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4"/>
  </p:notesMasterIdLst>
  <p:handoutMasterIdLst>
    <p:handoutMasterId r:id="rId25"/>
  </p:handoutMasterIdLst>
  <p:sldIdLst>
    <p:sldId id="260" r:id="rId7"/>
    <p:sldId id="318" r:id="rId8"/>
    <p:sldId id="589" r:id="rId9"/>
    <p:sldId id="594" r:id="rId10"/>
    <p:sldId id="321" r:id="rId11"/>
    <p:sldId id="320" r:id="rId12"/>
    <p:sldId id="603" r:id="rId13"/>
    <p:sldId id="604" r:id="rId14"/>
    <p:sldId id="605" r:id="rId15"/>
    <p:sldId id="606" r:id="rId16"/>
    <p:sldId id="607" r:id="rId17"/>
    <p:sldId id="608" r:id="rId18"/>
    <p:sldId id="595" r:id="rId19"/>
    <p:sldId id="596" r:id="rId20"/>
    <p:sldId id="600" r:id="rId21"/>
    <p:sldId id="601" r:id="rId22"/>
    <p:sldId id="602"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114" d="100"/>
          <a:sy n="114" d="100"/>
        </p:scale>
        <p:origin x="2100"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2/9/2022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693319"/>
          </a:xfrm>
          <a:prstGeom prst="rect">
            <a:avLst/>
          </a:prstGeom>
          <a:noFill/>
        </p:spPr>
        <p:txBody>
          <a:bodyPr wrap="square" rtlCol="0">
            <a:spAutoFit/>
          </a:bodyPr>
          <a:lstStyle/>
          <a:p>
            <a:r>
              <a:rPr lang="en-US" sz="2400" b="1" dirty="0"/>
              <a:t>Projects with Interface Change Requirements</a:t>
            </a:r>
          </a:p>
          <a:p>
            <a:r>
              <a:rPr lang="en-US" sz="2400" b="1" dirty="0"/>
              <a:t>NPRR1093, FFRA, ECRS</a:t>
            </a:r>
          </a:p>
          <a:p>
            <a:endParaRPr lang="en-US" dirty="0"/>
          </a:p>
          <a:p>
            <a:r>
              <a:rPr lang="en-US" u="sng" dirty="0"/>
              <a:t>ERCOT Staff Presenting</a:t>
            </a:r>
          </a:p>
          <a:p>
            <a:r>
              <a:rPr lang="en-US" dirty="0"/>
              <a:t>Matt Mereness</a:t>
            </a:r>
          </a:p>
          <a:p>
            <a:r>
              <a:rPr lang="en-US" dirty="0"/>
              <a:t>Susan Jinright</a:t>
            </a:r>
          </a:p>
          <a:p>
            <a:r>
              <a:rPr lang="en-US" dirty="0"/>
              <a:t>Nathan Smith</a:t>
            </a:r>
          </a:p>
          <a:p>
            <a:endParaRPr lang="en-US" dirty="0"/>
          </a:p>
          <a:p>
            <a:r>
              <a:rPr lang="en-US" dirty="0"/>
              <a:t>2/10/2022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6" name="Picture 5">
            <a:extLst>
              <a:ext uri="{FF2B5EF4-FFF2-40B4-BE49-F238E27FC236}">
                <a16:creationId xmlns:a16="http://schemas.microsoft.com/office/drawing/2014/main" id="{6C6C57F0-7772-4F32-BE4F-3173C3E1760F}"/>
              </a:ext>
            </a:extLst>
          </p:cNvPr>
          <p:cNvPicPr>
            <a:picLocks noChangeAspect="1"/>
          </p:cNvPicPr>
          <p:nvPr/>
        </p:nvPicPr>
        <p:blipFill>
          <a:blip r:embed="rId2"/>
          <a:stretch>
            <a:fillRect/>
          </a:stretch>
        </p:blipFill>
        <p:spPr>
          <a:xfrm>
            <a:off x="1524000" y="1143000"/>
            <a:ext cx="5772150" cy="5153025"/>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057400" y="4270188"/>
            <a:ext cx="3657600" cy="8146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9568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7" name="Picture 6">
            <a:extLst>
              <a:ext uri="{FF2B5EF4-FFF2-40B4-BE49-F238E27FC236}">
                <a16:creationId xmlns:a16="http://schemas.microsoft.com/office/drawing/2014/main" id="{55341517-9636-4293-9A69-6734B4898B06}"/>
              </a:ext>
            </a:extLst>
          </p:cNvPr>
          <p:cNvPicPr>
            <a:picLocks noChangeAspect="1"/>
          </p:cNvPicPr>
          <p:nvPr/>
        </p:nvPicPr>
        <p:blipFill>
          <a:blip r:embed="rId2"/>
          <a:stretch>
            <a:fillRect/>
          </a:stretch>
        </p:blipFill>
        <p:spPr>
          <a:xfrm>
            <a:off x="1371600" y="1781232"/>
            <a:ext cx="5819775" cy="2019300"/>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133600" y="3291672"/>
            <a:ext cx="3810000" cy="21352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6783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96AA292-45FF-46F7-B352-23457A3C9A97}"/>
              </a:ext>
            </a:extLst>
          </p:cNvPr>
          <p:cNvPicPr>
            <a:picLocks noChangeAspect="1"/>
          </p:cNvPicPr>
          <p:nvPr/>
        </p:nvPicPr>
        <p:blipFill>
          <a:blip r:embed="rId2"/>
          <a:stretch>
            <a:fillRect/>
          </a:stretch>
        </p:blipFill>
        <p:spPr>
          <a:xfrm>
            <a:off x="1576387" y="1276823"/>
            <a:ext cx="6067425" cy="5238750"/>
          </a:xfrm>
          <a:prstGeom prst="rect">
            <a:avLst/>
          </a:prstGeom>
        </p:spPr>
      </p:pic>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13" name="Rectangle 12">
            <a:extLst>
              <a:ext uri="{FF2B5EF4-FFF2-40B4-BE49-F238E27FC236}">
                <a16:creationId xmlns:a16="http://schemas.microsoft.com/office/drawing/2014/main" id="{5DE7C515-0805-4EC9-AA75-5CE748651E1D}"/>
              </a:ext>
            </a:extLst>
          </p:cNvPr>
          <p:cNvSpPr/>
          <p:nvPr/>
        </p:nvSpPr>
        <p:spPr>
          <a:xfrm>
            <a:off x="2057400" y="3124200"/>
            <a:ext cx="3810000" cy="48002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3118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Market Validation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4319832"/>
          </a:xfrm>
        </p:spPr>
        <p:txBody>
          <a:bodyPr/>
          <a:lstStyle/>
          <a:p>
            <a:r>
              <a:rPr lang="en-US" sz="2000" dirty="0"/>
              <a:t>MarketSubmissionValidationRules_NP4-450-NPRR1093</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13</a:t>
            </a:fld>
            <a:endParaRPr lang="en-US"/>
          </a:p>
        </p:txBody>
      </p:sp>
      <p:pic>
        <p:nvPicPr>
          <p:cNvPr id="8" name="Picture 7">
            <a:extLst>
              <a:ext uri="{FF2B5EF4-FFF2-40B4-BE49-F238E27FC236}">
                <a16:creationId xmlns:a16="http://schemas.microsoft.com/office/drawing/2014/main" id="{1270573D-FB5A-4734-8DC8-DED35798ACFA}"/>
              </a:ext>
            </a:extLst>
          </p:cNvPr>
          <p:cNvPicPr>
            <a:picLocks noChangeAspect="1"/>
          </p:cNvPicPr>
          <p:nvPr/>
        </p:nvPicPr>
        <p:blipFill>
          <a:blip r:embed="rId2"/>
          <a:stretch>
            <a:fillRect/>
          </a:stretch>
        </p:blipFill>
        <p:spPr>
          <a:xfrm>
            <a:off x="838200" y="1637738"/>
            <a:ext cx="6619875" cy="2876550"/>
          </a:xfrm>
          <a:prstGeom prst="rect">
            <a:avLst/>
          </a:prstGeom>
        </p:spPr>
      </p:pic>
    </p:spTree>
    <p:extLst>
      <p:ext uri="{BB962C8B-B14F-4D97-AF65-F5344CB8AC3E}">
        <p14:creationId xmlns:p14="http://schemas.microsoft.com/office/powerpoint/2010/main" val="368987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NPRR863/FFRA </a:t>
            </a:r>
            <a:br>
              <a:rPr lang="en-US" sz="2400" dirty="0"/>
            </a:br>
            <a:r>
              <a:rPr lang="en-US" sz="2400" dirty="0"/>
              <a:t>Fast-Frequency Response Advancement Project</a:t>
            </a:r>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1295400"/>
            <a:ext cx="8534400" cy="4319832"/>
          </a:xfrm>
        </p:spPr>
        <p:txBody>
          <a:bodyPr/>
          <a:lstStyle/>
          <a:p>
            <a:r>
              <a:rPr lang="en-US" sz="2000" dirty="0"/>
              <a:t>High-priority PUCT project </a:t>
            </a:r>
          </a:p>
          <a:p>
            <a:r>
              <a:rPr lang="en-US" sz="2000" dirty="0"/>
              <a:t>Incorporates Fast-Frequency Response into Response Reserves</a:t>
            </a:r>
          </a:p>
          <a:p>
            <a:r>
              <a:rPr lang="en-US" sz="2000" dirty="0"/>
              <a:t>Project scheduled for October 2022 Go-Live in R5 </a:t>
            </a:r>
          </a:p>
          <a:p>
            <a:pPr lvl="1"/>
            <a:r>
              <a:rPr lang="en-US" sz="1600" dirty="0"/>
              <a:t>Originally was planned for go-live Dec 2021</a:t>
            </a:r>
          </a:p>
          <a:p>
            <a:r>
              <a:rPr lang="en-US" sz="2000" dirty="0"/>
              <a:t>Project in re-planning stages</a:t>
            </a:r>
          </a:p>
          <a:p>
            <a:pPr lvl="1"/>
            <a:r>
              <a:rPr lang="en-US" sz="1600" dirty="0"/>
              <a:t>Interface specifications previously published are still valid for FFRA changes</a:t>
            </a:r>
          </a:p>
          <a:p>
            <a:pPr lvl="2"/>
            <a:r>
              <a:rPr lang="en-US" sz="1200" dirty="0"/>
              <a:t>See detailed content from </a:t>
            </a:r>
            <a:r>
              <a:rPr lang="en-US" sz="1200" dirty="0">
                <a:hlinkClick r:id="rId2"/>
              </a:rPr>
              <a:t>12/7/2021 workshop </a:t>
            </a:r>
            <a:endParaRPr lang="en-US" sz="1200" dirty="0"/>
          </a:p>
          <a:p>
            <a:pPr lvl="2"/>
            <a:r>
              <a:rPr lang="en-US" sz="1200" dirty="0"/>
              <a:t>Creates 3 sub-types of RRS products</a:t>
            </a:r>
          </a:p>
          <a:p>
            <a:pPr lvl="2"/>
            <a:r>
              <a:rPr lang="en-US" sz="1200" dirty="0"/>
              <a:t>Structural changes to XML and telemetry additions</a:t>
            </a:r>
          </a:p>
          <a:p>
            <a:pPr lvl="2"/>
            <a:r>
              <a:rPr lang="en-US" sz="1200" dirty="0"/>
              <a:t>Changes affect all QSEs that schedule/sell/buy AS (not backward compatible)</a:t>
            </a:r>
          </a:p>
          <a:p>
            <a:pPr lvl="1"/>
            <a:r>
              <a:rPr lang="en-US" sz="1600" dirty="0"/>
              <a:t>Planning for extending time in MOTE (time for QSE break/fix)</a:t>
            </a:r>
          </a:p>
          <a:p>
            <a:pPr lvl="1"/>
            <a:r>
              <a:rPr lang="en-US" sz="1600" dirty="0"/>
              <a:t>ERCOT exploring technical market readiness options (measure MOTE success)</a:t>
            </a:r>
          </a:p>
          <a:p>
            <a:pPr lvl="2"/>
            <a:r>
              <a:rPr lang="en-US" sz="1200" dirty="0"/>
              <a:t>Potentially discuss more at next TWG</a:t>
            </a:r>
          </a:p>
          <a:p>
            <a:pPr lvl="1"/>
            <a:endParaRPr lang="en-US" sz="1600" dirty="0"/>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253827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400" dirty="0"/>
              <a:t>Library of NPRR863/FFRA Requirement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4319832"/>
          </a:xfrm>
        </p:spPr>
        <p:txBody>
          <a:bodyPr/>
          <a:lstStyle/>
          <a:p>
            <a:pPr marL="0" indent="0">
              <a:buNone/>
            </a:pPr>
            <a:r>
              <a:rPr lang="en-US" sz="1800" dirty="0"/>
              <a:t>Reminder of specs posted in library zip file at </a:t>
            </a:r>
            <a:r>
              <a:rPr lang="en-US" sz="1800" dirty="0">
                <a:hlinkClick r:id="rId2"/>
              </a:rPr>
              <a:t>12/7/2021 workshop </a:t>
            </a:r>
            <a:endParaRPr lang="en-US" sz="1800" dirty="0"/>
          </a:p>
          <a:p>
            <a:endParaRPr lang="en-US" sz="1100" dirty="0"/>
          </a:p>
          <a:p>
            <a:r>
              <a:rPr lang="en-US" sz="1800" dirty="0"/>
              <a:t>MarketSubmissionValidationRules_NP4-450</a:t>
            </a:r>
          </a:p>
          <a:p>
            <a:r>
              <a:rPr lang="en-US" sz="1800" dirty="0"/>
              <a:t>External Web Services XSD V1.21</a:t>
            </a:r>
          </a:p>
          <a:p>
            <a:r>
              <a:rPr lang="en-US" sz="1800" dirty="0"/>
              <a:t>EIP External Interfaces Specification v1.21 (FFR &amp; DGR)</a:t>
            </a:r>
          </a:p>
          <a:p>
            <a:r>
              <a:rPr lang="en-US" sz="1800" dirty="0"/>
              <a:t>ERCOT_Nodal_ICCP_Communications_Handbook_v3_11_Change_Upd</a:t>
            </a:r>
          </a:p>
          <a:p>
            <a:r>
              <a:rPr lang="en-US" sz="1800" dirty="0"/>
              <a:t>Current Day Reports XSD v6.xx –Excerpt for workshop</a:t>
            </a:r>
            <a:endParaRPr lang="en-US" sz="1800" dirty="0">
              <a:solidFill>
                <a:srgbClr val="92D050"/>
              </a:solidFill>
            </a:endParaRPr>
          </a:p>
          <a:p>
            <a:r>
              <a:rPr lang="en-US" sz="1800" dirty="0"/>
              <a:t>Disclosure Reports Column Definitions Guide</a:t>
            </a:r>
          </a:p>
          <a:p>
            <a:pPr marL="0" indent="0">
              <a:buNone/>
            </a:pPr>
            <a:endParaRPr lang="en-US" sz="18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527744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NPRR863/ECRS </a:t>
            </a:r>
            <a:br>
              <a:rPr lang="en-US" sz="2400" dirty="0"/>
            </a:br>
            <a:r>
              <a:rPr lang="en-US" sz="2400" dirty="0"/>
              <a:t>ERCOT Contingency Reserve Service</a:t>
            </a:r>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1295400"/>
            <a:ext cx="8534400" cy="4319832"/>
          </a:xfrm>
        </p:spPr>
        <p:txBody>
          <a:bodyPr/>
          <a:lstStyle/>
          <a:p>
            <a:r>
              <a:rPr lang="en-US" sz="2000" dirty="0"/>
              <a:t>High-priority PUCT project </a:t>
            </a:r>
          </a:p>
          <a:p>
            <a:r>
              <a:rPr lang="en-US" sz="2000" dirty="0"/>
              <a:t>Incorporates new 10-minute Ancillary Service (ERCOT Contingency Reserve Service).</a:t>
            </a:r>
          </a:p>
          <a:p>
            <a:r>
              <a:rPr lang="en-US" sz="2000" dirty="0"/>
              <a:t>Project recently initiated and targeting 2023 Go-Live in first half of year.</a:t>
            </a:r>
          </a:p>
          <a:p>
            <a:r>
              <a:rPr lang="en-US" sz="2000" dirty="0"/>
              <a:t>Project Impacts </a:t>
            </a:r>
          </a:p>
          <a:p>
            <a:pPr lvl="1"/>
            <a:r>
              <a:rPr lang="en-US" sz="1600" dirty="0"/>
              <a:t>Similar to FFRA in terms of level of changes as this new Ancillary Service will impact all AS-related submissions and not be backward compatible.</a:t>
            </a:r>
          </a:p>
          <a:p>
            <a:r>
              <a:rPr lang="en-US" sz="2000" dirty="0"/>
              <a:t>ERCOT sharing high-level schedule and impacts so MPs can plan for development resources and budget as needed.</a:t>
            </a: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729467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400" dirty="0"/>
              <a:t>Feedback for next TWG Meeting</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4876800"/>
          </a:xfrm>
        </p:spPr>
        <p:txBody>
          <a:bodyPr/>
          <a:lstStyle/>
          <a:p>
            <a:r>
              <a:rPr lang="en-US" sz="2000" dirty="0"/>
              <a:t>Current plan for next TWG meeting:</a:t>
            </a:r>
          </a:p>
          <a:p>
            <a:pPr lvl="1"/>
            <a:r>
              <a:rPr lang="en-US" sz="1800" dirty="0"/>
              <a:t>Discuss changes or additional details for:</a:t>
            </a:r>
          </a:p>
          <a:p>
            <a:pPr lvl="2"/>
            <a:r>
              <a:rPr lang="en-US" sz="1200" dirty="0"/>
              <a:t>NPRR1093 (R3-May 2022 release)</a:t>
            </a:r>
          </a:p>
          <a:p>
            <a:pPr lvl="2"/>
            <a:r>
              <a:rPr lang="en-US" sz="1200" dirty="0"/>
              <a:t>NPRR863/FFRA (R5-Oct 2022 release)</a:t>
            </a:r>
          </a:p>
          <a:p>
            <a:pPr lvl="2"/>
            <a:r>
              <a:rPr lang="en-US" sz="1200" dirty="0"/>
              <a:t>NPRR863/ECRS (first half 2023 release)</a:t>
            </a:r>
          </a:p>
          <a:p>
            <a:pPr lvl="2"/>
            <a:r>
              <a:rPr lang="en-US" sz="1200" dirty="0"/>
              <a:t>Any new projects on horizon</a:t>
            </a:r>
          </a:p>
          <a:p>
            <a:pPr lvl="1"/>
            <a:r>
              <a:rPr lang="en-US" sz="1800" dirty="0"/>
              <a:t>High-level discussion of potential Market Readiness assessment for FFRA &amp; ECRS</a:t>
            </a:r>
          </a:p>
          <a:p>
            <a:pPr lvl="1"/>
            <a:endParaRPr lang="en-US" sz="1800" dirty="0"/>
          </a:p>
          <a:p>
            <a:endParaRPr lang="en-US" sz="2000" dirty="0"/>
          </a:p>
          <a:p>
            <a:r>
              <a:rPr lang="en-US" sz="2000" dirty="0"/>
              <a:t>ERCOT open to feedback/questions for next TWG meeting</a:t>
            </a:r>
          </a:p>
          <a:p>
            <a:pPr lvl="1"/>
            <a:r>
              <a:rPr lang="en-US" sz="1400" dirty="0"/>
              <a:t>Feedback in meeting, or can be directed to </a:t>
            </a:r>
            <a:r>
              <a:rPr lang="en-US" sz="1400" dirty="0">
                <a:hlinkClick r:id="rId2"/>
              </a:rPr>
              <a:t>Matt.Mereness@ercot.com</a:t>
            </a:r>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857745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pPr>
              <a:tabLst>
                <a:tab pos="2176463" algn="l"/>
                <a:tab pos="7199313" algn="l"/>
              </a:tabLst>
            </a:pPr>
            <a:r>
              <a:rPr lang="en-US" sz="2000" dirty="0"/>
              <a:t>Purpose</a:t>
            </a:r>
          </a:p>
          <a:p>
            <a:pPr>
              <a:tabLst>
                <a:tab pos="2176463" algn="l"/>
                <a:tab pos="7199313" algn="l"/>
              </a:tabLst>
            </a:pPr>
            <a:r>
              <a:rPr lang="en-US" sz="2000" dirty="0"/>
              <a:t>Protocol Projects with Upcoming Market Facing Changes </a:t>
            </a:r>
          </a:p>
          <a:p>
            <a:pPr lvl="1">
              <a:tabLst>
                <a:tab pos="2176463" algn="l"/>
                <a:tab pos="7199313" algn="l"/>
              </a:tabLst>
            </a:pPr>
            <a:r>
              <a:rPr lang="en-US" sz="1600" dirty="0"/>
              <a:t>NPRR1093 Loads in Non-Spin</a:t>
            </a:r>
          </a:p>
          <a:p>
            <a:pPr lvl="1">
              <a:tabLst>
                <a:tab pos="2176463" algn="l"/>
                <a:tab pos="7199313" algn="l"/>
              </a:tabLst>
            </a:pPr>
            <a:r>
              <a:rPr lang="en-US" sz="1600" dirty="0"/>
              <a:t>NPRR863/FFRA delivery </a:t>
            </a:r>
          </a:p>
          <a:p>
            <a:pPr lvl="1">
              <a:tabLst>
                <a:tab pos="2176463" algn="l"/>
                <a:tab pos="7199313" algn="l"/>
              </a:tabLst>
            </a:pPr>
            <a:r>
              <a:rPr lang="en-US" sz="1600" dirty="0"/>
              <a:t>NPRR863/ECRS delivery</a:t>
            </a:r>
          </a:p>
          <a:p>
            <a:r>
              <a:rPr lang="en-US" sz="2000" dirty="0"/>
              <a:t>Feedback for next TWG Meeting</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03D6E-CE91-4D60-8480-09C8231C8B1C}"/>
              </a:ext>
            </a:extLst>
          </p:cNvPr>
          <p:cNvSpPr>
            <a:spLocks noGrp="1"/>
          </p:cNvSpPr>
          <p:nvPr>
            <p:ph type="title"/>
          </p:nvPr>
        </p:nvSpPr>
        <p:spPr/>
        <p:txBody>
          <a:bodyPr/>
          <a:lstStyle/>
          <a:p>
            <a:r>
              <a:rPr lang="en-US" dirty="0"/>
              <a:t>Purpose</a:t>
            </a:r>
          </a:p>
        </p:txBody>
      </p:sp>
      <p:sp>
        <p:nvSpPr>
          <p:cNvPr id="4" name="Slide Number Placeholder 3">
            <a:extLst>
              <a:ext uri="{FF2B5EF4-FFF2-40B4-BE49-F238E27FC236}">
                <a16:creationId xmlns:a16="http://schemas.microsoft.com/office/drawing/2014/main" id="{1005E002-954C-447C-97E7-35DDE1554DD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8">
            <a:extLst>
              <a:ext uri="{FF2B5EF4-FFF2-40B4-BE49-F238E27FC236}">
                <a16:creationId xmlns:a16="http://schemas.microsoft.com/office/drawing/2014/main" id="{BD094A3E-1CA9-431A-A07A-667413CFC7A2}"/>
              </a:ext>
            </a:extLst>
          </p:cNvPr>
          <p:cNvSpPr txBox="1">
            <a:spLocks/>
          </p:cNvSpPr>
          <p:nvPr/>
        </p:nvSpPr>
        <p:spPr>
          <a:xfrm>
            <a:off x="273076" y="1090368"/>
            <a:ext cx="8534400" cy="431983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1200"/>
              </a:spcAft>
            </a:pPr>
            <a:r>
              <a:rPr lang="en-US" sz="1800" dirty="0"/>
              <a:t>ERCOT plans to leverage the TWG as a forum to communicate future Protocol project changes where MPs will be required to change their ERCOT interfaces.  </a:t>
            </a:r>
          </a:p>
          <a:p>
            <a:pPr>
              <a:spcAft>
                <a:spcPts val="1200"/>
              </a:spcAft>
            </a:pPr>
            <a:r>
              <a:rPr lang="en-US" sz="1800" dirty="0"/>
              <a:t>Target audience includes Market Participant staff and/or vendors responsible for developing and deploying systems to adapt to market interface changes with ERCOT.</a:t>
            </a:r>
          </a:p>
          <a:p>
            <a:pPr>
              <a:spcAft>
                <a:spcPts val="1200"/>
              </a:spcAft>
            </a:pPr>
            <a:r>
              <a:rPr lang="en-US" sz="1800" dirty="0"/>
              <a:t>ERCOT plans to publish interface changes earlier in project process and use this forum to share technical details, listen to feedback, and provide estimated project dates including MOTE availability and Go-Live dates.</a:t>
            </a:r>
          </a:p>
          <a:p>
            <a:pPr>
              <a:spcAft>
                <a:spcPts val="1200"/>
              </a:spcAft>
            </a:pPr>
            <a:r>
              <a:rPr lang="en-US" sz="1800" dirty="0"/>
              <a:t>Note that this will not be the forum for project business details (will be in project readiness workshops).</a:t>
            </a:r>
          </a:p>
          <a:p>
            <a:endParaRPr lang="en-US" sz="1600" dirty="0"/>
          </a:p>
        </p:txBody>
      </p:sp>
      <p:sp>
        <p:nvSpPr>
          <p:cNvPr id="6" name="Slide Number Placeholder 1">
            <a:extLst>
              <a:ext uri="{FF2B5EF4-FFF2-40B4-BE49-F238E27FC236}">
                <a16:creationId xmlns:a16="http://schemas.microsoft.com/office/drawing/2014/main" id="{6CAAD08E-3803-42E0-AC98-1BE13370E38A}"/>
              </a:ext>
            </a:extLst>
          </p:cNvPr>
          <p:cNvSpPr txBox="1">
            <a:spLocks/>
          </p:cNvSpPr>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E7085C4-D6A8-46D9-A1BA-F87C2DEFFCDB}" type="slidenum">
              <a:rPr lang="en-US" sz="900" smtClean="0">
                <a:solidFill>
                  <a:srgbClr val="FFFFFF"/>
                </a:solidFill>
                <a:latin typeface="Arial"/>
              </a:rPr>
              <a:pPr>
                <a:defRPr/>
              </a:pPr>
              <a:t>3</a:t>
            </a:fld>
            <a:endParaRPr lang="en-US" sz="900" dirty="0">
              <a:solidFill>
                <a:srgbClr val="FFFFFF"/>
              </a:solidFill>
              <a:latin typeface="Arial"/>
            </a:endParaRPr>
          </a:p>
        </p:txBody>
      </p:sp>
    </p:spTree>
    <p:extLst>
      <p:ext uri="{BB962C8B-B14F-4D97-AF65-F5344CB8AC3E}">
        <p14:creationId xmlns:p14="http://schemas.microsoft.com/office/powerpoint/2010/main" val="88747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p:txBody>
          <a:bodyPr/>
          <a:lstStyle/>
          <a:p>
            <a:r>
              <a:rPr lang="en-US" sz="2400" dirty="0"/>
              <a:t>NPRR1093 </a:t>
            </a:r>
            <a:br>
              <a:rPr lang="en-US" sz="2400" dirty="0"/>
            </a:br>
            <a:r>
              <a:rPr lang="en-US" sz="2400" dirty="0"/>
              <a:t>Load Resource Participation in Non-Spinning Reserve</a:t>
            </a:r>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1295400"/>
            <a:ext cx="8534400" cy="4319832"/>
          </a:xfrm>
        </p:spPr>
        <p:txBody>
          <a:bodyPr/>
          <a:lstStyle/>
          <a:p>
            <a:r>
              <a:rPr lang="en-US" sz="2000" dirty="0"/>
              <a:t>High-priority PUCT project</a:t>
            </a:r>
          </a:p>
          <a:p>
            <a:r>
              <a:rPr lang="en-US" sz="2000" dirty="0"/>
              <a:t>Expands procurement of Non-Spin to include Load Resources</a:t>
            </a:r>
          </a:p>
          <a:p>
            <a:pPr lvl="1"/>
            <a:r>
              <a:rPr lang="en-US" sz="1600" i="1" dirty="0"/>
              <a:t>“Allow Load Resources that are not Controllable Load Resources to participate in Non-Spinning Reserve so that additional capacity is available to ERCOT Operators for the upcoming winter and summer 2022.” excerpt from NPRR</a:t>
            </a:r>
          </a:p>
          <a:p>
            <a:r>
              <a:rPr lang="en-US" sz="2000" dirty="0"/>
              <a:t>ERCOT just completed Business Requirements and planning for production 2022 Release 3 (late May 2022)</a:t>
            </a:r>
          </a:p>
          <a:p>
            <a:r>
              <a:rPr lang="en-US" sz="2000" dirty="0"/>
              <a:t>ERCOT worked to minimize interface changes</a:t>
            </a:r>
          </a:p>
          <a:p>
            <a:pPr lvl="1"/>
            <a:r>
              <a:rPr lang="en-US" sz="1600" dirty="0"/>
              <a:t>Relatively minor changes to Market MMS XML submission </a:t>
            </a:r>
          </a:p>
          <a:p>
            <a:pPr lvl="2"/>
            <a:r>
              <a:rPr lang="en-US" sz="1200" dirty="0"/>
              <a:t>Changes limited to new values with AS Self-Arrangement and AS Trades for Non-Spin from Load</a:t>
            </a:r>
          </a:p>
          <a:p>
            <a:pPr lvl="2"/>
            <a:r>
              <a:rPr lang="en-US" sz="1200" dirty="0"/>
              <a:t>Backward compatible (traditional Non-Spin AS type remains the same)</a:t>
            </a:r>
          </a:p>
          <a:p>
            <a:pPr lvl="1"/>
            <a:r>
              <a:rPr lang="en-US" sz="1600" dirty="0"/>
              <a:t>No changes to Telemetry/ICCP</a:t>
            </a:r>
          </a:p>
          <a:p>
            <a:pPr lvl="1"/>
            <a:r>
              <a:rPr lang="en-US" sz="1600" dirty="0"/>
              <a:t>Changes to Reports still TBD (later phase of project)</a:t>
            </a:r>
          </a:p>
          <a:p>
            <a:endParaRPr lang="en-US" sz="2000" dirty="0"/>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656963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400" dirty="0"/>
              <a:t>Library of NPRR1093 Requirement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90600"/>
            <a:ext cx="8534400" cy="4319832"/>
          </a:xfrm>
        </p:spPr>
        <p:txBody>
          <a:bodyPr/>
          <a:lstStyle/>
          <a:p>
            <a:r>
              <a:rPr lang="en-US" sz="1800" u="sng" dirty="0"/>
              <a:t>Technical Specifications modified:</a:t>
            </a:r>
          </a:p>
          <a:p>
            <a:pPr lvl="1"/>
            <a:r>
              <a:rPr lang="en-US" sz="1800" dirty="0"/>
              <a:t>External_Web_Services_XSD_V1.22_NPRR1093</a:t>
            </a:r>
          </a:p>
          <a:p>
            <a:pPr lvl="1"/>
            <a:r>
              <a:rPr lang="en-US" sz="1800" dirty="0"/>
              <a:t>EIP_External_Interfaces_Specification_v1_22 </a:t>
            </a:r>
          </a:p>
          <a:p>
            <a:pPr lvl="2"/>
            <a:r>
              <a:rPr lang="en-US" sz="1400" dirty="0"/>
              <a:t>Note the word doc leverages “gray boxed” language to capture multiple protocol changes.</a:t>
            </a:r>
          </a:p>
          <a:p>
            <a:pPr lvl="1"/>
            <a:r>
              <a:rPr lang="en-US" sz="1800" dirty="0"/>
              <a:t>MarketSubmissionValidationRules_NP4-450-NPRR1093</a:t>
            </a:r>
          </a:p>
          <a:p>
            <a:endParaRPr lang="en-US" sz="1800" u="sng" dirty="0"/>
          </a:p>
          <a:p>
            <a:r>
              <a:rPr lang="en-US" sz="1800" u="sng" dirty="0"/>
              <a:t>Transaction Changes:</a:t>
            </a:r>
          </a:p>
          <a:p>
            <a:pPr lvl="1"/>
            <a:r>
              <a:rPr lang="en-US" sz="1800" dirty="0"/>
              <a:t>AS Trades (new type of Non-Spin, NSPNM)</a:t>
            </a:r>
          </a:p>
          <a:p>
            <a:pPr lvl="1"/>
            <a:r>
              <a:rPr lang="en-US" sz="1800" dirty="0"/>
              <a:t>AS Self-Arrangement (new type of Non-Spin, NSPNM)</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813062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XSD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937968"/>
            <a:ext cx="8534400" cy="4319832"/>
          </a:xfrm>
        </p:spPr>
        <p:txBody>
          <a:bodyPr/>
          <a:lstStyle/>
          <a:p>
            <a:pPr marL="0" indent="0">
              <a:buNone/>
            </a:pPr>
            <a:r>
              <a:rPr lang="en-US" sz="2000" dirty="0"/>
              <a:t>External Web Services XSD V1.22_NPRR1093</a:t>
            </a:r>
          </a:p>
          <a:p>
            <a:r>
              <a:rPr lang="en-US" sz="2000" dirty="0" err="1"/>
              <a:t>ERCOTCommonTypes</a:t>
            </a:r>
            <a:endParaRPr lang="en-US" sz="20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a:extLst>
              <a:ext uri="{FF2B5EF4-FFF2-40B4-BE49-F238E27FC236}">
                <a16:creationId xmlns:a16="http://schemas.microsoft.com/office/drawing/2014/main" id="{5871AFB8-AEBE-473A-9745-53CEAC936C24}"/>
              </a:ext>
            </a:extLst>
          </p:cNvPr>
          <p:cNvPicPr>
            <a:picLocks noChangeAspect="1"/>
          </p:cNvPicPr>
          <p:nvPr/>
        </p:nvPicPr>
        <p:blipFill>
          <a:blip r:embed="rId2"/>
          <a:stretch>
            <a:fillRect/>
          </a:stretch>
        </p:blipFill>
        <p:spPr>
          <a:xfrm>
            <a:off x="228600" y="1983295"/>
            <a:ext cx="8610601" cy="2893505"/>
          </a:xfrm>
          <a:prstGeom prst="rect">
            <a:avLst/>
          </a:prstGeom>
        </p:spPr>
      </p:pic>
      <p:sp>
        <p:nvSpPr>
          <p:cNvPr id="7" name="Rectangle 6">
            <a:extLst>
              <a:ext uri="{FF2B5EF4-FFF2-40B4-BE49-F238E27FC236}">
                <a16:creationId xmlns:a16="http://schemas.microsoft.com/office/drawing/2014/main" id="{8A423751-19FB-4ABA-B56D-A2B278F8087E}"/>
              </a:ext>
            </a:extLst>
          </p:cNvPr>
          <p:cNvSpPr/>
          <p:nvPr/>
        </p:nvSpPr>
        <p:spPr>
          <a:xfrm>
            <a:off x="952501" y="4345495"/>
            <a:ext cx="7860484"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8239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XSD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err="1"/>
              <a:t>ERCOTCommonTypes</a:t>
            </a:r>
            <a:endParaRPr lang="en-US" sz="20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08B55024-2C81-44DB-BFE9-2A61F36BC311}"/>
              </a:ext>
            </a:extLst>
          </p:cNvPr>
          <p:cNvPicPr>
            <a:picLocks noChangeAspect="1"/>
          </p:cNvPicPr>
          <p:nvPr/>
        </p:nvPicPr>
        <p:blipFill>
          <a:blip r:embed="rId2"/>
          <a:stretch>
            <a:fillRect/>
          </a:stretch>
        </p:blipFill>
        <p:spPr>
          <a:xfrm>
            <a:off x="0" y="1295400"/>
            <a:ext cx="9144000" cy="4891144"/>
          </a:xfrm>
          <a:prstGeom prst="rect">
            <a:avLst/>
          </a:prstGeom>
        </p:spPr>
      </p:pic>
      <p:sp>
        <p:nvSpPr>
          <p:cNvPr id="7" name="Rectangle 6">
            <a:extLst>
              <a:ext uri="{FF2B5EF4-FFF2-40B4-BE49-F238E27FC236}">
                <a16:creationId xmlns:a16="http://schemas.microsoft.com/office/drawing/2014/main" id="{8A423751-19FB-4ABA-B56D-A2B278F8087E}"/>
              </a:ext>
            </a:extLst>
          </p:cNvPr>
          <p:cNvSpPr/>
          <p:nvPr/>
        </p:nvSpPr>
        <p:spPr>
          <a:xfrm>
            <a:off x="750116" y="3157238"/>
            <a:ext cx="7860484"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F7D6D41-16FF-4DC5-83FB-ACB105FEB7E0}"/>
              </a:ext>
            </a:extLst>
          </p:cNvPr>
          <p:cNvSpPr/>
          <p:nvPr/>
        </p:nvSpPr>
        <p:spPr>
          <a:xfrm>
            <a:off x="914400" y="5210544"/>
            <a:ext cx="7860484" cy="352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1694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6" name="Picture 5">
            <a:extLst>
              <a:ext uri="{FF2B5EF4-FFF2-40B4-BE49-F238E27FC236}">
                <a16:creationId xmlns:a16="http://schemas.microsoft.com/office/drawing/2014/main" id="{109C5B07-358E-4737-91B2-75F525126EF3}"/>
              </a:ext>
            </a:extLst>
          </p:cNvPr>
          <p:cNvPicPr>
            <a:picLocks noChangeAspect="1"/>
          </p:cNvPicPr>
          <p:nvPr/>
        </p:nvPicPr>
        <p:blipFill>
          <a:blip r:embed="rId2"/>
          <a:stretch>
            <a:fillRect/>
          </a:stretch>
        </p:blipFill>
        <p:spPr>
          <a:xfrm>
            <a:off x="990600" y="1219201"/>
            <a:ext cx="4419600" cy="1857613"/>
          </a:xfrm>
          <a:prstGeom prst="rect">
            <a:avLst/>
          </a:prstGeom>
        </p:spPr>
      </p:pic>
      <p:pic>
        <p:nvPicPr>
          <p:cNvPr id="11" name="Picture 10">
            <a:extLst>
              <a:ext uri="{FF2B5EF4-FFF2-40B4-BE49-F238E27FC236}">
                <a16:creationId xmlns:a16="http://schemas.microsoft.com/office/drawing/2014/main" id="{95AD0976-FD24-4F0B-96BC-47D6D33CF5E1}"/>
              </a:ext>
            </a:extLst>
          </p:cNvPr>
          <p:cNvPicPr>
            <a:picLocks noChangeAspect="1"/>
          </p:cNvPicPr>
          <p:nvPr/>
        </p:nvPicPr>
        <p:blipFill>
          <a:blip r:embed="rId3"/>
          <a:stretch>
            <a:fillRect/>
          </a:stretch>
        </p:blipFill>
        <p:spPr>
          <a:xfrm>
            <a:off x="2286000" y="3097853"/>
            <a:ext cx="5312948" cy="3576638"/>
          </a:xfrm>
          <a:prstGeom prst="rect">
            <a:avLst/>
          </a:prstGeom>
        </p:spPr>
      </p:pic>
      <p:sp>
        <p:nvSpPr>
          <p:cNvPr id="12" name="Rectangle 11">
            <a:extLst>
              <a:ext uri="{FF2B5EF4-FFF2-40B4-BE49-F238E27FC236}">
                <a16:creationId xmlns:a16="http://schemas.microsoft.com/office/drawing/2014/main" id="{3369BC11-8C9B-4FAD-B323-6310BFB226BB}"/>
              </a:ext>
            </a:extLst>
          </p:cNvPr>
          <p:cNvSpPr/>
          <p:nvPr/>
        </p:nvSpPr>
        <p:spPr>
          <a:xfrm>
            <a:off x="2362200" y="4695985"/>
            <a:ext cx="5160548" cy="33321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32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18318"/>
          </a:xfrm>
        </p:spPr>
        <p:txBody>
          <a:bodyPr/>
          <a:lstStyle/>
          <a:p>
            <a:r>
              <a:rPr lang="en-US" sz="2000" dirty="0"/>
              <a:t>NPRR 1093 Interface changes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762000"/>
            <a:ext cx="8534400" cy="4319832"/>
          </a:xfrm>
        </p:spPr>
        <p:txBody>
          <a:bodyPr/>
          <a:lstStyle/>
          <a:p>
            <a:r>
              <a:rPr lang="en-US" sz="2000" dirty="0"/>
              <a:t>EIP_External_Interface_Specifications_v1_22</a:t>
            </a:r>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7" name="Picture 6">
            <a:extLst>
              <a:ext uri="{FF2B5EF4-FFF2-40B4-BE49-F238E27FC236}">
                <a16:creationId xmlns:a16="http://schemas.microsoft.com/office/drawing/2014/main" id="{E48201C5-2656-4392-849E-FCCC71E29D09}"/>
              </a:ext>
            </a:extLst>
          </p:cNvPr>
          <p:cNvPicPr>
            <a:picLocks noChangeAspect="1"/>
          </p:cNvPicPr>
          <p:nvPr/>
        </p:nvPicPr>
        <p:blipFill>
          <a:blip r:embed="rId2"/>
          <a:stretch>
            <a:fillRect/>
          </a:stretch>
        </p:blipFill>
        <p:spPr>
          <a:xfrm>
            <a:off x="2819400" y="1143000"/>
            <a:ext cx="3129024" cy="5202841"/>
          </a:xfrm>
          <a:prstGeom prst="rect">
            <a:avLst/>
          </a:prstGeom>
        </p:spPr>
      </p:pic>
      <p:sp>
        <p:nvSpPr>
          <p:cNvPr id="13" name="Rectangle 12">
            <a:extLst>
              <a:ext uri="{FF2B5EF4-FFF2-40B4-BE49-F238E27FC236}">
                <a16:creationId xmlns:a16="http://schemas.microsoft.com/office/drawing/2014/main" id="{5DE7C515-0805-4EC9-AA75-5CE748651E1D}"/>
              </a:ext>
            </a:extLst>
          </p:cNvPr>
          <p:cNvSpPr/>
          <p:nvPr/>
        </p:nvSpPr>
        <p:spPr>
          <a:xfrm>
            <a:off x="2590800" y="4648200"/>
            <a:ext cx="3657600" cy="8146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286708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275534</TotalTime>
  <Words>803</Words>
  <Application>Microsoft Office PowerPoint</Application>
  <PresentationFormat>On-screen Show (4:3)</PresentationFormat>
  <Paragraphs>120</Paragraphs>
  <Slides>17</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17</vt:i4>
      </vt:variant>
    </vt:vector>
  </HeadingPairs>
  <TitlesOfParts>
    <vt:vector size="22" baseType="lpstr">
      <vt:lpstr>Arial</vt:lpstr>
      <vt:lpstr>Calibri</vt:lpstr>
      <vt:lpstr>1_Custom Design</vt:lpstr>
      <vt:lpstr>Office Theme</vt:lpstr>
      <vt:lpstr>Custom Design</vt:lpstr>
      <vt:lpstr>PowerPoint Presentation</vt:lpstr>
      <vt:lpstr>Outline</vt:lpstr>
      <vt:lpstr>Purpose</vt:lpstr>
      <vt:lpstr>NPRR1093  Load Resource Participation in Non-Spinning Reserve</vt:lpstr>
      <vt:lpstr>Library of NPRR1093 Requirement Changes</vt:lpstr>
      <vt:lpstr>NPRR 1093 XSD changes</vt:lpstr>
      <vt:lpstr>NPRR 1093 XSD changes</vt:lpstr>
      <vt:lpstr>NPRR 1093 Interface changes</vt:lpstr>
      <vt:lpstr>NPRR 1093 Interface changes</vt:lpstr>
      <vt:lpstr>NPRR 1093 Interface changes</vt:lpstr>
      <vt:lpstr>NPRR 1093 Interface changes</vt:lpstr>
      <vt:lpstr>NPRR 1093 Interface changes</vt:lpstr>
      <vt:lpstr>NPRR 1093 Market Validation Changes</vt:lpstr>
      <vt:lpstr>NPRR863/FFRA  Fast-Frequency Response Advancement Project</vt:lpstr>
      <vt:lpstr>Library of NPRR863/FFRA Requirement Changes</vt:lpstr>
      <vt:lpstr>NPRR863/ECRS  ERCOT Contingency Reserve Service</vt:lpstr>
      <vt:lpstr>Feedback for next TWG Meeting</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2787</cp:revision>
  <cp:lastPrinted>2020-02-05T17:47:59Z</cp:lastPrinted>
  <dcterms:created xsi:type="dcterms:W3CDTF">2016-01-21T15:20:31Z</dcterms:created>
  <dcterms:modified xsi:type="dcterms:W3CDTF">2022-02-09T21:28:44Z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