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50" r:id="rId10"/>
    <p:sldId id="347" r:id="rId11"/>
    <p:sldId id="353" r:id="rId12"/>
    <p:sldId id="294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30" d="100"/>
          <a:sy n="130" d="100"/>
        </p:scale>
        <p:origin x="1650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February 9,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19200"/>
            <a:ext cx="8077200" cy="4495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DGR/DESR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Securitization Update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NPRR1092 	– Reduce RUC Offer Floor and Remove RUC Opt-Out Provision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NPRR1120	– Create Firm Fuel Supply Service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SCR818	– Changes to Incorporate GIC Modeling Data into Existing Modeling 		Applications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Meeting on 2/10/2022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21595"/>
            <a:ext cx="8686800" cy="5426805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February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R1</a:t>
            </a:r>
            <a:r>
              <a:rPr lang="en-US" sz="1600" dirty="0"/>
              <a:t> – </a:t>
            </a:r>
            <a:r>
              <a:rPr lang="en-US" sz="1600" strike="sngStrike" dirty="0"/>
              <a:t>2/1/2022-2/3/2022</a:t>
            </a:r>
            <a:r>
              <a:rPr lang="en-US" sz="1600" dirty="0"/>
              <a:t>   </a:t>
            </a:r>
            <a:r>
              <a:rPr lang="en-US" sz="1600" dirty="0">
                <a:solidFill>
                  <a:srgbClr val="FF0000"/>
                </a:solidFill>
              </a:rPr>
              <a:t>Various dates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NPRR1005	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Clarify Definition of Point of Interconnection (POI) and Add Definition Point of 			Interconnection Bus (POIB)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NOGRR210 / RRGRR025 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– Related to NPRR1005</a:t>
            </a:r>
            <a:endParaRPr lang="en-US" sz="14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LPGRR068	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BUSLRG and BUSLRGDG Profile Types</a:t>
            </a:r>
            <a:endParaRPr lang="en-US" sz="700" kern="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NPRR917</a:t>
            </a:r>
            <a:r>
              <a:rPr lang="en-US" sz="1400" kern="0" dirty="0"/>
              <a:t> 	– </a:t>
            </a:r>
            <a:r>
              <a:rPr lang="en-US" sz="1400" dirty="0"/>
              <a:t>Nodal Pricing for SODGs and SOTGs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NPRR1052 	– </a:t>
            </a:r>
            <a:r>
              <a:rPr lang="en-US" sz="1400" dirty="0"/>
              <a:t>Load Zone Pricing for Settlement Only Storage Prior to NPRR995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NPRR1065 	– </a:t>
            </a:r>
            <a:r>
              <a:rPr lang="en-US" sz="1400" dirty="0"/>
              <a:t>Implementation Adjustment for NPRR917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NPRR1054	– Removal of </a:t>
            </a:r>
            <a:r>
              <a:rPr lang="en-US" sz="1400" kern="0" dirty="0" err="1">
                <a:solidFill>
                  <a:srgbClr val="000000"/>
                </a:solidFill>
                <a:latin typeface="Arial" panose="020B0604020202020204" pitchFamily="34" charset="0"/>
              </a:rPr>
              <a:t>Oklaunion</a:t>
            </a:r>
            <a:r>
              <a:rPr lang="en-US" sz="1400" kern="0" dirty="0">
                <a:solidFill>
                  <a:srgbClr val="000000"/>
                </a:solidFill>
                <a:latin typeface="Arial" panose="020B0604020202020204" pitchFamily="34" charset="0"/>
              </a:rPr>
              <a:t> Exemption Language  </a:t>
            </a:r>
            <a:r>
              <a:rPr lang="en-US" sz="1100" i="1" kern="0" dirty="0">
                <a:solidFill>
                  <a:srgbClr val="000000"/>
                </a:solidFill>
                <a:latin typeface="Arial" panose="020B0604020202020204" pitchFamily="34" charset="0"/>
              </a:rPr>
              <a:t>(partial implementation)</a:t>
            </a:r>
            <a:endParaRPr lang="en-US" sz="1400" i="1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5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R2</a:t>
            </a:r>
            <a:r>
              <a:rPr lang="en-US" sz="1600" dirty="0"/>
              <a:t> – 3/29/2022-3/31/2022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SCR814	– </a:t>
            </a:r>
            <a:r>
              <a:rPr lang="en-US" sz="1400" dirty="0">
                <a:latin typeface="Arial" panose="020B0604020202020204" pitchFamily="34" charset="0"/>
              </a:rPr>
              <a:t>Point-to-Point (PTP) Obligation Bid Interval Limit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R3</a:t>
            </a:r>
            <a:r>
              <a:rPr lang="en-US" sz="1600" dirty="0"/>
              <a:t> – 5/24/2022-5/26/2022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NPRR939</a:t>
            </a:r>
            <a:r>
              <a:rPr lang="en-US" sz="1400" kern="0" dirty="0"/>
              <a:t> 	– </a:t>
            </a:r>
            <a:r>
              <a:rPr lang="en-US" sz="14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NPRR1093 	– Load Resource Participation in 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NPRR1101	– </a:t>
            </a:r>
            <a:r>
              <a:rPr lang="en-US" sz="1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		Spinning Reserve and Load Resources that are Not Controllable Load Resources Providing 		Non-Spinning Reserve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dirty="0"/>
              <a:t>SCR800</a:t>
            </a:r>
            <a:r>
              <a:rPr lang="en-US" sz="1400" kern="0" dirty="0"/>
              <a:t> 	– </a:t>
            </a:r>
            <a:r>
              <a:rPr lang="en-US" sz="1400" dirty="0"/>
              <a:t>Addition of DC Tie Ramp to GTBD Calculation</a:t>
            </a:r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400" kern="0" dirty="0"/>
              <a:t>SCR809 	– </a:t>
            </a:r>
            <a:r>
              <a:rPr lang="en-US" sz="1400" dirty="0"/>
              <a:t>Changes to External Telemetry Validations in Resource Limit Calculator</a:t>
            </a:r>
            <a:endParaRPr lang="en-US" sz="1400" kern="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F9083CA7-15E0-4A80-A318-AE4C5BC44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488929"/>
            <a:ext cx="1295400" cy="264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FF0000"/>
                </a:solidFill>
              </a:rPr>
              <a:t>2/1/2022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5B19353D-EE1E-4B03-9D13-775A7890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97700"/>
            <a:ext cx="1295400" cy="264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FF0000"/>
                </a:solidFill>
              </a:rPr>
              <a:t>2/4/2022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B62AD4D-640B-443C-834C-F0692C1FD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369" y="2497995"/>
            <a:ext cx="1143000" cy="4370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FF0000"/>
                </a:solidFill>
              </a:rPr>
              <a:t>2/10/2022-2/11/2022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AD41A1B-5B45-491F-9AFB-C48E2E969C78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1488929"/>
            <a:ext cx="1295400" cy="9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006C75F-F128-408C-8825-A7DC4671D998}"/>
              </a:ext>
            </a:extLst>
          </p:cNvPr>
          <p:cNvCxnSpPr>
            <a:cxnSpLocks/>
          </p:cNvCxnSpPr>
          <p:nvPr/>
        </p:nvCxnSpPr>
        <p:spPr>
          <a:xfrm flipH="1">
            <a:off x="5181600" y="1583595"/>
            <a:ext cx="1143000" cy="17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DE006F-E895-4283-B557-A9FFEFCC7DCF}"/>
              </a:ext>
            </a:extLst>
          </p:cNvPr>
          <p:cNvCxnSpPr>
            <a:cxnSpLocks/>
          </p:cNvCxnSpPr>
          <p:nvPr/>
        </p:nvCxnSpPr>
        <p:spPr>
          <a:xfrm flipH="1" flipV="1">
            <a:off x="5867400" y="2022229"/>
            <a:ext cx="762000" cy="9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53B322F-8A30-46A0-8E0B-C8BE87BDB9B2}"/>
              </a:ext>
            </a:extLst>
          </p:cNvPr>
          <p:cNvCxnSpPr>
            <a:cxnSpLocks/>
          </p:cNvCxnSpPr>
          <p:nvPr/>
        </p:nvCxnSpPr>
        <p:spPr>
          <a:xfrm flipH="1">
            <a:off x="7277100" y="2826260"/>
            <a:ext cx="424106" cy="13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CB2B51F-AB92-4568-9CF9-210B87B8D6DA}"/>
              </a:ext>
            </a:extLst>
          </p:cNvPr>
          <p:cNvCxnSpPr>
            <a:cxnSpLocks/>
          </p:cNvCxnSpPr>
          <p:nvPr/>
        </p:nvCxnSpPr>
        <p:spPr>
          <a:xfrm flipH="1">
            <a:off x="6441952" y="2731961"/>
            <a:ext cx="1259254" cy="14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99FC8D-820D-4366-AFF6-67A43D5DA658}"/>
              </a:ext>
            </a:extLst>
          </p:cNvPr>
          <p:cNvCxnSpPr>
            <a:cxnSpLocks/>
          </p:cNvCxnSpPr>
          <p:nvPr/>
        </p:nvCxnSpPr>
        <p:spPr>
          <a:xfrm flipH="1" flipV="1">
            <a:off x="5999774" y="2336565"/>
            <a:ext cx="1544026" cy="61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280BA1-321A-4024-92B1-96BC59364F85}"/>
              </a:ext>
            </a:extLst>
          </p:cNvPr>
          <p:cNvCxnSpPr>
            <a:cxnSpLocks/>
          </p:cNvCxnSpPr>
          <p:nvPr/>
        </p:nvCxnSpPr>
        <p:spPr>
          <a:xfrm flipH="1" flipV="1">
            <a:off x="7436340" y="2574196"/>
            <a:ext cx="264867" cy="34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3002F7-0323-4780-88A8-365CF1C01732}"/>
              </a:ext>
            </a:extLst>
          </p:cNvPr>
          <p:cNvCxnSpPr>
            <a:cxnSpLocks/>
          </p:cNvCxnSpPr>
          <p:nvPr/>
        </p:nvCxnSpPr>
        <p:spPr>
          <a:xfrm flipH="1" flipV="1">
            <a:off x="7543801" y="2398521"/>
            <a:ext cx="314813" cy="12237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800555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3/29 – 3/31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66D30A-5487-421A-AF14-94F22B0D24BF}"/>
              </a:ext>
            </a:extLst>
          </p:cNvPr>
          <p:cNvSpPr txBox="1"/>
          <p:nvPr/>
        </p:nvSpPr>
        <p:spPr>
          <a:xfrm>
            <a:off x="4201451" y="1357965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D129D9-5EC9-4C95-AE8F-C1AA796BE5ED}"/>
              </a:ext>
            </a:extLst>
          </p:cNvPr>
          <p:cNvSpPr txBox="1"/>
          <p:nvPr/>
        </p:nvSpPr>
        <p:spPr>
          <a:xfrm>
            <a:off x="4201450" y="2018757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50" b="1" i="1" kern="0" dirty="0">
              <a:solidFill>
                <a:srgbClr val="0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636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44" y="3251537"/>
            <a:ext cx="1522276" cy="10156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ECRS project starts in 1/2022 with a go-live target prior to the EMS Freeze</a:t>
            </a:r>
            <a:endParaRPr lang="en-US" sz="1200" b="0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4EC34C-6B8E-40B2-91A4-A8F3B4B5C02D}"/>
              </a:ext>
            </a:extLst>
          </p:cNvPr>
          <p:cNvSpPr txBox="1"/>
          <p:nvPr/>
        </p:nvSpPr>
        <p:spPr>
          <a:xfrm>
            <a:off x="2776152" y="13551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67535"/>
            <a:ext cx="1674676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Mid-2023 – Mid-2024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19435" y="135916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597760"/>
            <a:ext cx="250530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CE0C8AE6-860B-445E-B2AB-379DA8C8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99" y="2487049"/>
            <a:ext cx="1522277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SCR789 Ph2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>
                <a:solidFill>
                  <a:srgbClr val="FF0000"/>
                </a:solidFill>
              </a:rPr>
              <a:t>Late 2022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25590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860C0A6-4EEB-4927-A324-0A45CB5BF0F1}"/>
              </a:ext>
            </a:extLst>
          </p:cNvPr>
          <p:cNvSpPr txBox="1"/>
          <p:nvPr/>
        </p:nvSpPr>
        <p:spPr>
          <a:xfrm>
            <a:off x="5701756" y="135433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strike="sngStrike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NPRR1016</a:t>
            </a:r>
            <a:r>
              <a:rPr lang="en-US" sz="1100" dirty="0">
                <a:solidFill>
                  <a:srgbClr val="FF9900"/>
                </a:solidFill>
              </a:rPr>
              <a:t>	– Clarify Requirements for DGRs and Distribution Energy Storage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9900"/>
                </a:solidFill>
              </a:rPr>
              <a:t>PGRR082</a:t>
            </a:r>
            <a:r>
              <a:rPr lang="en-US" sz="1100" dirty="0">
                <a:solidFill>
                  <a:srgbClr val="FF9900"/>
                </a:solidFill>
              </a:rPr>
              <a:t>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</a:t>
            </a:r>
            <a:r>
              <a:rPr lang="en-US" sz="1100" b="1" dirty="0">
                <a:solidFill>
                  <a:srgbClr val="FF9900"/>
                </a:solidFill>
              </a:rPr>
              <a:t>NOGRR212</a:t>
            </a:r>
            <a:r>
              <a:rPr lang="en-US" sz="1100" dirty="0"/>
              <a:t>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00B0F0"/>
                </a:solidFill>
              </a:rPr>
              <a:t>NPRR987</a:t>
            </a:r>
            <a:r>
              <a:rPr lang="en-US" sz="1100" dirty="0">
                <a:solidFill>
                  <a:srgbClr val="00B0F0"/>
                </a:solidFill>
              </a:rPr>
              <a:t>	– BESTF-3 ESR Contribution to Physical Responsive Capability and RT On-Line Reserve Capacity </a:t>
            </a:r>
            <a:r>
              <a:rPr lang="en-US" sz="1100" dirty="0" err="1">
                <a:solidFill>
                  <a:srgbClr val="00B0F0"/>
                </a:solidFill>
              </a:rPr>
              <a:t>Calcs</a:t>
            </a:r>
            <a:endParaRPr lang="en-US" sz="1100" dirty="0">
              <a:solidFill>
                <a:srgbClr val="00B0F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D063B6F-61CD-45D4-BDA9-E1141298E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8556" y="1259735"/>
            <a:ext cx="3224843" cy="2277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Revised go-live target = 2022-R5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BECEE8E2-21B1-46F9-B71A-8EC512FF3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523089"/>
            <a:ext cx="1565787" cy="6340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rgbClr val="FF9900"/>
                </a:solidFill>
              </a:rPr>
              <a:t>Orange text</a:t>
            </a:r>
            <a:r>
              <a:rPr lang="en-US" sz="1100" b="0" dirty="0">
                <a:solidFill>
                  <a:srgbClr val="FF9900"/>
                </a:solidFill>
              </a:rPr>
              <a:t>:  1/1/2022 go-live for DGR/DESR registration purposes 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642"/>
            <a:ext cx="43434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Securitization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1148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NPRR1103 Securitization – PURA Subchapter M Default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 Board of Directors on 12/10/2021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PUCT on 12/16/2021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NPRR1114 Securitization – PURA Subchapter N Uplift Charges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/>
              <a:t>Approved by PRS on 1/13/2022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Approved by TAC on 1/31/2022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Pending Board and PUCT consideration in March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56750"/>
              </p:ext>
            </p:extLst>
          </p:nvPr>
        </p:nvGraphicFramePr>
        <p:xfrm>
          <a:off x="89933" y="947545"/>
          <a:ext cx="8955921" cy="5300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RUC Offer Floor and Remove RUC Opt-Out Provision</a:t>
                      </a:r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$150k-$250k, 8-12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S&amp;B, EMS, MMS,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phases expected in order to deploy critical elements as quickly as possible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Suggested Rank puts this NPRR on a timeline similar to the BES restart</a:t>
                      </a: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307054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Firm Fuel Supply Service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$250k-$400k, 9-12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REGULATORY</a:t>
                      </a: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S&amp;B, MMS, Registration,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completion in Q4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302754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Incorporate GIC Modeling Data into Existing Modeling Applications</a:t>
                      </a:r>
                      <a:endParaRPr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$300k-$500k, 9-12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Network Model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Likely approach: Deliver this project after completion of the in-flight SCR789 Phase 2 project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time requested to complete 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IA for 4/14/2022 PRS meeting</a:t>
                      </a: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3580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330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47459"/>
              </p:ext>
            </p:extLst>
          </p:nvPr>
        </p:nvGraphicFramePr>
        <p:xfrm>
          <a:off x="3769749" y="729979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90599"/>
            <a:ext cx="8534401" cy="5044441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First meeting scheduled for </a:t>
            </a:r>
            <a:r>
              <a:rPr lang="en-US" sz="1800" b="1" dirty="0">
                <a:cs typeface="Arial"/>
              </a:rPr>
              <a:t>February 10</a:t>
            </a:r>
            <a:r>
              <a:rPr lang="en-US" sz="1800" b="1" baseline="30000" dirty="0">
                <a:cs typeface="Arial"/>
              </a:rPr>
              <a:t>th</a:t>
            </a:r>
            <a:r>
              <a:rPr lang="en-US" sz="1800" b="1" dirty="0">
                <a:cs typeface="Arial"/>
              </a:rPr>
              <a:t>, Thursday 2:00 PM – 4:00 PM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cs typeface="Arial"/>
              </a:rPr>
              <a:t>Open</a:t>
            </a:r>
            <a:r>
              <a:rPr lang="en-US" sz="1800" dirty="0">
                <a:cs typeface="Arial"/>
              </a:rPr>
              <a:t> </a:t>
            </a:r>
            <a:r>
              <a:rPr lang="en-US" sz="1800" b="1" dirty="0">
                <a:cs typeface="Arial"/>
              </a:rPr>
              <a:t>Meeting</a:t>
            </a:r>
            <a:r>
              <a:rPr lang="en-US" sz="1800" dirty="0">
                <a:cs typeface="Arial"/>
              </a:rPr>
              <a:t> – WebEx information posted on ERCOT meetings site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cs typeface="Arial"/>
              </a:rPr>
              <a:t>Agenda includes –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cs typeface="Arial"/>
              </a:rPr>
              <a:t>Review of charter &amp; vice-chair nomination/selection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cs typeface="Arial"/>
              </a:rPr>
              <a:t>Project Update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cs typeface="Arial"/>
              </a:rPr>
              <a:t>Discussion on projects with interface change requirements</a:t>
            </a:r>
          </a:p>
          <a:p>
            <a:pPr lvl="2">
              <a:lnSpc>
                <a:spcPct val="150000"/>
              </a:lnSpc>
            </a:pPr>
            <a:r>
              <a:rPr lang="en-US" sz="1400" b="1" dirty="0">
                <a:cs typeface="Arial"/>
              </a:rPr>
              <a:t>NPRR1093 </a:t>
            </a:r>
            <a:r>
              <a:rPr lang="en-US" sz="1400" dirty="0">
                <a:cs typeface="Arial"/>
              </a:rPr>
              <a:t>/ FFRA / ECRS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cs typeface="Arial"/>
              </a:rPr>
              <a:t>WAN refresh and encryption update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cs typeface="Arial"/>
              </a:rPr>
              <a:t>NERC EMSWG update</a:t>
            </a:r>
          </a:p>
          <a:p>
            <a:pPr lvl="1">
              <a:lnSpc>
                <a:spcPct val="150000"/>
              </a:lnSpc>
            </a:pPr>
            <a:r>
              <a:rPr lang="en-US" sz="1600" dirty="0">
                <a:cs typeface="Arial"/>
              </a:rPr>
              <a:t>Information only topics </a:t>
            </a:r>
          </a:p>
          <a:p>
            <a:pPr lvl="2">
              <a:lnSpc>
                <a:spcPct val="150000"/>
              </a:lnSpc>
            </a:pPr>
            <a:r>
              <a:rPr lang="en-US" sz="1400" dirty="0">
                <a:cs typeface="Arial"/>
              </a:rPr>
              <a:t>MMS UI/OS UI IE support update/ MOTE enhancements/SCR820</a:t>
            </a:r>
          </a:p>
          <a:p>
            <a:pPr>
              <a:lnSpc>
                <a:spcPct val="150000"/>
              </a:lnSpc>
            </a:pPr>
            <a:endParaRPr lang="en-US" sz="1800" dirty="0">
              <a:cs typeface="Arial"/>
            </a:endParaRPr>
          </a:p>
          <a:p>
            <a:pPr>
              <a:lnSpc>
                <a:spcPct val="150000"/>
              </a:lnSpc>
            </a:pPr>
            <a:endParaRPr lang="en-US" sz="1800" dirty="0">
              <a:cs typeface="Arial"/>
            </a:endParaRPr>
          </a:p>
          <a:p>
            <a:pPr>
              <a:lnSpc>
                <a:spcPct val="150000"/>
              </a:lnSpc>
            </a:pPr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311938</TotalTime>
  <Words>1237</Words>
  <Application>Microsoft Office PowerPoint</Application>
  <PresentationFormat>On-screen Show (4:3)</PresentationFormat>
  <Paragraphs>279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Securitization Update</vt:lpstr>
      <vt:lpstr>Priority / Rank Options for Revision Requests with Impacts</vt:lpstr>
      <vt:lpstr>ERCOT 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2965</cp:revision>
  <cp:lastPrinted>2020-02-05T17:47:59Z</cp:lastPrinted>
  <dcterms:created xsi:type="dcterms:W3CDTF">2016-01-21T15:20:31Z</dcterms:created>
  <dcterms:modified xsi:type="dcterms:W3CDTF">2022-02-11T14:05:45Z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