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350" r:id="rId10"/>
    <p:sldId id="347" r:id="rId11"/>
    <p:sldId id="353" r:id="rId12"/>
    <p:sldId id="294" r:id="rId13"/>
    <p:sldId id="26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30" d="100"/>
          <a:sy n="130" d="100"/>
        </p:scale>
        <p:origin x="1650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47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February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February 9,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219200"/>
            <a:ext cx="8077200" cy="44958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In-Flight Strategic Projects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Fast-Frequency Response (FFR) Advancement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DGR/DESR Implementation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BES Combo Model Implementation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Securitization Update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NPRR1092 	– Reduce RUC Offer Floor and Remove RUC Opt-Out Provision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NPRR1120	– Create Firm Fuel Supply Service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SCR818	– Changes to Incorporate GIC Modeling Data into Existing Modeling 		Applications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Meeting on 2/10/2022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096000"/>
            <a:ext cx="7467600" cy="5447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21595"/>
            <a:ext cx="8686800" cy="5426805"/>
          </a:xfrm>
        </p:spPr>
        <p:txBody>
          <a:bodyPr/>
          <a:lstStyle/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February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R1</a:t>
            </a:r>
            <a:r>
              <a:rPr lang="en-US" sz="1600" dirty="0"/>
              <a:t> – </a:t>
            </a:r>
            <a:r>
              <a:rPr lang="en-US" sz="1600" strike="sngStrike" dirty="0"/>
              <a:t>2/1/2022-2/3/2022</a:t>
            </a:r>
            <a:r>
              <a:rPr lang="en-US" sz="1600" dirty="0"/>
              <a:t>   </a:t>
            </a:r>
            <a:r>
              <a:rPr lang="en-US" sz="1600" dirty="0">
                <a:solidFill>
                  <a:srgbClr val="FF0000"/>
                </a:solidFill>
              </a:rPr>
              <a:t>Various dates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NPRR1005	</a:t>
            </a: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– Clarify Definition of Point of Interconnection (POI) and Add Definition Point of 			Interconnection Bus (POIB)</a:t>
            </a:r>
            <a:endParaRPr lang="en-US" sz="140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NOGRR210 / RRGRR025 </a:t>
            </a: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– Related to NPRR1005</a:t>
            </a:r>
            <a:endParaRPr lang="en-US" sz="140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LPGRR068	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 BUSLRG and BUSLRGDG Profile Types</a:t>
            </a:r>
            <a:endParaRPr lang="en-US" sz="700" kern="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NPRR917</a:t>
            </a:r>
            <a:r>
              <a:rPr lang="en-US" sz="1400" kern="0" dirty="0"/>
              <a:t> 	– </a:t>
            </a:r>
            <a:r>
              <a:rPr lang="en-US" sz="1400" dirty="0"/>
              <a:t>Nodal Pricing for SODGs and SOTGs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NPRR1052 	– </a:t>
            </a:r>
            <a:r>
              <a:rPr lang="en-US" sz="1400" dirty="0"/>
              <a:t>Load Zone Pricing for Settlement Only Storage Prior to NPRR995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NPRR1065 	– </a:t>
            </a:r>
            <a:r>
              <a:rPr lang="en-US" sz="1400" dirty="0"/>
              <a:t>Implementation Adjustment for NPRR917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NPRR1054	– Removal of </a:t>
            </a:r>
            <a:r>
              <a:rPr lang="en-US" sz="1400" kern="0" dirty="0" err="1">
                <a:solidFill>
                  <a:srgbClr val="000000"/>
                </a:solidFill>
                <a:latin typeface="Arial" panose="020B0604020202020204" pitchFamily="34" charset="0"/>
              </a:rPr>
              <a:t>Oklaunion</a:t>
            </a: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 Exemption Language  </a:t>
            </a:r>
            <a:r>
              <a:rPr lang="en-US" sz="1100" i="1" kern="0" dirty="0">
                <a:solidFill>
                  <a:srgbClr val="000000"/>
                </a:solidFill>
                <a:latin typeface="Arial" panose="020B0604020202020204" pitchFamily="34" charset="0"/>
              </a:rPr>
              <a:t>(partial implementation)</a:t>
            </a:r>
            <a:endParaRPr lang="en-US" sz="1400" i="1" kern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endParaRPr lang="en-US" sz="50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March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R2</a:t>
            </a:r>
            <a:r>
              <a:rPr lang="en-US" sz="1600" dirty="0"/>
              <a:t> – 3/29/2022-3/31/2022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SCR814	– </a:t>
            </a:r>
            <a:r>
              <a:rPr lang="en-US" sz="1400" dirty="0">
                <a:latin typeface="Arial" panose="020B0604020202020204" pitchFamily="34" charset="0"/>
              </a:rPr>
              <a:t>Point-to-Point (PTP) Obligation Bid Interval Limit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endParaRPr lang="en-US" sz="500" dirty="0">
              <a:latin typeface="Arial" panose="020B0604020202020204" pitchFamily="34" charset="0"/>
            </a:endParaRPr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R3</a:t>
            </a:r>
            <a:r>
              <a:rPr lang="en-US" sz="1600" dirty="0"/>
              <a:t> – 5/24/2022-5/26/2022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NPRR939</a:t>
            </a:r>
            <a:r>
              <a:rPr lang="en-US" sz="1400" kern="0" dirty="0"/>
              <a:t> 	– </a:t>
            </a:r>
            <a:r>
              <a:rPr lang="en-US" sz="1400" dirty="0"/>
              <a:t>Modification to Load Resources Providing RRS to Maintain Minimum PRC on 			Generators During Scarcity Conditions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NPRR1093 	– Load Resource Participation in Non-Spinning Reserve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NPRR1101	– </a:t>
            </a:r>
            <a:r>
              <a:rPr lang="en-US" sz="1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Create Non-Spin Deployment Groups made up of Generation Resources Providing Off-Line Non-		Spinning Reserve and Load Resources that are Not Controllable Load Resources Providing 		Non-Spinning Reserve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SCR800</a:t>
            </a:r>
            <a:r>
              <a:rPr lang="en-US" sz="1400" kern="0" dirty="0"/>
              <a:t> 	– </a:t>
            </a:r>
            <a:r>
              <a:rPr lang="en-US" sz="1400" dirty="0"/>
              <a:t>Addition of DC Tie Ramp to GTBD Calculation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SCR809 	– </a:t>
            </a:r>
            <a:r>
              <a:rPr lang="en-US" sz="1400" dirty="0"/>
              <a:t>Changes to External Telemetry Validations in Resource Limit Calculator</a:t>
            </a:r>
            <a:endParaRPr lang="en-US" sz="1400" kern="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endParaRPr lang="en-US" sz="14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F9083CA7-15E0-4A80-A318-AE4C5BC4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488929"/>
            <a:ext cx="1295400" cy="264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solidFill>
                  <a:srgbClr val="FF0000"/>
                </a:solidFill>
              </a:rPr>
              <a:t>2/1/2022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5B19353D-EE1E-4B03-9D13-775A7890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897700"/>
            <a:ext cx="1295400" cy="264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solidFill>
                  <a:srgbClr val="FF0000"/>
                </a:solidFill>
              </a:rPr>
              <a:t>2/4/2022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8B62AD4D-640B-443C-834C-F0692C1FD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369" y="2497995"/>
            <a:ext cx="1143000" cy="4370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solidFill>
                  <a:srgbClr val="FF0000"/>
                </a:solidFill>
              </a:rPr>
              <a:t>2/10/2022-2/11/2022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AD41A1B-5B45-491F-9AFB-C48E2E969C78}"/>
              </a:ext>
            </a:extLst>
          </p:cNvPr>
          <p:cNvCxnSpPr>
            <a:cxnSpLocks/>
          </p:cNvCxnSpPr>
          <p:nvPr/>
        </p:nvCxnSpPr>
        <p:spPr>
          <a:xfrm flipH="1" flipV="1">
            <a:off x="5029200" y="1488929"/>
            <a:ext cx="1295400" cy="9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006C75F-F128-408C-8825-A7DC4671D998}"/>
              </a:ext>
            </a:extLst>
          </p:cNvPr>
          <p:cNvCxnSpPr>
            <a:cxnSpLocks/>
          </p:cNvCxnSpPr>
          <p:nvPr/>
        </p:nvCxnSpPr>
        <p:spPr>
          <a:xfrm flipH="1">
            <a:off x="5181600" y="1583595"/>
            <a:ext cx="1143000" cy="170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CDE006F-E895-4283-B557-A9FFEFCC7DCF}"/>
              </a:ext>
            </a:extLst>
          </p:cNvPr>
          <p:cNvCxnSpPr>
            <a:cxnSpLocks/>
          </p:cNvCxnSpPr>
          <p:nvPr/>
        </p:nvCxnSpPr>
        <p:spPr>
          <a:xfrm flipH="1" flipV="1">
            <a:off x="5867400" y="2022229"/>
            <a:ext cx="762000" cy="9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53B322F-8A30-46A0-8E0B-C8BE87BDB9B2}"/>
              </a:ext>
            </a:extLst>
          </p:cNvPr>
          <p:cNvCxnSpPr>
            <a:cxnSpLocks/>
          </p:cNvCxnSpPr>
          <p:nvPr/>
        </p:nvCxnSpPr>
        <p:spPr>
          <a:xfrm flipH="1">
            <a:off x="7277100" y="2826260"/>
            <a:ext cx="424106" cy="136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CB2B51F-AB92-4568-9CF9-210B87B8D6DA}"/>
              </a:ext>
            </a:extLst>
          </p:cNvPr>
          <p:cNvCxnSpPr>
            <a:cxnSpLocks/>
          </p:cNvCxnSpPr>
          <p:nvPr/>
        </p:nvCxnSpPr>
        <p:spPr>
          <a:xfrm flipH="1">
            <a:off x="6441952" y="2731961"/>
            <a:ext cx="1259254" cy="140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D99FC8D-820D-4366-AFF6-67A43D5DA658}"/>
              </a:ext>
            </a:extLst>
          </p:cNvPr>
          <p:cNvCxnSpPr>
            <a:cxnSpLocks/>
          </p:cNvCxnSpPr>
          <p:nvPr/>
        </p:nvCxnSpPr>
        <p:spPr>
          <a:xfrm flipH="1" flipV="1">
            <a:off x="5999774" y="2336565"/>
            <a:ext cx="1544026" cy="61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C280BA1-321A-4024-92B1-96BC59364F85}"/>
              </a:ext>
            </a:extLst>
          </p:cNvPr>
          <p:cNvCxnSpPr>
            <a:cxnSpLocks/>
          </p:cNvCxnSpPr>
          <p:nvPr/>
        </p:nvCxnSpPr>
        <p:spPr>
          <a:xfrm flipH="1" flipV="1">
            <a:off x="7436340" y="2574196"/>
            <a:ext cx="264867" cy="34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B3002F7-0323-4780-88A8-365CF1C01732}"/>
              </a:ext>
            </a:extLst>
          </p:cNvPr>
          <p:cNvCxnSpPr>
            <a:cxnSpLocks/>
          </p:cNvCxnSpPr>
          <p:nvPr/>
        </p:nvCxnSpPr>
        <p:spPr>
          <a:xfrm flipH="1" flipV="1">
            <a:off x="7543801" y="2398521"/>
            <a:ext cx="314813" cy="12237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800555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3/29 – 3/31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66D30A-5487-421A-AF14-94F22B0D24BF}"/>
              </a:ext>
            </a:extLst>
          </p:cNvPr>
          <p:cNvSpPr txBox="1"/>
          <p:nvPr/>
        </p:nvSpPr>
        <p:spPr>
          <a:xfrm>
            <a:off x="4201451" y="1357965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D129D9-5EC9-4C95-AE8F-C1AA796BE5ED}"/>
              </a:ext>
            </a:extLst>
          </p:cNvPr>
          <p:cNvSpPr txBox="1"/>
          <p:nvPr/>
        </p:nvSpPr>
        <p:spPr>
          <a:xfrm>
            <a:off x="4201450" y="2018757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1636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90D0A3E3-81C0-4479-B6A5-5D45DF0A8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444" y="3251537"/>
            <a:ext cx="1522276" cy="101566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ECRS project starts in 1/2022 with a go-live target prior to the EMS Freeze</a:t>
            </a:r>
            <a:endParaRPr lang="en-US" sz="1200" b="0" dirty="0"/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4EC34C-6B8E-40B2-91A4-A8F3B4B5C02D}"/>
              </a:ext>
            </a:extLst>
          </p:cNvPr>
          <p:cNvSpPr txBox="1"/>
          <p:nvPr/>
        </p:nvSpPr>
        <p:spPr>
          <a:xfrm>
            <a:off x="2776152" y="135512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567535"/>
            <a:ext cx="1674676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Mid-2023 – Mid-2024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19435" y="135916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597760"/>
            <a:ext cx="2505302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CE0C8AE6-860B-445E-B2AB-379DA8C8C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5199" y="2487049"/>
            <a:ext cx="1522277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SCR789 Ph2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>
                <a:solidFill>
                  <a:srgbClr val="FF0000"/>
                </a:solidFill>
              </a:rPr>
              <a:t>Late 2022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25590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966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879, 885, 904, 918, 930, 935(b), 936, 941, 945, 962, 965, 1004, 1006, 1019, 1023, 1030, 1032, 1034, 1040, 1057                  SCRs: 799, 805, 812                Market Guides: PGRR066, PGRR076       Other Binding Docs: OBDRR009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3860C0A6-4EEB-4927-A324-0A45CB5BF0F1}"/>
              </a:ext>
            </a:extLst>
          </p:cNvPr>
          <p:cNvSpPr txBox="1"/>
          <p:nvPr/>
        </p:nvSpPr>
        <p:spPr>
          <a:xfrm>
            <a:off x="5701756" y="135433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495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83286"/>
            <a:ext cx="899160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strike="sngStrike" dirty="0">
                <a:solidFill>
                  <a:schemeClr val="accent3">
                    <a:lumMod val="75000"/>
                  </a:schemeClr>
                </a:solidFill>
              </a:rPr>
              <a:t>Planned go-live for 2021-R6  (December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NPRR1079,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9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PR354-01  DGR/DESR Implementation </a:t>
            </a:r>
            <a:r>
              <a:rPr lang="en-US" sz="1400" dirty="0"/>
              <a:t>(Gated to Execution phase on 7/30/2021)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Target go-live 2022-R1 (February 2022)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NPRR917	– Nodal Pricing for 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9900"/>
                </a:solidFill>
              </a:rPr>
              <a:t>NPRR1016</a:t>
            </a:r>
            <a:r>
              <a:rPr lang="en-US" sz="1100" dirty="0">
                <a:solidFill>
                  <a:srgbClr val="FF9900"/>
                </a:solidFill>
              </a:rPr>
              <a:t>	– Clarify Requirements for DGRs and Distribution Energy Storage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NPRR1052	– Load Zone Pricing for Settlement Only Storage Prior to NPRR995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NPRR1065	– Implementation Adjustment for NPRR917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9900"/>
                </a:solidFill>
              </a:rPr>
              <a:t>PGRR082</a:t>
            </a:r>
            <a:r>
              <a:rPr lang="en-US" sz="1100" dirty="0">
                <a:solidFill>
                  <a:srgbClr val="FF9900"/>
                </a:solidFill>
              </a:rPr>
              <a:t>	– Revise Section 5 and Establish Small Generation Interconnection Process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 	– </a:t>
            </a:r>
            <a:r>
              <a:rPr lang="en-US" sz="1100" b="1" dirty="0">
                <a:solidFill>
                  <a:srgbClr val="FF9900"/>
                </a:solidFill>
              </a:rPr>
              <a:t>NOGRR212</a:t>
            </a:r>
            <a:r>
              <a:rPr lang="en-US" sz="1100" dirty="0"/>
              <a:t>, RRGRR026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– </a:t>
            </a:r>
            <a:r>
              <a:rPr lang="en-US" sz="1400" dirty="0"/>
              <a:t>potential for multiple go-lives</a:t>
            </a:r>
            <a:endParaRPr lang="en-US" sz="1400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 TBD  (core project On Hold until resources are available)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00B0F0"/>
                </a:solidFill>
              </a:rPr>
              <a:t>NPRR987</a:t>
            </a:r>
            <a:r>
              <a:rPr lang="en-US" sz="1100" dirty="0">
                <a:solidFill>
                  <a:srgbClr val="00B0F0"/>
                </a:solidFill>
              </a:rPr>
              <a:t>	– BESTF-3 ESR Contribution to Physical Responsive Capability and RT On-Line Reserve Capacity </a:t>
            </a:r>
            <a:r>
              <a:rPr lang="en-US" sz="1100" dirty="0" err="1">
                <a:solidFill>
                  <a:srgbClr val="00B0F0"/>
                </a:solidFill>
              </a:rPr>
              <a:t>Calcs</a:t>
            </a:r>
            <a:endParaRPr lang="en-US" sz="1100" dirty="0">
              <a:solidFill>
                <a:srgbClr val="00B0F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NPRR989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NPRR1038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	– </a:t>
            </a: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NOGRR204</a:t>
            </a:r>
            <a:r>
              <a:rPr lang="en-US" sz="1100" dirty="0"/>
              <a:t>, NOGRR208, OBDRR017, PGRR081, RRGRR023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6781800" y="5410200"/>
            <a:ext cx="1828800" cy="4985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Blue text</a:t>
            </a:r>
            <a:r>
              <a:rPr lang="en-US" sz="1100" b="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:  ERCOT considering removing from project for earlier delivery 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FD063B6F-61CD-45D4-BDA9-E1141298E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8556" y="1259735"/>
            <a:ext cx="3224843" cy="2277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3">
                    <a:lumMod val="75000"/>
                  </a:schemeClr>
                </a:solidFill>
              </a:rPr>
              <a:t>Revised go-live target = 2022-R5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BECEE8E2-21B1-46F9-B71A-8EC512FF3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523089"/>
            <a:ext cx="1565787" cy="6340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rgbClr val="FF9900"/>
                </a:solidFill>
              </a:rPr>
              <a:t>Orange text</a:t>
            </a:r>
            <a:r>
              <a:rPr lang="en-US" sz="1100" b="0" dirty="0">
                <a:solidFill>
                  <a:srgbClr val="FF9900"/>
                </a:solidFill>
              </a:rPr>
              <a:t>:  1/1/2022 go-live for DGR/DESR registration purposes </a:t>
            </a:r>
          </a:p>
        </p:txBody>
      </p:sp>
    </p:spTree>
    <p:extLst>
      <p:ext uri="{BB962C8B-B14F-4D97-AF65-F5344CB8AC3E}">
        <p14:creationId xmlns:p14="http://schemas.microsoft.com/office/powerpoint/2010/main" val="344161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642"/>
            <a:ext cx="43434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Securitization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1148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NPRR1103 Securitization – PURA Subchapter M Default Charges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Approved by  Board of Directors on 12/10/2021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Approved by PUCT on 12/16/2021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NPRR1114 Securitization – PURA Subchapter N Uplift Charges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Approved by PRS on 1/13/2022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Approved by TAC on 1/31/2022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Pending Board and PUCT consideration in March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0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256750"/>
              </p:ext>
            </p:extLst>
          </p:nvPr>
        </p:nvGraphicFramePr>
        <p:xfrm>
          <a:off x="89933" y="947545"/>
          <a:ext cx="8955921" cy="5300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 RUC Offer Floor and Remove RUC Opt-Out Provision</a:t>
                      </a:r>
                      <a:endParaRPr lang="en-US" sz="1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$150k-$250k, 8-12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S&amp;B, EMS, MMS,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phases expected in order to deploy critical elements as quickly as possible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Suggested Rank puts this NPRR on a timeline similar to the BES restart</a:t>
                      </a:r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8307054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Firm Fuel Supply Service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$250k-$400k, 9-12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REGULATORY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S&amp;B, MMS, Registration,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Targeting completion in Q4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3302754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Incorporate GIC Modeling Data into Existing Modeling Applications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$300k-$500k, 9-12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Network Model Systems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Likely approach: Deliver this project after completion of the in-flight SCR789 Phase 2 project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Additional time requested to complete 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Targeting IA for 4/14/2022 PRS meeting</a:t>
                      </a:r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8401391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276600" y="6225523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2022 Rank in Business Strategy 	= 3580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330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447459"/>
              </p:ext>
            </p:extLst>
          </p:nvPr>
        </p:nvGraphicFramePr>
        <p:xfrm>
          <a:off x="3769749" y="729979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990599"/>
            <a:ext cx="8534401" cy="5044441"/>
          </a:xfrm>
        </p:spPr>
        <p:txBody>
          <a:bodyPr lIns="91440" tIns="45720" rIns="91440" bIns="45720" anchor="t"/>
          <a:lstStyle/>
          <a:p>
            <a:pPr>
              <a:lnSpc>
                <a:spcPct val="150000"/>
              </a:lnSpc>
            </a:pPr>
            <a:r>
              <a:rPr lang="en-US" sz="1800" dirty="0">
                <a:cs typeface="Arial"/>
              </a:rPr>
              <a:t>First meeting scheduled for </a:t>
            </a:r>
            <a:r>
              <a:rPr lang="en-US" sz="1800" b="1" dirty="0">
                <a:cs typeface="Arial"/>
              </a:rPr>
              <a:t>February 10</a:t>
            </a:r>
            <a:r>
              <a:rPr lang="en-US" sz="1800" b="1" baseline="30000" dirty="0">
                <a:cs typeface="Arial"/>
              </a:rPr>
              <a:t>th</a:t>
            </a:r>
            <a:r>
              <a:rPr lang="en-US" sz="1800" b="1" dirty="0">
                <a:cs typeface="Arial"/>
              </a:rPr>
              <a:t>, Thursday 2:00 PM – 4:00 PM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cs typeface="Arial"/>
              </a:rPr>
              <a:t>Open</a:t>
            </a:r>
            <a:r>
              <a:rPr lang="en-US" sz="1800" dirty="0">
                <a:cs typeface="Arial"/>
              </a:rPr>
              <a:t> </a:t>
            </a:r>
            <a:r>
              <a:rPr lang="en-US" sz="1800" b="1" dirty="0">
                <a:cs typeface="Arial"/>
              </a:rPr>
              <a:t>Meeting</a:t>
            </a:r>
            <a:r>
              <a:rPr lang="en-US" sz="1800" dirty="0">
                <a:cs typeface="Arial"/>
              </a:rPr>
              <a:t> – WebEx information posted on ERCOT meetings site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cs typeface="Arial"/>
              </a:rPr>
              <a:t>Agenda includes –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cs typeface="Arial"/>
              </a:rPr>
              <a:t>Review of charter &amp; vice-chair nomination/selection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cs typeface="Arial"/>
              </a:rPr>
              <a:t>Project Update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cs typeface="Arial"/>
              </a:rPr>
              <a:t>Discussion on projects with interface change requirements</a:t>
            </a:r>
          </a:p>
          <a:p>
            <a:pPr lvl="2">
              <a:lnSpc>
                <a:spcPct val="150000"/>
              </a:lnSpc>
            </a:pPr>
            <a:r>
              <a:rPr lang="en-US" sz="1400" b="1" dirty="0">
                <a:cs typeface="Arial"/>
              </a:rPr>
              <a:t>NPRR1093 </a:t>
            </a:r>
            <a:r>
              <a:rPr lang="en-US" sz="1400" dirty="0">
                <a:cs typeface="Arial"/>
              </a:rPr>
              <a:t>/ FFRA / ECRS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cs typeface="Arial"/>
              </a:rPr>
              <a:t>WAN refresh and encryption update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cs typeface="Arial"/>
              </a:rPr>
              <a:t>NERC EMSWG update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cs typeface="Arial"/>
              </a:rPr>
              <a:t>Information only topics </a:t>
            </a:r>
          </a:p>
          <a:p>
            <a:pPr lvl="2">
              <a:lnSpc>
                <a:spcPct val="150000"/>
              </a:lnSpc>
            </a:pPr>
            <a:r>
              <a:rPr lang="en-US" sz="1400" dirty="0">
                <a:cs typeface="Arial"/>
              </a:rPr>
              <a:t>MMS UI/OS UI IE support update/ MOTE enhancements/SCR820</a:t>
            </a:r>
          </a:p>
          <a:p>
            <a:pPr>
              <a:lnSpc>
                <a:spcPct val="150000"/>
              </a:lnSpc>
            </a:pPr>
            <a:endParaRPr lang="en-US" sz="1800" dirty="0">
              <a:cs typeface="Arial"/>
            </a:endParaRPr>
          </a:p>
          <a:p>
            <a:pPr>
              <a:lnSpc>
                <a:spcPct val="150000"/>
              </a:lnSpc>
            </a:pPr>
            <a:endParaRPr lang="en-US" sz="1800" dirty="0">
              <a:cs typeface="Arial"/>
            </a:endParaRPr>
          </a:p>
          <a:p>
            <a:pPr>
              <a:lnSpc>
                <a:spcPct val="150000"/>
              </a:lnSpc>
            </a:pPr>
            <a:endParaRPr lang="en-US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311938</TotalTime>
  <Words>1237</Words>
  <Application>Microsoft Office PowerPoint</Application>
  <PresentationFormat>On-screen Show (4:3)</PresentationFormat>
  <Paragraphs>279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2022 Release Targets – Board Approved NPRRs / SCRs / xGRRs </vt:lpstr>
      <vt:lpstr>In-Flight Strategic Projects</vt:lpstr>
      <vt:lpstr>Securitization Update</vt:lpstr>
      <vt:lpstr>Priority / Rank Options for Revision Requests with Impacts</vt:lpstr>
      <vt:lpstr>ERCOT 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2965</cp:revision>
  <cp:lastPrinted>2020-02-05T17:47:59Z</cp:lastPrinted>
  <dcterms:created xsi:type="dcterms:W3CDTF">2016-01-21T15:20:31Z</dcterms:created>
  <dcterms:modified xsi:type="dcterms:W3CDTF">2022-02-11T14:05:45Z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