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69" r:id="rId7"/>
    <p:sldId id="270" r:id="rId8"/>
    <p:sldId id="267" r:id="rId9"/>
    <p:sldId id="271" r:id="rId10"/>
    <p:sldId id="272" r:id="rId11"/>
    <p:sldId id="274" r:id="rId12"/>
    <p:sldId id="273" r:id="rId13"/>
    <p:sldId id="275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10,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E0ECA-E367-4159-A2A9-9736B4FA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WAN Encryption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DCB27-5801-4335-817C-C55E4C3A5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Project</a:t>
            </a:r>
            <a:r>
              <a:rPr lang="en-US" dirty="0"/>
              <a:t>:  </a:t>
            </a:r>
          </a:p>
          <a:p>
            <a:pPr marL="0" indent="0">
              <a:buNone/>
            </a:pPr>
            <a:r>
              <a:rPr lang="en-US" sz="2400" dirty="0"/>
              <a:t>To comply with NERC CIP-012, ERCOT is implementing an encrypted VPN tunnel overlay to all WAN Market Participant sites.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Requirements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NERC CIP-012 compliance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ERCOT Data Center to WAN Market Participant Encryption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Status</a:t>
            </a:r>
            <a:r>
              <a:rPr lang="en-US" dirty="0"/>
              <a:t>:  </a:t>
            </a:r>
            <a:r>
              <a:rPr lang="en-US" sz="2400" dirty="0"/>
              <a:t>Project is under way, and we estimate completion by end of April 2022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51012-753F-45F0-858D-2573B56E7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49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Wei Qiu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NERC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Information Only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MMS/OS UI web browser support</a:t>
            </a:r>
          </a:p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MOTE enhancements</a:t>
            </a:r>
          </a:p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Operator Real-Time Messaging SCR820</a:t>
            </a:r>
            <a:endParaRPr lang="en-US" sz="2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4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What would like to discuss here @TWG in future?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Contact me</a:t>
            </a:r>
          </a:p>
          <a:p>
            <a:pPr marL="0" indent="0" algn="r">
              <a:buNone/>
            </a:pPr>
            <a:r>
              <a:rPr lang="en-US" dirty="0"/>
              <a:t>Venkat.Tirupati@ercot.com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AC4765-34C5-497A-876D-70578DC99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59434"/>
              </p:ext>
            </p:extLst>
          </p:nvPr>
        </p:nvGraphicFramePr>
        <p:xfrm>
          <a:off x="384874" y="914400"/>
          <a:ext cx="8454326" cy="5181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798">
                  <a:extLst>
                    <a:ext uri="{9D8B030D-6E8A-4147-A177-3AD203B41FA5}">
                      <a16:colId xmlns:a16="http://schemas.microsoft.com/office/drawing/2014/main" val="2863033700"/>
                    </a:ext>
                  </a:extLst>
                </a:gridCol>
                <a:gridCol w="5381923">
                  <a:extLst>
                    <a:ext uri="{9D8B030D-6E8A-4147-A177-3AD203B41FA5}">
                      <a16:colId xmlns:a16="http://schemas.microsoft.com/office/drawing/2014/main" val="2253429237"/>
                    </a:ext>
                  </a:extLst>
                </a:gridCol>
                <a:gridCol w="2363605">
                  <a:extLst>
                    <a:ext uri="{9D8B030D-6E8A-4147-A177-3AD203B41FA5}">
                      <a16:colId xmlns:a16="http://schemas.microsoft.com/office/drawing/2014/main" val="2465822"/>
                    </a:ext>
                  </a:extLst>
                </a:gridCol>
              </a:tblGrid>
              <a:tr h="323381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Item #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100" dirty="0">
                          <a:effectLst/>
                        </a:rPr>
                        <a:t>Presenter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1590898349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Antitrust admonition 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>
                          <a:effectLst/>
                        </a:rPr>
                        <a:t>Venkat Tirupati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235666143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Review of Charter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>
                          <a:effectLst/>
                        </a:rPr>
                        <a:t>Venkat Tirupati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2432750204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Vice-Chair nomination/selection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>
                          <a:effectLst/>
                        </a:rPr>
                        <a:t>Venkat Tirupati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2700094354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Project Update 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>
                          <a:effectLst/>
                        </a:rPr>
                        <a:t>Troy Anderson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3001776217"/>
                  </a:ext>
                </a:extLst>
              </a:tr>
              <a:tr h="1584566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Discussion of Projects with Interface Change Requirements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NPRR1093 – May 2022 </a:t>
                      </a:r>
                    </a:p>
                    <a:p>
                      <a:pPr marL="800100" marR="0" lvl="1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New review of XSD changes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FFRA/NPRR863 – Oct 2022 </a:t>
                      </a:r>
                    </a:p>
                    <a:p>
                      <a:pPr marL="800100" marR="0" lvl="1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Materials previously posted 12/7/21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ECRS/NPRR863 – mid-2023 </a:t>
                      </a:r>
                    </a:p>
                    <a:p>
                      <a:pPr marL="800100" marR="0" lvl="1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TBD	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Matt Mereness &amp;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ERCOT Staff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1881399702"/>
                  </a:ext>
                </a:extLst>
              </a:tr>
              <a:tr h="37535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WAN refresh and encryption project update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>
                          <a:effectLst/>
                        </a:rPr>
                        <a:t>Todd Jaksch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4035172829"/>
                  </a:ext>
                </a:extLst>
              </a:tr>
              <a:tr h="22636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NERC EMSWG update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Wei Qiu - NERC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3840870984"/>
                  </a:ext>
                </a:extLst>
              </a:tr>
              <a:tr h="93838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Information Only Topics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MMS/OS UI web browser support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MOTE enhancements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Operator Real-Time Messaging SCR820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Venkat Tirupati &amp; ERCOT Staff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2910138926"/>
                  </a:ext>
                </a:extLst>
              </a:tr>
              <a:tr h="45273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Future topics of interest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Lessons from other ISO TWGs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Open Forum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3645624168"/>
                  </a:ext>
                </a:extLst>
              </a:tr>
              <a:tr h="37535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Adjourn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400" b="0" dirty="0">
                          <a:effectLst/>
                        </a:rPr>
                        <a:t>Venkat Tirupati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403121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10E6-399D-4627-B268-088F1172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Review of 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15460-FF62-4216-A613-B011B4558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Purpose</a:t>
            </a:r>
          </a:p>
          <a:p>
            <a:pPr>
              <a:lnSpc>
                <a:spcPct val="150000"/>
              </a:lnSpc>
            </a:pPr>
            <a:r>
              <a:rPr lang="en-US" dirty="0"/>
              <a:t>Leadership</a:t>
            </a:r>
          </a:p>
          <a:p>
            <a:pPr>
              <a:lnSpc>
                <a:spcPct val="150000"/>
              </a:lnSpc>
            </a:pPr>
            <a:r>
              <a:rPr lang="en-US" dirty="0"/>
              <a:t>Membership</a:t>
            </a:r>
          </a:p>
          <a:p>
            <a:pPr>
              <a:lnSpc>
                <a:spcPct val="150000"/>
              </a:lnSpc>
            </a:pPr>
            <a:r>
              <a:rPr lang="en-US" dirty="0"/>
              <a:t>Meetings</a:t>
            </a:r>
          </a:p>
          <a:p>
            <a:pPr>
              <a:lnSpc>
                <a:spcPct val="150000"/>
              </a:lnSpc>
            </a:pPr>
            <a:r>
              <a:rPr lang="en-US" dirty="0"/>
              <a:t>Charter Review</a:t>
            </a:r>
          </a:p>
          <a:p>
            <a:pPr>
              <a:lnSpc>
                <a:spcPct val="150000"/>
              </a:lnSpc>
            </a:pPr>
            <a:r>
              <a:rPr lang="en-US" dirty="0"/>
              <a:t>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B2E94-4CD9-4F2E-BAE3-5D41787DE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7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: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3200" dirty="0"/>
              <a:t>Nomination/Selection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4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 &amp; ERCOT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Projects with Interface Change Requirements</a:t>
            </a: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NPRR1093 – May 2022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New review of XSD changes</a:t>
            </a: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FFRA/NPRR863 – Oct 2022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Materials previously posted 12/7/21</a:t>
            </a: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ECRS/NPRR863 – mid-2023 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TBD</a:t>
            </a:r>
            <a:r>
              <a:rPr lang="en-US" sz="1200" b="0" dirty="0">
                <a:effectLst/>
              </a:rPr>
              <a:t>	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WAN Refresh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88" y="902889"/>
            <a:ext cx="8534400" cy="5193111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/>
              <a:t>Project</a:t>
            </a:r>
            <a:r>
              <a:rPr lang="en-US" sz="2400" dirty="0"/>
              <a:t>:  </a:t>
            </a:r>
          </a:p>
          <a:p>
            <a:pPr marL="0" indent="0">
              <a:buNone/>
            </a:pPr>
            <a:r>
              <a:rPr lang="en-US" sz="2200" dirty="0"/>
              <a:t>ERCOT is replacing Legacy AT&amp;T TDM network with a dual </a:t>
            </a:r>
          </a:p>
          <a:p>
            <a:pPr marL="0" indent="0">
              <a:buNone/>
            </a:pPr>
            <a:r>
              <a:rPr lang="en-US" sz="2200" dirty="0"/>
              <a:t>T-Mobile MPLS and VoIP alternative.  This will upgrade network to a more relevant technology and communication platform.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/>
              <a:t>Goals</a:t>
            </a:r>
            <a:r>
              <a:rPr lang="en-US" sz="2400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IP based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Improved engineering and diversity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Allows for voice communications after retirement of legacy AT&amp;T TDM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/>
              <a:t>Status</a:t>
            </a:r>
            <a:r>
              <a:rPr lang="en-US" sz="2400" dirty="0"/>
              <a:t>:  </a:t>
            </a:r>
            <a:r>
              <a:rPr lang="en-US" sz="2200" dirty="0"/>
              <a:t>Project is approximately 90% complete as of end of January.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839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423</Words>
  <Application>Microsoft Office PowerPoint</Application>
  <PresentationFormat>On-screen Show (4:3)</PresentationFormat>
  <Paragraphs>146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Review of Charter</vt:lpstr>
      <vt:lpstr>ERCOT TWG : Vice-Chair</vt:lpstr>
      <vt:lpstr>ERCOT TWG – Troy Anderson</vt:lpstr>
      <vt:lpstr>ERCOT TWG – Matt Mereness &amp; ERCOT Team </vt:lpstr>
      <vt:lpstr>ERCOT TWG – WAN Refresh Project</vt:lpstr>
      <vt:lpstr>ERCOT TWG – WAN Encryption Project</vt:lpstr>
      <vt:lpstr>ERCOT TWG – Wei Qiu</vt:lpstr>
      <vt:lpstr>ERCOT TWG – Information Only Topics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63</cp:revision>
  <cp:lastPrinted>2016-01-21T20:53:15Z</cp:lastPrinted>
  <dcterms:created xsi:type="dcterms:W3CDTF">2016-01-21T15:20:31Z</dcterms:created>
  <dcterms:modified xsi:type="dcterms:W3CDTF">2022-02-11T14:08:57Z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