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0"/>
  </p:notesMasterIdLst>
  <p:handoutMasterIdLst>
    <p:handoutMasterId r:id="rId21"/>
  </p:handoutMasterIdLst>
  <p:sldIdLst>
    <p:sldId id="260" r:id="rId6"/>
    <p:sldId id="269" r:id="rId7"/>
    <p:sldId id="270" r:id="rId8"/>
    <p:sldId id="267" r:id="rId9"/>
    <p:sldId id="271" r:id="rId10"/>
    <p:sldId id="272" r:id="rId11"/>
    <p:sldId id="274" r:id="rId12"/>
    <p:sldId id="273" r:id="rId13"/>
    <p:sldId id="275" r:id="rId14"/>
    <p:sldId id="276" r:id="rId15"/>
    <p:sldId id="277" r:id="rId16"/>
    <p:sldId id="278" r:id="rId17"/>
    <p:sldId id="279" r:id="rId18"/>
    <p:sldId id="280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ERCOT Technology Working Group (TWG)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February 10,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E0ECA-E367-4159-A2A9-9736B4FA5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WAN Encryption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DCB27-5801-4335-817C-C55E4C3A5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/>
              <a:t>Project</a:t>
            </a:r>
            <a:r>
              <a:rPr lang="en-US" dirty="0"/>
              <a:t>:  </a:t>
            </a:r>
          </a:p>
          <a:p>
            <a:pPr marL="0" indent="0">
              <a:buNone/>
            </a:pPr>
            <a:r>
              <a:rPr lang="en-US" sz="2400" dirty="0"/>
              <a:t>To comply with NERC CIP-012, ERCOT is implementing an encrypted VPN tunnel overlay to all WAN Market Participant sites. </a:t>
            </a:r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r>
              <a:rPr lang="en-US" b="1" u="sng" dirty="0"/>
              <a:t>Requirements</a:t>
            </a:r>
            <a:r>
              <a:rPr lang="en-US" dirty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NERC CIP-012 compliance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ERCOT Data Center to WAN Market Participant Encryption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/>
              <a:t>Status</a:t>
            </a:r>
            <a:r>
              <a:rPr lang="en-US" dirty="0"/>
              <a:t>:  </a:t>
            </a:r>
            <a:r>
              <a:rPr lang="en-US" sz="2400" dirty="0"/>
              <a:t>Project is under way, and we estimate completion by end of April 2022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C51012-753F-45F0-858D-2573B56E77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49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ACF85-AAB7-40D5-8FFC-9481C7181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Wei Qiu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7DB-CAB9-4023-8D9F-1F40BB3E3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	NERC Update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3F36A9-03E3-48EA-90D7-A5BCF92491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7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D5753-0819-4390-A309-990EE981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Information Only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37A8A-0170-4164-B0E6-45E1885EC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788670" algn="l"/>
                <a:tab pos="2743200" algn="ctr"/>
                <a:tab pos="4105275" algn="l"/>
              </a:tabLst>
            </a:pPr>
            <a:r>
              <a:rPr lang="en-US" sz="2800" b="0" dirty="0">
                <a:effectLst/>
              </a:rPr>
              <a:t>MMS/OS UI web browser support</a:t>
            </a:r>
          </a:p>
          <a:p>
            <a:pPr marL="342900" marR="0" lvl="0" indent="-34290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788670" algn="l"/>
                <a:tab pos="2743200" algn="ctr"/>
                <a:tab pos="4105275" algn="l"/>
              </a:tabLst>
            </a:pPr>
            <a:r>
              <a:rPr lang="en-US" sz="2800" b="0" dirty="0">
                <a:effectLst/>
              </a:rPr>
              <a:t>MOTE enhancements</a:t>
            </a:r>
          </a:p>
          <a:p>
            <a:pPr marL="342900" marR="0" lvl="0" indent="-34290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788670" algn="l"/>
                <a:tab pos="2743200" algn="ctr"/>
                <a:tab pos="4105275" algn="l"/>
              </a:tabLst>
            </a:pPr>
            <a:r>
              <a:rPr lang="en-US" sz="2800" b="0" dirty="0">
                <a:effectLst/>
              </a:rPr>
              <a:t>Operator Real-Time Messaging SCR820</a:t>
            </a:r>
            <a:endParaRPr lang="en-US" sz="2800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A62EDE-B78E-416E-A27E-AC21EEC347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048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0ABE2-1456-496C-AFCA-827A081F9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Open Forum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6BE09-A511-4A0F-A8A5-224ED6675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What would like to discuss here @TWG in future?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51642D-E444-4D69-B195-5043057A61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66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5685F-1180-4531-A811-679650ADF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5348D-3465-46B4-89D9-D0499BC1F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2578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sz="4000" dirty="0"/>
              <a:t>Thank You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dirty="0"/>
              <a:t>Contact me</a:t>
            </a:r>
          </a:p>
          <a:p>
            <a:pPr marL="0" indent="0" algn="r">
              <a:buNone/>
            </a:pPr>
            <a:r>
              <a:rPr lang="en-US" dirty="0"/>
              <a:t>Venkat.Tirupati@ercot.com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A37C10-9C43-4D1E-A853-17126AC6B9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00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Venkat Tirupati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14D84-59AA-4F5F-96EE-0981A6384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4400" b="1" dirty="0"/>
              <a:t>WELCOME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2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22649-6A95-478D-981B-8845A2B11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1F59095-AD7B-40FF-9AC1-8C680D698B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753" y="1295400"/>
            <a:ext cx="8534400" cy="3703862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1DCBA0-74E0-4246-82D5-60D3EF9D60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07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ERCOT TWG Agenda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9AC4765-34C5-497A-876D-70578DC99F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559434"/>
              </p:ext>
            </p:extLst>
          </p:nvPr>
        </p:nvGraphicFramePr>
        <p:xfrm>
          <a:off x="384874" y="914400"/>
          <a:ext cx="8454326" cy="51816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8798">
                  <a:extLst>
                    <a:ext uri="{9D8B030D-6E8A-4147-A177-3AD203B41FA5}">
                      <a16:colId xmlns:a16="http://schemas.microsoft.com/office/drawing/2014/main" val="2863033700"/>
                    </a:ext>
                  </a:extLst>
                </a:gridCol>
                <a:gridCol w="5381923">
                  <a:extLst>
                    <a:ext uri="{9D8B030D-6E8A-4147-A177-3AD203B41FA5}">
                      <a16:colId xmlns:a16="http://schemas.microsoft.com/office/drawing/2014/main" val="2253429237"/>
                    </a:ext>
                  </a:extLst>
                </a:gridCol>
                <a:gridCol w="2363605">
                  <a:extLst>
                    <a:ext uri="{9D8B030D-6E8A-4147-A177-3AD203B41FA5}">
                      <a16:colId xmlns:a16="http://schemas.microsoft.com/office/drawing/2014/main" val="2465822"/>
                    </a:ext>
                  </a:extLst>
                </a:gridCol>
              </a:tblGrid>
              <a:tr h="323381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100" dirty="0">
                          <a:effectLst/>
                        </a:rPr>
                        <a:t>Item #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100" dirty="0">
                          <a:effectLst/>
                        </a:rPr>
                        <a:t>Item Description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100" dirty="0">
                          <a:effectLst/>
                        </a:rPr>
                        <a:t>Presenter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extLst>
                  <a:ext uri="{0D108BD9-81ED-4DB2-BD59-A6C34878D82A}">
                    <a16:rowId xmlns:a16="http://schemas.microsoft.com/office/drawing/2014/main" val="1590898349"/>
                  </a:ext>
                </a:extLst>
              </a:tr>
              <a:tr h="226367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400" b="0" dirty="0">
                          <a:effectLst/>
                        </a:rPr>
                        <a:t>Antitrust admonition 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400" b="0">
                          <a:effectLst/>
                        </a:rPr>
                        <a:t>Venkat Tirupati</a:t>
                      </a:r>
                      <a:endParaRPr lang="en-US" sz="1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extLst>
                  <a:ext uri="{0D108BD9-81ED-4DB2-BD59-A6C34878D82A}">
                    <a16:rowId xmlns:a16="http://schemas.microsoft.com/office/drawing/2014/main" val="235666143"/>
                  </a:ext>
                </a:extLst>
              </a:tr>
              <a:tr h="226367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400" b="0" dirty="0">
                          <a:effectLst/>
                        </a:rPr>
                        <a:t>Review of Charter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400" b="0">
                          <a:effectLst/>
                        </a:rPr>
                        <a:t>Venkat Tirupati</a:t>
                      </a:r>
                      <a:endParaRPr lang="en-US" sz="1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extLst>
                  <a:ext uri="{0D108BD9-81ED-4DB2-BD59-A6C34878D82A}">
                    <a16:rowId xmlns:a16="http://schemas.microsoft.com/office/drawing/2014/main" val="2432750204"/>
                  </a:ext>
                </a:extLst>
              </a:tr>
              <a:tr h="226367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 dirty="0">
                          <a:effectLst/>
                        </a:rPr>
                        <a:t>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400" b="0" dirty="0">
                          <a:effectLst/>
                        </a:rPr>
                        <a:t>Vice-Chair nomination/selection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400" b="0">
                          <a:effectLst/>
                        </a:rPr>
                        <a:t>Venkat Tirupati</a:t>
                      </a:r>
                      <a:endParaRPr lang="en-US" sz="1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extLst>
                  <a:ext uri="{0D108BD9-81ED-4DB2-BD59-A6C34878D82A}">
                    <a16:rowId xmlns:a16="http://schemas.microsoft.com/office/drawing/2014/main" val="2700094354"/>
                  </a:ext>
                </a:extLst>
              </a:tr>
              <a:tr h="226367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400" b="0" dirty="0">
                          <a:effectLst/>
                        </a:rPr>
                        <a:t>Project Update 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400" b="0">
                          <a:effectLst/>
                        </a:rPr>
                        <a:t>Troy Anderson</a:t>
                      </a:r>
                      <a:endParaRPr lang="en-US" sz="1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extLst>
                  <a:ext uri="{0D108BD9-81ED-4DB2-BD59-A6C34878D82A}">
                    <a16:rowId xmlns:a16="http://schemas.microsoft.com/office/drawing/2014/main" val="3001776217"/>
                  </a:ext>
                </a:extLst>
              </a:tr>
              <a:tr h="1584566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 dirty="0">
                          <a:effectLst/>
                        </a:rPr>
                        <a:t>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400" b="0" dirty="0">
                          <a:effectLst/>
                        </a:rPr>
                        <a:t>Discussion of Projects with Interface Change Requirements</a:t>
                      </a:r>
                    </a:p>
                    <a:p>
                      <a:pPr marL="342900" marR="0" lvl="0" indent="-34290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400" b="0" dirty="0">
                          <a:effectLst/>
                        </a:rPr>
                        <a:t>NPRR1093 – May 2022 </a:t>
                      </a:r>
                    </a:p>
                    <a:p>
                      <a:pPr marL="800100" marR="0" lvl="1" indent="-34290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400" b="0" dirty="0">
                          <a:effectLst/>
                        </a:rPr>
                        <a:t>New review of XSD changes</a:t>
                      </a:r>
                    </a:p>
                    <a:p>
                      <a:pPr marL="342900" marR="0" lvl="0" indent="-34290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400" b="0" dirty="0">
                          <a:effectLst/>
                        </a:rPr>
                        <a:t>FFRA/NPRR863 – Oct 2022 </a:t>
                      </a:r>
                    </a:p>
                    <a:p>
                      <a:pPr marL="800100" marR="0" lvl="1" indent="-34290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400" b="0" dirty="0">
                          <a:effectLst/>
                        </a:rPr>
                        <a:t>Materials previously posted 12/7/21</a:t>
                      </a:r>
                    </a:p>
                    <a:p>
                      <a:pPr marL="342900" marR="0" lvl="0" indent="-34290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400" b="0" dirty="0">
                          <a:effectLst/>
                        </a:rPr>
                        <a:t>ECRS/NPRR863 – mid-2023 </a:t>
                      </a:r>
                    </a:p>
                    <a:p>
                      <a:pPr marL="800100" marR="0" lvl="1" indent="-34290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400" b="0" dirty="0">
                          <a:effectLst/>
                        </a:rPr>
                        <a:t>TBD	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400" b="0" dirty="0">
                          <a:effectLst/>
                        </a:rPr>
                        <a:t>Matt Mereness &amp; </a:t>
                      </a:r>
                    </a:p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400" b="0" dirty="0">
                          <a:effectLst/>
                        </a:rPr>
                        <a:t>ERCOT Staff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extLst>
                  <a:ext uri="{0D108BD9-81ED-4DB2-BD59-A6C34878D82A}">
                    <a16:rowId xmlns:a16="http://schemas.microsoft.com/office/drawing/2014/main" val="1881399702"/>
                  </a:ext>
                </a:extLst>
              </a:tr>
              <a:tr h="375353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400" b="0" dirty="0">
                          <a:effectLst/>
                        </a:rPr>
                        <a:t>WAN refresh and encryption project update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400" b="0">
                          <a:effectLst/>
                        </a:rPr>
                        <a:t>Todd Jaksch</a:t>
                      </a:r>
                      <a:endParaRPr lang="en-US" sz="1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extLst>
                  <a:ext uri="{0D108BD9-81ED-4DB2-BD59-A6C34878D82A}">
                    <a16:rowId xmlns:a16="http://schemas.microsoft.com/office/drawing/2014/main" val="4035172829"/>
                  </a:ext>
                </a:extLst>
              </a:tr>
              <a:tr h="226367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 dirty="0">
                          <a:effectLst/>
                        </a:rPr>
                        <a:t>7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400" b="0" dirty="0">
                          <a:effectLst/>
                        </a:rPr>
                        <a:t>NERC EMSWG update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400" b="0" dirty="0">
                          <a:effectLst/>
                        </a:rPr>
                        <a:t>Wei Qiu - NERC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extLst>
                  <a:ext uri="{0D108BD9-81ED-4DB2-BD59-A6C34878D82A}">
                    <a16:rowId xmlns:a16="http://schemas.microsoft.com/office/drawing/2014/main" val="3840870984"/>
                  </a:ext>
                </a:extLst>
              </a:tr>
              <a:tr h="938382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 dirty="0">
                          <a:effectLst/>
                        </a:rPr>
                        <a:t>8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400" b="0" dirty="0">
                          <a:effectLst/>
                        </a:rPr>
                        <a:t>Information Only Topics</a:t>
                      </a:r>
                    </a:p>
                    <a:p>
                      <a:pPr marL="342900" marR="0" lvl="0" indent="-34290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400" b="0" dirty="0">
                          <a:effectLst/>
                        </a:rPr>
                        <a:t>MMS/OS UI web browser support</a:t>
                      </a:r>
                    </a:p>
                    <a:p>
                      <a:pPr marL="342900" marR="0" lvl="0" indent="-34290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400" b="0" dirty="0">
                          <a:effectLst/>
                        </a:rPr>
                        <a:t>MOTE enhancements</a:t>
                      </a:r>
                    </a:p>
                    <a:p>
                      <a:pPr marL="342900" marR="0" lvl="0" indent="-34290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400" b="0" dirty="0">
                          <a:effectLst/>
                        </a:rPr>
                        <a:t>Operator Real-Time Messaging SCR820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400" b="0" dirty="0">
                          <a:effectLst/>
                        </a:rPr>
                        <a:t>Venkat Tirupati &amp; ERCOT Staff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extLst>
                  <a:ext uri="{0D108BD9-81ED-4DB2-BD59-A6C34878D82A}">
                    <a16:rowId xmlns:a16="http://schemas.microsoft.com/office/drawing/2014/main" val="2910138926"/>
                  </a:ext>
                </a:extLst>
              </a:tr>
              <a:tr h="452733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 dirty="0">
                          <a:effectLst/>
                        </a:rPr>
                        <a:t>9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400" b="0" dirty="0">
                          <a:effectLst/>
                        </a:rPr>
                        <a:t>Future topics of interest</a:t>
                      </a:r>
                    </a:p>
                    <a:p>
                      <a:pPr marL="342900" marR="0" lvl="0" indent="-34290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400" b="0" dirty="0">
                          <a:effectLst/>
                        </a:rPr>
                        <a:t>Lessons from other ISO TWGs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400" b="0" dirty="0">
                          <a:effectLst/>
                        </a:rPr>
                        <a:t>Open Forum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extLst>
                  <a:ext uri="{0D108BD9-81ED-4DB2-BD59-A6C34878D82A}">
                    <a16:rowId xmlns:a16="http://schemas.microsoft.com/office/drawing/2014/main" val="3645624168"/>
                  </a:ext>
                </a:extLst>
              </a:tr>
              <a:tr h="375353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 dirty="0">
                          <a:effectLst/>
                        </a:rPr>
                        <a:t>10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400" b="0" dirty="0">
                          <a:effectLst/>
                        </a:rPr>
                        <a:t>Adjourn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400" b="0" dirty="0">
                          <a:effectLst/>
                        </a:rPr>
                        <a:t>Venkat Tirupati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extLst>
                  <a:ext uri="{0D108BD9-81ED-4DB2-BD59-A6C34878D82A}">
                    <a16:rowId xmlns:a16="http://schemas.microsoft.com/office/drawing/2014/main" val="40312174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A10E6-399D-4627-B268-088F1172C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Review of Charter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15460-FF62-4216-A613-B011B4558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Purpose</a:t>
            </a:r>
          </a:p>
          <a:p>
            <a:pPr>
              <a:lnSpc>
                <a:spcPct val="150000"/>
              </a:lnSpc>
            </a:pPr>
            <a:r>
              <a:rPr lang="en-US" dirty="0"/>
              <a:t>Leadership</a:t>
            </a:r>
          </a:p>
          <a:p>
            <a:pPr>
              <a:lnSpc>
                <a:spcPct val="150000"/>
              </a:lnSpc>
            </a:pPr>
            <a:r>
              <a:rPr lang="en-US" dirty="0"/>
              <a:t>Membership</a:t>
            </a:r>
          </a:p>
          <a:p>
            <a:pPr>
              <a:lnSpc>
                <a:spcPct val="150000"/>
              </a:lnSpc>
            </a:pPr>
            <a:r>
              <a:rPr lang="en-US" dirty="0"/>
              <a:t>Meetings</a:t>
            </a:r>
          </a:p>
          <a:p>
            <a:pPr>
              <a:lnSpc>
                <a:spcPct val="150000"/>
              </a:lnSpc>
            </a:pPr>
            <a:r>
              <a:rPr lang="en-US" dirty="0"/>
              <a:t>Charter Review</a:t>
            </a:r>
          </a:p>
          <a:p>
            <a:pPr>
              <a:lnSpc>
                <a:spcPct val="150000"/>
              </a:lnSpc>
            </a:pPr>
            <a:r>
              <a:rPr lang="en-US" dirty="0"/>
              <a:t>Scope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4B2E94-4CD9-4F2E-BAE3-5D41787DEA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975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21C7-D855-4944-BD1A-BD735D4A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: Vice-Chair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9B2-E9BC-44FC-B87A-EBD5536C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sz="3200" dirty="0"/>
              <a:t>Nomination/Selection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5E3D-64D1-44AA-A229-A8B6A5A9B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342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21C7-D855-4944-BD1A-BD735D4A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Troy Anderson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9B2-E9BC-44FC-B87A-EBD5536C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sz="3200" dirty="0"/>
              <a:t>Project Update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5E3D-64D1-44AA-A229-A8B6A5A9B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83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EDE43-97C6-4E06-8DF2-5F9DD49F7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Matt Mereness &amp; ERCOT Team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6B049-CB4B-40B1-989B-39EA943A3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788670" algn="l"/>
                <a:tab pos="2743200" algn="ctr"/>
                <a:tab pos="4105275" algn="l"/>
              </a:tabLst>
            </a:pPr>
            <a:r>
              <a:rPr lang="en-US" sz="2800" b="0" dirty="0">
                <a:effectLst/>
              </a:rPr>
              <a:t>Projects with Interface Change Requirements</a:t>
            </a:r>
          </a:p>
          <a:p>
            <a:pPr marR="0" lv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788670" algn="l"/>
                <a:tab pos="2743200" algn="ctr"/>
                <a:tab pos="4105275" algn="l"/>
              </a:tabLst>
            </a:pPr>
            <a:r>
              <a:rPr lang="en-US" sz="2800" b="0" dirty="0">
                <a:effectLst/>
              </a:rPr>
              <a:t>NPRR1093 – May 2022</a:t>
            </a:r>
          </a:p>
          <a:p>
            <a:pPr lvl="1" hangingPunct="0">
              <a:lnSpc>
                <a:spcPct val="150000"/>
              </a:lnSpc>
              <a:spcBef>
                <a:spcPts val="0"/>
              </a:spcBef>
              <a:tabLst>
                <a:tab pos="788670" algn="l"/>
                <a:tab pos="2743200" algn="ctr"/>
                <a:tab pos="4105275" algn="l"/>
              </a:tabLst>
            </a:pPr>
            <a:r>
              <a:rPr lang="en-US" sz="2800" b="0" dirty="0">
                <a:effectLst/>
              </a:rPr>
              <a:t>New review of XSD changes</a:t>
            </a:r>
          </a:p>
          <a:p>
            <a:pPr marR="0" lv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788670" algn="l"/>
                <a:tab pos="2743200" algn="ctr"/>
                <a:tab pos="4105275" algn="l"/>
              </a:tabLst>
            </a:pPr>
            <a:r>
              <a:rPr lang="en-US" sz="2800" b="0" dirty="0">
                <a:effectLst/>
              </a:rPr>
              <a:t>FFRA/NPRR863 – Oct 2022</a:t>
            </a:r>
          </a:p>
          <a:p>
            <a:pPr lvl="1" hangingPunct="0">
              <a:lnSpc>
                <a:spcPct val="150000"/>
              </a:lnSpc>
              <a:spcBef>
                <a:spcPts val="0"/>
              </a:spcBef>
              <a:tabLst>
                <a:tab pos="788670" algn="l"/>
                <a:tab pos="2743200" algn="ctr"/>
                <a:tab pos="4105275" algn="l"/>
              </a:tabLst>
            </a:pPr>
            <a:r>
              <a:rPr lang="en-US" sz="2800" b="0" dirty="0">
                <a:effectLst/>
              </a:rPr>
              <a:t>Materials previously posted 12/7/21</a:t>
            </a:r>
          </a:p>
          <a:p>
            <a:pPr marR="0" lv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788670" algn="l"/>
                <a:tab pos="2743200" algn="ctr"/>
                <a:tab pos="4105275" algn="l"/>
              </a:tabLst>
            </a:pPr>
            <a:r>
              <a:rPr lang="en-US" sz="2800" b="0" dirty="0">
                <a:effectLst/>
              </a:rPr>
              <a:t>ECRS/NPRR863 – mid-2023 </a:t>
            </a:r>
          </a:p>
          <a:p>
            <a:pPr lvl="1" hangingPunct="0">
              <a:lnSpc>
                <a:spcPct val="150000"/>
              </a:lnSpc>
              <a:spcBef>
                <a:spcPts val="0"/>
              </a:spcBef>
              <a:tabLst>
                <a:tab pos="788670" algn="l"/>
                <a:tab pos="2743200" algn="ctr"/>
                <a:tab pos="4105275" algn="l"/>
              </a:tabLst>
            </a:pPr>
            <a:r>
              <a:rPr lang="en-US" sz="2800" b="0" dirty="0">
                <a:effectLst/>
              </a:rPr>
              <a:t>TBD</a:t>
            </a:r>
            <a:r>
              <a:rPr lang="en-US" sz="1200" b="0" dirty="0">
                <a:effectLst/>
              </a:rPr>
              <a:t>	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E878C3-41FA-4BF2-AF87-1CE7070B19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636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35FA7-2FED-4982-9116-3A82643ED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WAN Refresh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C1CAD-6EEE-43AE-9103-288A34A54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988" y="902889"/>
            <a:ext cx="8534400" cy="5193111"/>
          </a:xfrm>
        </p:spPr>
        <p:txBody>
          <a:bodyPr/>
          <a:lstStyle/>
          <a:p>
            <a:pPr marL="0" indent="0">
              <a:buNone/>
            </a:pPr>
            <a:r>
              <a:rPr lang="en-US" sz="2400" b="1" u="sng" dirty="0"/>
              <a:t>Project</a:t>
            </a:r>
            <a:r>
              <a:rPr lang="en-US" sz="2400" dirty="0"/>
              <a:t>:  </a:t>
            </a:r>
          </a:p>
          <a:p>
            <a:pPr marL="0" indent="0">
              <a:buNone/>
            </a:pPr>
            <a:r>
              <a:rPr lang="en-US" sz="2200" dirty="0"/>
              <a:t>ERCOT is replacing Legacy AT&amp;T TDM network with a dual </a:t>
            </a:r>
          </a:p>
          <a:p>
            <a:pPr marL="0" indent="0">
              <a:buNone/>
            </a:pPr>
            <a:r>
              <a:rPr lang="en-US" sz="2200" dirty="0"/>
              <a:t>T-Mobile MPLS and VoIP alternative.  This will upgrade network to a more relevant technology and communication platform.</a:t>
            </a:r>
          </a:p>
          <a:p>
            <a:pPr marL="0" indent="0">
              <a:buNone/>
            </a:pPr>
            <a:endParaRPr lang="en-US" sz="2400" b="1" u="sng" dirty="0"/>
          </a:p>
          <a:p>
            <a:pPr marL="0" indent="0">
              <a:buNone/>
            </a:pPr>
            <a:r>
              <a:rPr lang="en-US" sz="2400" b="1" u="sng" dirty="0"/>
              <a:t>Goals</a:t>
            </a:r>
            <a:r>
              <a:rPr lang="en-US" sz="2400" dirty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/>
              <a:t>IP based network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/>
              <a:t>Improved engineering and diversity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/>
              <a:t>Allows for voice communications after retirement of legacy AT&amp;T TDM</a:t>
            </a:r>
          </a:p>
          <a:p>
            <a:pPr marL="0" indent="0">
              <a:buNone/>
            </a:pPr>
            <a:endParaRPr lang="en-US" sz="2400" b="1" u="sng" dirty="0"/>
          </a:p>
          <a:p>
            <a:pPr marL="0" indent="0">
              <a:buNone/>
            </a:pPr>
            <a:r>
              <a:rPr lang="en-US" sz="2400" b="1" u="sng" dirty="0"/>
              <a:t>Status</a:t>
            </a:r>
            <a:r>
              <a:rPr lang="en-US" sz="2400" dirty="0"/>
              <a:t>:  </a:t>
            </a:r>
            <a:r>
              <a:rPr lang="en-US" sz="2200" dirty="0"/>
              <a:t>Project is approximately 90% complete as of end of January.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CD3CFC-BF46-4804-ABCE-37E77DCE06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43839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</TotalTime>
  <Words>423</Words>
  <Application>Microsoft Office PowerPoint</Application>
  <PresentationFormat>On-screen Show (4:3)</PresentationFormat>
  <Paragraphs>146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Symbol</vt:lpstr>
      <vt:lpstr>Times New Roman</vt:lpstr>
      <vt:lpstr>Wingdings</vt:lpstr>
      <vt:lpstr>1_Custom Design</vt:lpstr>
      <vt:lpstr>Office Theme</vt:lpstr>
      <vt:lpstr>PowerPoint Presentation</vt:lpstr>
      <vt:lpstr>ERCOT TWG – Venkat Tirupati</vt:lpstr>
      <vt:lpstr>ERCOT TWG</vt:lpstr>
      <vt:lpstr>ERCOT TWG Agenda</vt:lpstr>
      <vt:lpstr>ERCOT TWG – Review of Charter</vt:lpstr>
      <vt:lpstr>ERCOT TWG : Vice-Chair</vt:lpstr>
      <vt:lpstr>ERCOT TWG – Troy Anderson</vt:lpstr>
      <vt:lpstr>ERCOT TWG – Matt Mereness &amp; ERCOT Team </vt:lpstr>
      <vt:lpstr>ERCOT TWG – WAN Refresh Project</vt:lpstr>
      <vt:lpstr>ERCOT TWG – WAN Encryption Project</vt:lpstr>
      <vt:lpstr>ERCOT TWG – Wei Qiu</vt:lpstr>
      <vt:lpstr>ERCOT TWG – Information Only Topics</vt:lpstr>
      <vt:lpstr>ERCOT TWG – Open Forum</vt:lpstr>
      <vt:lpstr>ERCOT TWG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Tirupati, Venkata</cp:lastModifiedBy>
  <cp:revision>63</cp:revision>
  <cp:lastPrinted>2016-01-21T20:53:15Z</cp:lastPrinted>
  <dcterms:created xsi:type="dcterms:W3CDTF">2016-01-21T15:20:31Z</dcterms:created>
  <dcterms:modified xsi:type="dcterms:W3CDTF">2022-02-11T14:08:57Z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