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1"/>
  </p:notesMasterIdLst>
  <p:handoutMasterIdLst>
    <p:handoutMasterId r:id="rId12"/>
  </p:handoutMasterIdLst>
  <p:sldIdLst>
    <p:sldId id="260" r:id="rId7"/>
    <p:sldId id="354" r:id="rId8"/>
    <p:sldId id="355" r:id="rId9"/>
    <p:sldId id="356" r:id="rId1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05" d="100"/>
          <a:sy n="105" d="100"/>
        </p:scale>
        <p:origin x="1560"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2/9/2022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2/9/2022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10" name="Footer Placeholder 4"/>
          <p:cNvSpPr txBox="1">
            <a:spLocks/>
          </p:cNvSpPr>
          <p:nvPr userDrawn="1"/>
        </p:nvSpPr>
        <p:spPr>
          <a:xfrm>
            <a:off x="7391400" y="6553200"/>
            <a:ext cx="1219200" cy="220663"/>
          </a:xfrm>
          <a:prstGeom prst="rect">
            <a:avLst/>
          </a:prstGeom>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dirty="0"/>
              <a:t>February 2022</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65780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2862322"/>
          </a:xfrm>
          <a:prstGeom prst="rect">
            <a:avLst/>
          </a:prstGeom>
          <a:noFill/>
        </p:spPr>
        <p:txBody>
          <a:bodyPr wrap="square" rtlCol="0">
            <a:spAutoFit/>
          </a:bodyPr>
          <a:lstStyle/>
          <a:p>
            <a:r>
              <a:rPr lang="en-US" sz="2400" b="1" dirty="0"/>
              <a:t>NPRR-1120 Create Firm Fuel Service Workshop </a:t>
            </a:r>
          </a:p>
          <a:p>
            <a:r>
              <a:rPr lang="en-US" sz="2400" b="1" dirty="0"/>
              <a:t> </a:t>
            </a:r>
          </a:p>
          <a:p>
            <a:endParaRPr lang="en-US" dirty="0"/>
          </a:p>
          <a:p>
            <a:r>
              <a:rPr lang="en-US" dirty="0"/>
              <a:t>February 9, 2022</a:t>
            </a:r>
          </a:p>
          <a:p>
            <a:endParaRPr lang="en-US" dirty="0"/>
          </a:p>
          <a:p>
            <a:r>
              <a:rPr lang="en-US" dirty="0"/>
              <a:t>Sandip Sharma</a:t>
            </a:r>
          </a:p>
          <a:p>
            <a:endParaRPr lang="en-US" dirty="0"/>
          </a:p>
          <a:p>
            <a:r>
              <a:rPr lang="en-US" dirty="0"/>
              <a:t>ERCOT</a:t>
            </a: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CF191-7B89-415A-AAA4-6772F080A5B3}"/>
              </a:ext>
            </a:extLst>
          </p:cNvPr>
          <p:cNvSpPr>
            <a:spLocks noGrp="1"/>
          </p:cNvSpPr>
          <p:nvPr>
            <p:ph type="title"/>
          </p:nvPr>
        </p:nvSpPr>
        <p:spPr/>
        <p:txBody>
          <a:bodyPr/>
          <a:lstStyle/>
          <a:p>
            <a:r>
              <a:rPr lang="en-US" dirty="0"/>
              <a:t>Overview </a:t>
            </a:r>
          </a:p>
        </p:txBody>
      </p:sp>
      <p:sp>
        <p:nvSpPr>
          <p:cNvPr id="3" name="Content Placeholder 2">
            <a:extLst>
              <a:ext uri="{FF2B5EF4-FFF2-40B4-BE49-F238E27FC236}">
                <a16:creationId xmlns:a16="http://schemas.microsoft.com/office/drawing/2014/main" id="{64F2DA01-4A7C-4B90-81A5-661CD21D25A3}"/>
              </a:ext>
            </a:extLst>
          </p:cNvPr>
          <p:cNvSpPr>
            <a:spLocks noGrp="1"/>
          </p:cNvSpPr>
          <p:nvPr>
            <p:ph idx="1"/>
          </p:nvPr>
        </p:nvSpPr>
        <p:spPr>
          <a:xfrm>
            <a:off x="304800" y="1219200"/>
            <a:ext cx="8077200" cy="4700833"/>
          </a:xfrm>
        </p:spPr>
        <p:txBody>
          <a:bodyPr/>
          <a:lstStyle/>
          <a:p>
            <a:pPr algn="just">
              <a:spcBef>
                <a:spcPts val="600"/>
              </a:spcBef>
              <a:spcAft>
                <a:spcPts val="600"/>
              </a:spcAft>
            </a:pPr>
            <a:r>
              <a:rPr lang="en-US" sz="1800" dirty="0">
                <a:effectLst/>
                <a:latin typeface="Arial" panose="020B0604020202020204" pitchFamily="34" charset="0"/>
                <a:ea typeface="Times New Roman" panose="02020603050405020304" pitchFamily="18" charset="0"/>
              </a:rPr>
              <a:t>This NPRR introduces a new reliability product, Firm Fuel Supply Service (FFSS), intended to assist in the maintenance of system reliability in the event of </a:t>
            </a:r>
            <a:r>
              <a:rPr lang="en-US" sz="1800" b="1" u="sng" dirty="0">
                <a:effectLst/>
                <a:latin typeface="Arial" panose="020B0604020202020204" pitchFamily="34" charset="0"/>
                <a:ea typeface="Times New Roman" panose="02020603050405020304" pitchFamily="18" charset="0"/>
              </a:rPr>
              <a:t>a natural gas curtailment or other fuel supply disruption.</a:t>
            </a:r>
          </a:p>
          <a:p>
            <a:pPr algn="just">
              <a:spcBef>
                <a:spcPts val="600"/>
              </a:spcBef>
              <a:spcAft>
                <a:spcPts val="600"/>
              </a:spcAft>
            </a:pPr>
            <a:r>
              <a:rPr lang="en-US" sz="1800" dirty="0">
                <a:effectLst/>
                <a:latin typeface="Arial" panose="020B0604020202020204" pitchFamily="34" charset="0"/>
                <a:ea typeface="Times New Roman" panose="02020603050405020304" pitchFamily="18" charset="0"/>
              </a:rPr>
              <a:t>By necessity this NPRR focuses on components that require accommodation in the Settlement and Billing system, since those components require the longest lead time to design. </a:t>
            </a:r>
          </a:p>
          <a:p>
            <a:pPr algn="just">
              <a:spcBef>
                <a:spcPts val="600"/>
              </a:spcBef>
              <a:spcAft>
                <a:spcPts val="600"/>
              </a:spcAft>
            </a:pPr>
            <a:r>
              <a:rPr lang="en-US" sz="1800" dirty="0">
                <a:effectLst/>
                <a:latin typeface="Arial" panose="020B0604020202020204" pitchFamily="34" charset="0"/>
                <a:ea typeface="Times New Roman" panose="02020603050405020304" pitchFamily="18" charset="0"/>
              </a:rPr>
              <a:t>In the interest of timely implementation by Winter 2022-23, this NPRR defines the FFFSS and creates a Settlement framework that allows ERCOT to build Settlement systems to meet the Winter 2022-23 timeline.  </a:t>
            </a:r>
          </a:p>
          <a:p>
            <a:pPr algn="just">
              <a:spcBef>
                <a:spcPts val="600"/>
              </a:spcBef>
              <a:spcAft>
                <a:spcPts val="600"/>
              </a:spcAft>
            </a:pPr>
            <a:r>
              <a:rPr lang="en-US" sz="1800" dirty="0">
                <a:effectLst/>
                <a:latin typeface="Arial" panose="020B0604020202020204" pitchFamily="34" charset="0"/>
                <a:ea typeface="Times New Roman" panose="02020603050405020304" pitchFamily="18" charset="0"/>
              </a:rPr>
              <a:t>ERCOT intends to provide more details in the RFP and may also subsequently file one or more additional NPRRs to memorialize the pertinent details in the Protocols as ERCOT receives further guidance from the Commission.</a:t>
            </a:r>
          </a:p>
        </p:txBody>
      </p:sp>
      <p:sp>
        <p:nvSpPr>
          <p:cNvPr id="4" name="Slide Number Placeholder 3">
            <a:extLst>
              <a:ext uri="{FF2B5EF4-FFF2-40B4-BE49-F238E27FC236}">
                <a16:creationId xmlns:a16="http://schemas.microsoft.com/office/drawing/2014/main" id="{61CFF55E-8135-4F2C-B821-8F0F038A9FD8}"/>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368973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B9ECF-5151-4F8F-8600-62C15DEF91BC}"/>
              </a:ext>
            </a:extLst>
          </p:cNvPr>
          <p:cNvSpPr>
            <a:spLocks noGrp="1"/>
          </p:cNvSpPr>
          <p:nvPr>
            <p:ph type="title"/>
          </p:nvPr>
        </p:nvSpPr>
        <p:spPr>
          <a:xfrm>
            <a:off x="381000" y="243682"/>
            <a:ext cx="8458200" cy="746918"/>
          </a:xfrm>
        </p:spPr>
        <p:txBody>
          <a:bodyPr/>
          <a:lstStyle/>
          <a:p>
            <a:r>
              <a:rPr lang="en-US" dirty="0"/>
              <a:t>Timeline and Key Features </a:t>
            </a:r>
          </a:p>
        </p:txBody>
      </p:sp>
      <p:sp>
        <p:nvSpPr>
          <p:cNvPr id="3" name="Content Placeholder 2">
            <a:extLst>
              <a:ext uri="{FF2B5EF4-FFF2-40B4-BE49-F238E27FC236}">
                <a16:creationId xmlns:a16="http://schemas.microsoft.com/office/drawing/2014/main" id="{002B14B2-7A46-4D66-911D-AE8D4ED10827}"/>
              </a:ext>
            </a:extLst>
          </p:cNvPr>
          <p:cNvSpPr>
            <a:spLocks noGrp="1"/>
          </p:cNvSpPr>
          <p:nvPr>
            <p:ph idx="1"/>
          </p:nvPr>
        </p:nvSpPr>
        <p:spPr>
          <a:xfrm>
            <a:off x="762000" y="990600"/>
            <a:ext cx="8077200" cy="5257800"/>
          </a:xfrm>
        </p:spPr>
        <p:txBody>
          <a:bodyPr/>
          <a:lstStyle/>
          <a:p>
            <a:r>
              <a:rPr lang="en-US" sz="2400" dirty="0">
                <a:latin typeface="Times New Roman" panose="02020603050405020304" pitchFamily="18" charset="0"/>
              </a:rPr>
              <a:t>ERCOT issues an RFP for Firm Fuel Supply Service (FFSS) annually by Aug 1st</a:t>
            </a:r>
          </a:p>
          <a:p>
            <a:r>
              <a:rPr lang="en-US" sz="2400" dirty="0">
                <a:effectLst/>
                <a:latin typeface="Times New Roman" panose="02020603050405020304" pitchFamily="18" charset="0"/>
                <a:ea typeface="Times New Roman" panose="02020603050405020304" pitchFamily="18" charset="0"/>
              </a:rPr>
              <a:t>A QSE will submit </a:t>
            </a:r>
            <a:r>
              <a:rPr lang="en-US" sz="2400" dirty="0">
                <a:latin typeface="Times New Roman" panose="02020603050405020304" pitchFamily="18" charset="0"/>
                <a:ea typeface="Times New Roman" panose="02020603050405020304" pitchFamily="18" charset="0"/>
              </a:rPr>
              <a:t>offer </a:t>
            </a:r>
            <a:r>
              <a:rPr lang="en-US" sz="2400" dirty="0">
                <a:effectLst/>
                <a:latin typeface="Times New Roman" panose="02020603050405020304" pitchFamily="18" charset="0"/>
                <a:ea typeface="Times New Roman" panose="02020603050405020304" pitchFamily="18" charset="0"/>
              </a:rPr>
              <a:t>bids for one or more Generation Resources to provide FFSS by September 1</a:t>
            </a:r>
            <a:r>
              <a:rPr lang="en-US" sz="2400" baseline="30000" dirty="0">
                <a:effectLst/>
                <a:latin typeface="Times New Roman" panose="02020603050405020304" pitchFamily="18" charset="0"/>
                <a:ea typeface="Times New Roman" panose="02020603050405020304" pitchFamily="18" charset="0"/>
              </a:rPr>
              <a:t>st</a:t>
            </a:r>
            <a:r>
              <a:rPr lang="en-US" sz="2400" dirty="0">
                <a:effectLst/>
                <a:latin typeface="Times New Roman" panose="02020603050405020304" pitchFamily="18" charset="0"/>
                <a:ea typeface="Times New Roman" panose="02020603050405020304" pitchFamily="18" charset="0"/>
              </a:rPr>
              <a:t> </a:t>
            </a:r>
          </a:p>
          <a:p>
            <a:pPr lvl="1"/>
            <a:r>
              <a:rPr lang="en-US" sz="1800" i="1" dirty="0">
                <a:effectLst/>
                <a:latin typeface="Times New Roman" panose="02020603050405020304" pitchFamily="18" charset="0"/>
                <a:ea typeface="Times New Roman" panose="02020603050405020304" pitchFamily="18" charset="0"/>
              </a:rPr>
              <a:t>As cur</a:t>
            </a:r>
            <a:r>
              <a:rPr lang="en-US" sz="1800" i="1" dirty="0">
                <a:latin typeface="Times New Roman" panose="02020603050405020304" pitchFamily="18" charset="0"/>
                <a:ea typeface="Times New Roman" panose="02020603050405020304" pitchFamily="18" charset="0"/>
              </a:rPr>
              <a:t>rently written, QSEs can submit bids for Nov 15, 2022 to March 15, 2023 </a:t>
            </a:r>
            <a:r>
              <a:rPr lang="en-US" sz="1800" b="1" i="1" u="sng" dirty="0">
                <a:latin typeface="Times New Roman" panose="02020603050405020304" pitchFamily="18" charset="0"/>
                <a:ea typeface="Times New Roman" panose="02020603050405020304" pitchFamily="18" charset="0"/>
              </a:rPr>
              <a:t>and</a:t>
            </a:r>
            <a:r>
              <a:rPr lang="en-US" sz="1800" b="1" i="1" dirty="0">
                <a:latin typeface="Times New Roman" panose="02020603050405020304" pitchFamily="18" charset="0"/>
                <a:ea typeface="Times New Roman" panose="02020603050405020304" pitchFamily="18" charset="0"/>
              </a:rPr>
              <a:t> </a:t>
            </a:r>
            <a:r>
              <a:rPr lang="en-US" sz="1800" i="1" dirty="0">
                <a:latin typeface="Times New Roman" panose="02020603050405020304" pitchFamily="18" charset="0"/>
                <a:ea typeface="Times New Roman" panose="02020603050405020304" pitchFamily="18" charset="0"/>
              </a:rPr>
              <a:t>Nov 15, 2023 to March 15, 2024 </a:t>
            </a:r>
            <a:r>
              <a:rPr lang="en-US" sz="1800" b="1" i="1" u="sng" dirty="0">
                <a:latin typeface="Times New Roman" panose="02020603050405020304" pitchFamily="18" charset="0"/>
                <a:ea typeface="Times New Roman" panose="02020603050405020304" pitchFamily="18" charset="0"/>
              </a:rPr>
              <a:t>or</a:t>
            </a:r>
            <a:r>
              <a:rPr lang="en-US" sz="1800" i="1" dirty="0">
                <a:latin typeface="Times New Roman" panose="02020603050405020304" pitchFamily="18" charset="0"/>
                <a:ea typeface="Times New Roman" panose="02020603050405020304" pitchFamily="18" charset="0"/>
              </a:rPr>
              <a:t> just for Nov 15, 2023 to March 15, 2024 </a:t>
            </a:r>
            <a:endParaRPr lang="en-US" sz="1800" i="1" dirty="0">
              <a:effectLst/>
              <a:latin typeface="Times New Roman" panose="02020603050405020304" pitchFamily="18" charset="0"/>
              <a:ea typeface="Times New Roman" panose="02020603050405020304" pitchFamily="18" charset="0"/>
            </a:endParaRPr>
          </a:p>
          <a:p>
            <a:r>
              <a:rPr lang="en-US" sz="2400" dirty="0">
                <a:latin typeface="Times New Roman" panose="02020603050405020304" pitchFamily="18" charset="0"/>
              </a:rPr>
              <a:t>ERCOT reviews the offers and awards FFSS to the Resources by September 30 </a:t>
            </a:r>
          </a:p>
          <a:p>
            <a:r>
              <a:rPr lang="en-US" sz="2400" dirty="0">
                <a:latin typeface="Times New Roman" panose="02020603050405020304" pitchFamily="18" charset="0"/>
              </a:rPr>
              <a:t>Each QSE operating an FFSSR must annually complete the test or successfully deploy and inform ERCOT by November 1 of each year</a:t>
            </a:r>
          </a:p>
          <a:p>
            <a:pPr marL="0" indent="0">
              <a:buNone/>
            </a:pPr>
            <a:endParaRPr lang="en-US" sz="2400" dirty="0">
              <a:latin typeface="Times New Roman" panose="02020603050405020304" pitchFamily="18" charset="0"/>
            </a:endParaRPr>
          </a:p>
          <a:p>
            <a:endParaRPr lang="en-US" sz="2400" dirty="0">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0A9D5068-23E8-4376-9841-9E9B33672F25}"/>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439193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B9ECF-5151-4F8F-8600-62C15DEF91BC}"/>
              </a:ext>
            </a:extLst>
          </p:cNvPr>
          <p:cNvSpPr>
            <a:spLocks noGrp="1"/>
          </p:cNvSpPr>
          <p:nvPr>
            <p:ph type="title"/>
          </p:nvPr>
        </p:nvSpPr>
        <p:spPr>
          <a:xfrm>
            <a:off x="381000" y="243682"/>
            <a:ext cx="8458200" cy="746918"/>
          </a:xfrm>
        </p:spPr>
        <p:txBody>
          <a:bodyPr/>
          <a:lstStyle/>
          <a:p>
            <a:r>
              <a:rPr lang="en-US" dirty="0"/>
              <a:t>Timeline and Key Features </a:t>
            </a:r>
          </a:p>
        </p:txBody>
      </p:sp>
      <p:sp>
        <p:nvSpPr>
          <p:cNvPr id="3" name="Content Placeholder 2">
            <a:extLst>
              <a:ext uri="{FF2B5EF4-FFF2-40B4-BE49-F238E27FC236}">
                <a16:creationId xmlns:a16="http://schemas.microsoft.com/office/drawing/2014/main" id="{002B14B2-7A46-4D66-911D-AE8D4ED10827}"/>
              </a:ext>
            </a:extLst>
          </p:cNvPr>
          <p:cNvSpPr>
            <a:spLocks noGrp="1"/>
          </p:cNvSpPr>
          <p:nvPr>
            <p:ph idx="1"/>
          </p:nvPr>
        </p:nvSpPr>
        <p:spPr>
          <a:xfrm>
            <a:off x="762000" y="990600"/>
            <a:ext cx="7772400" cy="5257800"/>
          </a:xfrm>
        </p:spPr>
        <p:txBody>
          <a:bodyPr/>
          <a:lstStyle/>
          <a:p>
            <a:r>
              <a:rPr lang="en-US" sz="2400" dirty="0">
                <a:latin typeface="Times New Roman" panose="02020603050405020304" pitchFamily="18" charset="0"/>
              </a:rPr>
              <a:t>FFSSR providing Black Start Service (BSS) must reserve FFSS capability in addition to the contracted BSS obligation.  Any remaining fuel reserve in addition to FFSS and BSS capability can be used at the QSE’s discretion. </a:t>
            </a:r>
          </a:p>
          <a:p>
            <a:r>
              <a:rPr lang="en-US" sz="2400" dirty="0">
                <a:latin typeface="Times New Roman" panose="02020603050405020304" pitchFamily="18" charset="0"/>
              </a:rPr>
              <a:t>Duration for FFSS to be provided in the RFP</a:t>
            </a:r>
          </a:p>
          <a:p>
            <a:r>
              <a:rPr lang="en-US" sz="2400" dirty="0">
                <a:latin typeface="Times New Roman" panose="02020603050405020304" pitchFamily="18" charset="0"/>
              </a:rPr>
              <a:t>Duration for restocking fuel reserve following deployment to be defined in the RFP</a:t>
            </a:r>
          </a:p>
          <a:p>
            <a:r>
              <a:rPr lang="en-US" sz="2400" dirty="0">
                <a:latin typeface="Times New Roman" panose="02020603050405020304" pitchFamily="18" charset="0"/>
              </a:rPr>
              <a:t>Performance  - Failure to come online due to fuel related issues versus non-fuel related issues</a:t>
            </a:r>
          </a:p>
          <a:p>
            <a:pPr marL="0" indent="0">
              <a:buNone/>
            </a:pPr>
            <a:endParaRPr lang="en-US" sz="2400" dirty="0">
              <a:latin typeface="Times New Roman" panose="02020603050405020304" pitchFamily="18" charset="0"/>
            </a:endParaRPr>
          </a:p>
          <a:p>
            <a:endParaRPr lang="en-US" sz="2400" dirty="0">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0A9D5068-23E8-4376-9841-9E9B33672F25}"/>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578781524"/>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310982</TotalTime>
  <Words>347</Words>
  <Application>Microsoft Office PowerPoint</Application>
  <PresentationFormat>On-screen Show (4:3)</PresentationFormat>
  <Paragraphs>27</Paragraphs>
  <Slides>4</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4</vt:i4>
      </vt:variant>
    </vt:vector>
  </HeadingPairs>
  <TitlesOfParts>
    <vt:vector size="10" baseType="lpstr">
      <vt:lpstr>Arial</vt:lpstr>
      <vt:lpstr>Calibri</vt:lpstr>
      <vt:lpstr>Times New Roman</vt:lpstr>
      <vt:lpstr>1_Custom Design</vt:lpstr>
      <vt:lpstr>Office Theme</vt:lpstr>
      <vt:lpstr>Custom Design</vt:lpstr>
      <vt:lpstr>PowerPoint Presentation</vt:lpstr>
      <vt:lpstr>Overview </vt:lpstr>
      <vt:lpstr>Timeline and Key Features </vt:lpstr>
      <vt:lpstr>Timeline and Key Features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Pamela Shaw</cp:lastModifiedBy>
  <cp:revision>2953</cp:revision>
  <cp:lastPrinted>2020-02-05T17:47:59Z</cp:lastPrinted>
  <dcterms:created xsi:type="dcterms:W3CDTF">2016-01-21T15:20:31Z</dcterms:created>
  <dcterms:modified xsi:type="dcterms:W3CDTF">2022-02-09T14:45:33Z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