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403" r:id="rId2"/>
    <p:sldId id="408" r:id="rId3"/>
    <p:sldId id="402" r:id="rId4"/>
    <p:sldId id="407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6357" autoAdjust="0"/>
  </p:normalViewPr>
  <p:slideViewPr>
    <p:cSldViewPr>
      <p:cViewPr varScale="1">
        <p:scale>
          <a:sx n="55" d="100"/>
          <a:sy n="55" d="100"/>
        </p:scale>
        <p:origin x="1098" y="78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48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279560"/>
              </p:ext>
            </p:extLst>
          </p:nvPr>
        </p:nvGraphicFramePr>
        <p:xfrm>
          <a:off x="381000" y="914400"/>
          <a:ext cx="8534400" cy="50292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505463957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39857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2021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2399436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Facilitated the following Instructor-led Courses educating a total of 300 market participants: 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MarkeTrak on-line modules – ---Total Participants in 2021 </a:t>
                      </a:r>
                      <a:r>
                        <a:rPr lang="en-US" i="1" dirty="0">
                          <a:solidFill>
                            <a:srgbClr val="FF0000"/>
                          </a:solidFill>
                        </a:rPr>
                        <a:t>( ---</a:t>
                      </a:r>
                      <a:r>
                        <a:rPr lang="en-US" i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i="1" dirty="0">
                          <a:solidFill>
                            <a:srgbClr val="FF0000"/>
                          </a:solidFill>
                        </a:rPr>
                        <a:t>all</a:t>
                      </a:r>
                      <a:r>
                        <a:rPr lang="en-US" i="1" baseline="0" dirty="0">
                          <a:solidFill>
                            <a:srgbClr val="FF0000"/>
                          </a:solidFill>
                        </a:rPr>
                        <a:t> time)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Retail 101 on-line module – --- Total Participants in 2021 </a:t>
                      </a:r>
                      <a:r>
                        <a:rPr lang="en-US" i="1" baseline="0" dirty="0">
                          <a:solidFill>
                            <a:srgbClr val="FF0000"/>
                          </a:solidFill>
                        </a:rPr>
                        <a:t>( --- all time)</a:t>
                      </a:r>
                    </a:p>
                    <a:p>
                      <a:r>
                        <a:rPr lang="en-US" i="0" baseline="0" dirty="0">
                          <a:solidFill>
                            <a:schemeClr val="tx1"/>
                          </a:solidFill>
                        </a:rPr>
                        <a:t>Mass Transition on-line module - --- Total Participants in 2021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709662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B66F49D6-D77A-4D2C-BE80-4A717E8AC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1752600"/>
            <a:ext cx="4038600" cy="310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325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2021 – cont.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003957"/>
              </p:ext>
            </p:extLst>
          </p:nvPr>
        </p:nvGraphicFramePr>
        <p:xfrm>
          <a:off x="304800" y="990600"/>
          <a:ext cx="8610600" cy="436958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63619232"/>
                    </a:ext>
                  </a:extLst>
                </a:gridCol>
                <a:gridCol w="8077200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329646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2021 Accomplishments - cont.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Continued developing TXSET 101 training materials for WebEx training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724258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Support ERCOT market notifications and communications for training efforts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Verified content and modified 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</a:rPr>
                        <a:t>Additional Day to Day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Subtypes (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</a:rPr>
                        <a:t>Siebel Change, Projects, Other)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MarkeTrak on-line training modules to align with market revisions as needed</a:t>
                      </a: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40210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Modified ILT training materials based on feedback as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warranted – MarkeTrak &amp; IGL/SH classes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58422"/>
                  </a:ext>
                </a:extLst>
              </a:tr>
              <a:tr h="38273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600" strike="noStrike" dirty="0">
                          <a:solidFill>
                            <a:schemeClr val="tx1"/>
                          </a:solidFill>
                        </a:rPr>
                        <a:t>Modified training materials to maintain consistency with Retail market changes (i.e. Emergency Conditions list directing Mass Transition training clarity)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18730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600" strike="noStrike" dirty="0">
                          <a:solidFill>
                            <a:schemeClr val="tx1"/>
                          </a:solidFill>
                        </a:rPr>
                        <a:t>Collaborated with RMS working groups by providing input when updating market documentation (i.e. user guides, process flows), particularly TDTMS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185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484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74BD799-1B77-4E4F-A547-0EE030C258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217184"/>
              </p:ext>
            </p:extLst>
          </p:nvPr>
        </p:nvGraphicFramePr>
        <p:xfrm>
          <a:off x="152400" y="861150"/>
          <a:ext cx="8763000" cy="457953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374506043"/>
                    </a:ext>
                  </a:extLst>
                </a:gridCol>
                <a:gridCol w="8382000">
                  <a:extLst>
                    <a:ext uri="{9D8B030D-6E8A-4147-A177-3AD203B41FA5}">
                      <a16:colId xmlns:a16="http://schemas.microsoft.com/office/drawing/2014/main" val="778078260"/>
                    </a:ext>
                  </a:extLst>
                </a:gridCol>
              </a:tblGrid>
              <a:tr h="625234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2022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559222"/>
                  </a:ext>
                </a:extLst>
              </a:tr>
              <a:tr h="1028216">
                <a:tc>
                  <a:txBody>
                    <a:bodyPr/>
                    <a:lstStyle/>
                    <a:p>
                      <a:pPr marL="0" lvl="0" indent="0" algn="l">
                        <a:buFontTx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Facilitate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Retail 101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training classes by providing SME support for ERCOT led instruction.  Classes to be offered at least three times a year and aligned with TXSET Flight schedule.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17587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MarkeTrak and IGL/Switch Hold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instructor led training.  Classes to be offered as needed.</a:t>
                      </a:r>
                      <a:endParaRPr lang="en-US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522937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Remain flexible and continue to monitor ERCOT and market participant COVID guidelines to determine when 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</a:rPr>
                        <a:t>in person classes </a:t>
                      </a:r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may resume.  May pivot Retail 101, MarkeTrak/IGL/SH, and TXSET 101 offerings mid 2022.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473874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Finalize 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</a:rPr>
                        <a:t>TXSET 101 on-line module </a:t>
                      </a:r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for 24x7 Web-based training by mid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865185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Support ERCOT market notifications and communications for training efforts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68482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Support ERCOT training for 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</a:rPr>
                        <a:t>MarkeTrak technical refresh </a:t>
                      </a:r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scheduled to GO LIVE early June 2022.  Conduct training workshops on relevant changes.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98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619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2020 – cont.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038753"/>
              </p:ext>
            </p:extLst>
          </p:nvPr>
        </p:nvGraphicFramePr>
        <p:xfrm>
          <a:off x="429260" y="838200"/>
          <a:ext cx="8133080" cy="5191109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3899962902"/>
                    </a:ext>
                  </a:extLst>
                </a:gridCol>
                <a:gridCol w="7599680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619109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2020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Support ERCOT training for 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</a:rPr>
                        <a:t>SCR 815 MarkeTrak Enhancements </a:t>
                      </a:r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scheduled for a December 2022 release.  Conduct training workshops on relevant changes.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Modify training materials to maintain consistency with Retail market changes: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i="0" dirty="0">
                          <a:solidFill>
                            <a:schemeClr val="tx1"/>
                          </a:solidFill>
                        </a:rPr>
                        <a:t>MarkeTrak on-line training modules </a:t>
                      </a:r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to align with the technical refresh </a:t>
                      </a:r>
                      <a:r>
                        <a:rPr lang="en-US" i="0" u="sng" dirty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 SCR 815 MarkeTrak Enhancements utilizing the revised MarkeTrak User’s Guide as a reference.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Review feedback (survey results) from all training sessions and modify training materials as warranted.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58422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Collaborate with RMS working groups in providing input when updating market documentation (i.e. user guides, process flows)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18730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enhancements for ERCOT’s Learning Management System if applicable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58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6085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9679</TotalTime>
  <Words>501</Words>
  <Application>Microsoft Office PowerPoint</Application>
  <PresentationFormat>On-screen Show (4:3)</PresentationFormat>
  <Paragraphs>67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Wingdings</vt:lpstr>
      <vt:lpstr>Custom Design</vt:lpstr>
      <vt:lpstr>Accomplishments for 2021</vt:lpstr>
      <vt:lpstr>Accomplishments for 2021 – cont.</vt:lpstr>
      <vt:lpstr>Goals for 2022</vt:lpstr>
      <vt:lpstr>Accomplishments 2020 – cont.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Lightener, Debbie</cp:lastModifiedBy>
  <cp:revision>454</cp:revision>
  <cp:lastPrinted>2016-02-12T19:29:41Z</cp:lastPrinted>
  <dcterms:created xsi:type="dcterms:W3CDTF">2005-04-21T14:28:35Z</dcterms:created>
  <dcterms:modified xsi:type="dcterms:W3CDTF">2022-02-09T20:54:18Z</dcterms:modified>
</cp:coreProperties>
</file>