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58" r:id="rId8"/>
    <p:sldId id="318" r:id="rId9"/>
    <p:sldId id="350" r:id="rId10"/>
    <p:sldId id="347" r:id="rId11"/>
    <p:sldId id="353" r:id="rId12"/>
    <p:sldId id="294" r:id="rId13"/>
    <p:sldId id="267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590" autoAdjust="0"/>
    <p:restoredTop sz="96721" autoAdjust="0"/>
  </p:normalViewPr>
  <p:slideViewPr>
    <p:cSldViewPr showGuides="1">
      <p:cViewPr varScale="1">
        <p:scale>
          <a:sx n="125" d="100"/>
          <a:sy n="125" d="100"/>
        </p:scale>
        <p:origin x="90" y="22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8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2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47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88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February 2022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February 9, 2022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219200"/>
            <a:ext cx="8077200" cy="44958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Recent / Upcoming Project Highlights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2022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In-Flight Strategic Projects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Fast-Frequency Response (FFR) Advancement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DGR/DESR Implementation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BES Combo Model Implementation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Securitization Update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Options for Revision Requests with Impacts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NPRR1092 	– Reduce RUC Offer Floor and Remove RUC Opt-Out Provision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NPRR1120	– Create Firm Fuel Supply Service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SCR818	– Changes to Incorporate GIC Modeling Data into Existing Modeling 		Applications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Technology Working Group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Meeting on 2/10/2022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096000"/>
            <a:ext cx="7467600" cy="5447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0960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Recent / Upcoming Project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21595"/>
            <a:ext cx="8686800" cy="5426805"/>
          </a:xfrm>
        </p:spPr>
        <p:txBody>
          <a:bodyPr/>
          <a:lstStyle/>
          <a:p>
            <a:pPr>
              <a:tabLst>
                <a:tab pos="1771650" algn="l"/>
                <a:tab pos="2173288" algn="l"/>
                <a:tab pos="7199313" algn="l"/>
              </a:tabLst>
            </a:pPr>
            <a:r>
              <a:rPr lang="en-US" sz="1600" dirty="0"/>
              <a:t>2022 February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</a:rPr>
              <a:t>R1</a:t>
            </a:r>
            <a:r>
              <a:rPr lang="en-US" sz="1600" dirty="0"/>
              <a:t> – </a:t>
            </a:r>
            <a:r>
              <a:rPr lang="en-US" sz="1600" strike="sngStrike" dirty="0"/>
              <a:t>2/1/2022-2/3/2022</a:t>
            </a:r>
            <a:r>
              <a:rPr lang="en-US" sz="1600" dirty="0"/>
              <a:t>   </a:t>
            </a:r>
            <a:r>
              <a:rPr lang="en-US" sz="1600" dirty="0">
                <a:solidFill>
                  <a:srgbClr val="FF0000"/>
                </a:solidFill>
              </a:rPr>
              <a:t>Various dates</a:t>
            </a:r>
            <a:endParaRPr lang="en-US" sz="1800" i="1" dirty="0">
              <a:solidFill>
                <a:srgbClr val="00B050"/>
              </a:solidFill>
            </a:endParaRP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dirty="0"/>
              <a:t>NPRR1005	</a:t>
            </a:r>
            <a:r>
              <a:rPr lang="en-US" sz="1400" kern="0" dirty="0">
                <a:solidFill>
                  <a:srgbClr val="000000"/>
                </a:solidFill>
                <a:latin typeface="Arial" panose="020B0604020202020204" pitchFamily="34" charset="0"/>
              </a:rPr>
              <a:t>– Clarify Definition of Point of Interconnection (POI) and Add Definition Point of 			Interconnection Bus (POIB)</a:t>
            </a:r>
            <a:endParaRPr lang="en-US" sz="1400" dirty="0"/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dirty="0"/>
              <a:t>NOGRR210 / RRGRR025 </a:t>
            </a:r>
            <a:r>
              <a:rPr lang="en-US" sz="1400" kern="0" dirty="0">
                <a:solidFill>
                  <a:srgbClr val="000000"/>
                </a:solidFill>
                <a:latin typeface="Arial" panose="020B0604020202020204" pitchFamily="34" charset="0"/>
              </a:rPr>
              <a:t>– Related to NPRR1005</a:t>
            </a:r>
            <a:endParaRPr lang="en-US" sz="1400" dirty="0"/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dirty="0"/>
              <a:t>LPGRR068	– 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Add BUSLRG and BUSLRGDG Profile Types</a:t>
            </a:r>
            <a:endParaRPr lang="en-US" sz="700" kern="0" dirty="0"/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dirty="0"/>
              <a:t>NPRR917</a:t>
            </a:r>
            <a:r>
              <a:rPr lang="en-US" sz="1400" kern="0" dirty="0"/>
              <a:t> 	– </a:t>
            </a:r>
            <a:r>
              <a:rPr lang="en-US" sz="1400" dirty="0"/>
              <a:t>Nodal Pricing for SODGs and SOTGs</a:t>
            </a: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kern="0" dirty="0"/>
              <a:t>NPRR1052 	– </a:t>
            </a:r>
            <a:r>
              <a:rPr lang="en-US" sz="1400" dirty="0"/>
              <a:t>Load Zone Pricing for Settlement Only Storage Prior to NPRR995</a:t>
            </a:r>
            <a:endParaRPr lang="en-US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kern="0" dirty="0">
                <a:solidFill>
                  <a:srgbClr val="000000"/>
                </a:solidFill>
                <a:latin typeface="Arial" panose="020B0604020202020204" pitchFamily="34" charset="0"/>
              </a:rPr>
              <a:t>NPRR1065 	– </a:t>
            </a:r>
            <a:r>
              <a:rPr lang="en-US" sz="1400" dirty="0"/>
              <a:t>Implementation Adjustment for NPRR917</a:t>
            </a: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kern="0" dirty="0">
                <a:solidFill>
                  <a:srgbClr val="000000"/>
                </a:solidFill>
                <a:latin typeface="Arial" panose="020B0604020202020204" pitchFamily="34" charset="0"/>
              </a:rPr>
              <a:t>NPRR1054	– Removal of </a:t>
            </a:r>
            <a:r>
              <a:rPr lang="en-US" sz="1400" kern="0" dirty="0" err="1">
                <a:solidFill>
                  <a:srgbClr val="000000"/>
                </a:solidFill>
                <a:latin typeface="Arial" panose="020B0604020202020204" pitchFamily="34" charset="0"/>
              </a:rPr>
              <a:t>Oklaunion</a:t>
            </a:r>
            <a:r>
              <a:rPr lang="en-US" sz="1400" kern="0" dirty="0">
                <a:solidFill>
                  <a:srgbClr val="000000"/>
                </a:solidFill>
                <a:latin typeface="Arial" panose="020B0604020202020204" pitchFamily="34" charset="0"/>
              </a:rPr>
              <a:t> Exemption Language  </a:t>
            </a:r>
            <a:r>
              <a:rPr lang="en-US" sz="1100" i="1" kern="0" dirty="0">
                <a:solidFill>
                  <a:srgbClr val="000000"/>
                </a:solidFill>
                <a:latin typeface="Arial" panose="020B0604020202020204" pitchFamily="34" charset="0"/>
              </a:rPr>
              <a:t>(partial implementation)</a:t>
            </a:r>
            <a:endParaRPr lang="en-US" sz="1400" i="1" kern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tabLst>
                <a:tab pos="1771650" algn="l"/>
                <a:tab pos="2173288" algn="l"/>
                <a:tab pos="7199313" algn="l"/>
              </a:tabLst>
            </a:pPr>
            <a:endParaRPr lang="en-US" sz="500" dirty="0"/>
          </a:p>
          <a:p>
            <a:pPr>
              <a:tabLst>
                <a:tab pos="1771650" algn="l"/>
                <a:tab pos="2173288" algn="l"/>
                <a:tab pos="7199313" algn="l"/>
              </a:tabLst>
            </a:pPr>
            <a:r>
              <a:rPr lang="en-US" sz="1600" dirty="0"/>
              <a:t>2022 March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</a:rPr>
              <a:t>R2</a:t>
            </a:r>
            <a:r>
              <a:rPr lang="en-US" sz="1600" dirty="0"/>
              <a:t> – 3/29/2022-3/31/2022	</a:t>
            </a:r>
            <a:r>
              <a:rPr lang="en-US" sz="1800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dirty="0"/>
              <a:t>SCR814	– </a:t>
            </a:r>
            <a:r>
              <a:rPr lang="en-US" sz="1400" dirty="0">
                <a:latin typeface="Arial" panose="020B0604020202020204" pitchFamily="34" charset="0"/>
              </a:rPr>
              <a:t>Point-to-Point (PTP) Obligation Bid Interval Limit</a:t>
            </a: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endParaRPr lang="en-US" sz="500" dirty="0">
              <a:latin typeface="Arial" panose="020B0604020202020204" pitchFamily="34" charset="0"/>
            </a:endParaRPr>
          </a:p>
          <a:p>
            <a:pPr>
              <a:tabLst>
                <a:tab pos="1771650" algn="l"/>
                <a:tab pos="2173288" algn="l"/>
                <a:tab pos="7199313" algn="l"/>
              </a:tabLst>
            </a:pPr>
            <a:r>
              <a:rPr lang="en-US" sz="1600" dirty="0"/>
              <a:t>2022 May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</a:rPr>
              <a:t>R3</a:t>
            </a:r>
            <a:r>
              <a:rPr lang="en-US" sz="1600" dirty="0"/>
              <a:t> – 5/24/2022-5/26/2022	</a:t>
            </a:r>
            <a:r>
              <a:rPr lang="en-US" sz="1800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dirty="0"/>
              <a:t>NPRR939</a:t>
            </a:r>
            <a:r>
              <a:rPr lang="en-US" sz="1400" kern="0" dirty="0"/>
              <a:t> 	– </a:t>
            </a:r>
            <a:r>
              <a:rPr lang="en-US" sz="1400" dirty="0"/>
              <a:t>Modification to Load Resources Providing RRS to Maintain Minimum PRC on 			Generators During Scarcity Conditions</a:t>
            </a: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kern="0" dirty="0"/>
              <a:t>NPRR1093 	– Load Resource Participation in Non-Spinning Reserve</a:t>
            </a: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kern="0" dirty="0"/>
              <a:t>NPRR1101	– </a:t>
            </a:r>
            <a:r>
              <a:rPr lang="en-US" sz="1200" b="0" i="0" dirty="0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Create Non-Spin Deployment Groups made up of Generation Resources Providing Off-Line Non-		Spinning Reserve and Load Resources that are Not Controllable Load Resources Providing 		Non-Spinning Reserve</a:t>
            </a: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dirty="0"/>
              <a:t>SCR800</a:t>
            </a:r>
            <a:r>
              <a:rPr lang="en-US" sz="1400" kern="0" dirty="0"/>
              <a:t> 	– </a:t>
            </a:r>
            <a:r>
              <a:rPr lang="en-US" sz="1400" dirty="0"/>
              <a:t>Addition of DC Tie Ramp to GTBD Calculation</a:t>
            </a:r>
          </a:p>
          <a:p>
            <a:pPr lvl="1">
              <a:tabLst>
                <a:tab pos="1771650" algn="l"/>
                <a:tab pos="2173288" algn="l"/>
                <a:tab pos="7199313" algn="l"/>
              </a:tabLst>
            </a:pPr>
            <a:r>
              <a:rPr lang="en-US" sz="1400" kern="0" dirty="0"/>
              <a:t>SCR809 	– </a:t>
            </a:r>
            <a:r>
              <a:rPr lang="en-US" sz="1400" dirty="0"/>
              <a:t>Changes to External Telemetry Validations in Resource Limit Calculator</a:t>
            </a:r>
            <a:endParaRPr lang="en-US" sz="1400" kern="0" dirty="0"/>
          </a:p>
          <a:p>
            <a:pPr>
              <a:tabLst>
                <a:tab pos="1771650" algn="l"/>
                <a:tab pos="2173288" algn="l"/>
                <a:tab pos="7199313" algn="l"/>
              </a:tabLst>
            </a:pPr>
            <a:endParaRPr lang="en-US" sz="1400" kern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2254740" y="6363172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F9083CA7-15E0-4A80-A318-AE4C5BC44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488929"/>
            <a:ext cx="1295400" cy="264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dirty="0">
                <a:solidFill>
                  <a:srgbClr val="FF0000"/>
                </a:solidFill>
              </a:rPr>
              <a:t>2/1/2022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5B19353D-EE1E-4B03-9D13-775A7890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897700"/>
            <a:ext cx="1295400" cy="264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dirty="0">
                <a:solidFill>
                  <a:srgbClr val="FF0000"/>
                </a:solidFill>
              </a:rPr>
              <a:t>2/4/2022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8B62AD4D-640B-443C-834C-F0692C1FD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369" y="2497995"/>
            <a:ext cx="1143000" cy="4370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dirty="0">
                <a:solidFill>
                  <a:srgbClr val="FF0000"/>
                </a:solidFill>
              </a:rPr>
              <a:t>2/10/2022-2/11/2022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AD41A1B-5B45-491F-9AFB-C48E2E969C78}"/>
              </a:ext>
            </a:extLst>
          </p:cNvPr>
          <p:cNvCxnSpPr>
            <a:cxnSpLocks/>
          </p:cNvCxnSpPr>
          <p:nvPr/>
        </p:nvCxnSpPr>
        <p:spPr>
          <a:xfrm flipH="1" flipV="1">
            <a:off x="5029200" y="1488929"/>
            <a:ext cx="1295400" cy="9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006C75F-F128-408C-8825-A7DC4671D998}"/>
              </a:ext>
            </a:extLst>
          </p:cNvPr>
          <p:cNvCxnSpPr>
            <a:cxnSpLocks/>
          </p:cNvCxnSpPr>
          <p:nvPr/>
        </p:nvCxnSpPr>
        <p:spPr>
          <a:xfrm flipH="1">
            <a:off x="5181600" y="1583595"/>
            <a:ext cx="1143000" cy="170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CDE006F-E895-4283-B557-A9FFEFCC7DCF}"/>
              </a:ext>
            </a:extLst>
          </p:cNvPr>
          <p:cNvCxnSpPr>
            <a:cxnSpLocks/>
          </p:cNvCxnSpPr>
          <p:nvPr/>
        </p:nvCxnSpPr>
        <p:spPr>
          <a:xfrm flipH="1" flipV="1">
            <a:off x="5867400" y="2022229"/>
            <a:ext cx="762000" cy="90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53B322F-8A30-46A0-8E0B-C8BE87BDB9B2}"/>
              </a:ext>
            </a:extLst>
          </p:cNvPr>
          <p:cNvCxnSpPr>
            <a:cxnSpLocks/>
          </p:cNvCxnSpPr>
          <p:nvPr/>
        </p:nvCxnSpPr>
        <p:spPr>
          <a:xfrm flipH="1">
            <a:off x="7277100" y="2826260"/>
            <a:ext cx="424106" cy="136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CB2B51F-AB92-4568-9CF9-210B87B8D6DA}"/>
              </a:ext>
            </a:extLst>
          </p:cNvPr>
          <p:cNvCxnSpPr>
            <a:cxnSpLocks/>
          </p:cNvCxnSpPr>
          <p:nvPr/>
        </p:nvCxnSpPr>
        <p:spPr>
          <a:xfrm flipH="1">
            <a:off x="6441952" y="2731961"/>
            <a:ext cx="1259254" cy="140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D99FC8D-820D-4366-AFF6-67A43D5DA658}"/>
              </a:ext>
            </a:extLst>
          </p:cNvPr>
          <p:cNvCxnSpPr>
            <a:cxnSpLocks/>
          </p:cNvCxnSpPr>
          <p:nvPr/>
        </p:nvCxnSpPr>
        <p:spPr>
          <a:xfrm flipH="1" flipV="1">
            <a:off x="5999774" y="2336565"/>
            <a:ext cx="1544026" cy="61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C280BA1-321A-4024-92B1-96BC59364F85}"/>
              </a:ext>
            </a:extLst>
          </p:cNvPr>
          <p:cNvCxnSpPr>
            <a:cxnSpLocks/>
          </p:cNvCxnSpPr>
          <p:nvPr/>
        </p:nvCxnSpPr>
        <p:spPr>
          <a:xfrm flipH="1" flipV="1">
            <a:off x="7436340" y="2574196"/>
            <a:ext cx="264867" cy="34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B3002F7-0323-4780-88A8-365CF1C01732}"/>
              </a:ext>
            </a:extLst>
          </p:cNvPr>
          <p:cNvCxnSpPr>
            <a:cxnSpLocks/>
          </p:cNvCxnSpPr>
          <p:nvPr/>
        </p:nvCxnSpPr>
        <p:spPr>
          <a:xfrm flipH="1" flipV="1">
            <a:off x="7543801" y="2398521"/>
            <a:ext cx="314813" cy="12237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255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527613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2022 Release Targets – Board Approved NPRRs / SCRs / </a:t>
            </a:r>
            <a:r>
              <a:rPr lang="en-US" sz="2200" b="1" dirty="0" err="1">
                <a:solidFill>
                  <a:schemeClr val="accent1"/>
                </a:solidFill>
              </a:rPr>
              <a:t>xGRRs</a:t>
            </a:r>
            <a:r>
              <a:rPr lang="en-US" sz="2200" b="1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590890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6002529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43195" y="559572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1800555"/>
              </p:ext>
            </p:extLst>
          </p:nvPr>
        </p:nvGraphicFramePr>
        <p:xfrm>
          <a:off x="160280" y="798446"/>
          <a:ext cx="8839200" cy="4335160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9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Various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3/29 – 3/31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5/24 – 5/26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7/26 – 7/28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10/4 – 10/6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12/6 – 12/8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14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LPGRR068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NPRR1054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NPRR1005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NOGRR210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RRGRR025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NPRR1052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PGRR082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NOGRR212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NPRR939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NPRR1093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SCR809</a:t>
                      </a:r>
                      <a:endParaRPr kumimoji="0" 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NPRR1108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FFR Advancement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(NPRR863 FFR)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TBD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5194363" y="559638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9779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80603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2" name="Flowchart: Alternate Process 51"/>
          <p:cNvSpPr/>
          <p:nvPr/>
        </p:nvSpPr>
        <p:spPr>
          <a:xfrm>
            <a:off x="3124200" y="79616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80205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9743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80205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66D30A-5487-421A-AF14-94F22B0D24BF}"/>
              </a:ext>
            </a:extLst>
          </p:cNvPr>
          <p:cNvSpPr txBox="1"/>
          <p:nvPr/>
        </p:nvSpPr>
        <p:spPr>
          <a:xfrm>
            <a:off x="4201451" y="1357965"/>
            <a:ext cx="37054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  <a:endParaRPr lang="en-US" sz="1050" b="1" i="1" kern="0" dirty="0">
              <a:solidFill>
                <a:srgbClr val="00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D129D9-5EC9-4C95-AE8F-C1AA796BE5ED}"/>
              </a:ext>
            </a:extLst>
          </p:cNvPr>
          <p:cNvSpPr txBox="1"/>
          <p:nvPr/>
        </p:nvSpPr>
        <p:spPr>
          <a:xfrm>
            <a:off x="4201450" y="2018757"/>
            <a:ext cx="370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  <a:endParaRPr lang="en-US" sz="1050" b="1" i="1" kern="0" dirty="0">
              <a:solidFill>
                <a:srgbClr val="0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236AF0-CB79-4485-8403-335353F306BE}"/>
              </a:ext>
            </a:extLst>
          </p:cNvPr>
          <p:cNvSpPr txBox="1"/>
          <p:nvPr/>
        </p:nvSpPr>
        <p:spPr>
          <a:xfrm>
            <a:off x="1283467" y="1357965"/>
            <a:ext cx="37054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  <a:endParaRPr lang="en-US" sz="105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E8A5F11A-FAC8-44E9-A124-974A9FD48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163669"/>
            <a:ext cx="1517904" cy="646331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Securitization Subchapter N</a:t>
            </a:r>
            <a:r>
              <a:rPr lang="en-US" sz="1200" b="0" dirty="0"/>
              <a:t> March Go-Live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90D0A3E3-81C0-4479-B6A5-5D45DF0A8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444" y="3251537"/>
            <a:ext cx="1522276" cy="1015663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ECRS project starts in 1/2022 with a go-live target prior to the EMS Freeze</a:t>
            </a:r>
            <a:endParaRPr lang="en-US" sz="1200" b="0" dirty="0"/>
          </a:p>
        </p:txBody>
      </p:sp>
      <p:sp>
        <p:nvSpPr>
          <p:cNvPr id="21" name="TextBox 12">
            <a:extLst>
              <a:ext uri="{FF2B5EF4-FFF2-40B4-BE49-F238E27FC236}">
                <a16:creationId xmlns:a16="http://schemas.microsoft.com/office/drawing/2014/main" id="{894621B8-4089-424A-89E2-FA6B0C81E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79" y="3914001"/>
            <a:ext cx="1430686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  <a:endParaRPr lang="en-US" sz="1200" kern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24EC34C-6B8E-40B2-91A4-A8F3B4B5C02D}"/>
              </a:ext>
            </a:extLst>
          </p:cNvPr>
          <p:cNvSpPr txBox="1"/>
          <p:nvPr/>
        </p:nvSpPr>
        <p:spPr>
          <a:xfrm>
            <a:off x="2776152" y="1355124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91228DEC-7DCD-4F3E-B94B-ED94A1A58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4567535"/>
            <a:ext cx="1674676" cy="46166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EMS Freeze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0" dirty="0"/>
              <a:t>Mid-2023 – Mid-2024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FD570D-FC2B-499D-ABED-C30625E18FC6}"/>
              </a:ext>
            </a:extLst>
          </p:cNvPr>
          <p:cNvSpPr txBox="1"/>
          <p:nvPr/>
        </p:nvSpPr>
        <p:spPr>
          <a:xfrm>
            <a:off x="7119435" y="1359166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8F9B4E1-51C2-44A0-884E-8E4AD146FBC5}"/>
              </a:ext>
            </a:extLst>
          </p:cNvPr>
          <p:cNvSpPr txBox="1"/>
          <p:nvPr/>
        </p:nvSpPr>
        <p:spPr>
          <a:xfrm>
            <a:off x="1241941" y="4211598"/>
            <a:ext cx="3705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B47183-A9A5-429E-88CD-7459ED502EDB}"/>
              </a:ext>
            </a:extLst>
          </p:cNvPr>
          <p:cNvSpPr txBox="1"/>
          <p:nvPr/>
        </p:nvSpPr>
        <p:spPr>
          <a:xfrm rot="16200000">
            <a:off x="-183322" y="2891844"/>
            <a:ext cx="9957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/>
              <a:t>DGR/DESR</a:t>
            </a:r>
          </a:p>
        </p:txBody>
      </p:sp>
      <p:sp>
        <p:nvSpPr>
          <p:cNvPr id="38" name="TextBox 21">
            <a:extLst>
              <a:ext uri="{FF2B5EF4-FFF2-40B4-BE49-F238E27FC236}">
                <a16:creationId xmlns:a16="http://schemas.microsoft.com/office/drawing/2014/main" id="{1FF61AC0-C7DB-4A25-AADC-B7C5E8C0B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0115" y="5597760"/>
            <a:ext cx="2505302" cy="21544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NPRR1054(a) – Portion of gray box</a:t>
            </a: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CE0C8AE6-860B-445E-B2AB-379DA8C8C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5199" y="2487049"/>
            <a:ext cx="1522277" cy="46166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SCR789 Ph2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0" dirty="0">
                <a:solidFill>
                  <a:srgbClr val="FF0000"/>
                </a:solidFill>
              </a:rPr>
              <a:t>Late 2022</a:t>
            </a: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BB347731-9DCF-4A6B-84CF-377681286A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025590"/>
              </p:ext>
            </p:extLst>
          </p:nvPr>
        </p:nvGraphicFramePr>
        <p:xfrm>
          <a:off x="176358" y="5184590"/>
          <a:ext cx="8799059" cy="365760"/>
        </p:xfrm>
        <a:graphic>
          <a:graphicData uri="http://schemas.openxmlformats.org/drawingml/2006/table">
            <a:tbl>
              <a:tblPr firstRow="1" bandRow="1"/>
              <a:tblGrid>
                <a:gridCol w="966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24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3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TBD Items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NPRRs: 484, 825(b), 826, 829, 841, 857, 879, 885, 904, 918, 930, 935(b), 936, 941, 945, 962, 965, 1004, 1006, 1019, 1023, 1030, 1032, 1034, 1040, 1057                  SCRs: 799, 805, 812                Market Guides: PGRR066, PGRR076       Other Binding Docs: OBDRR009</a:t>
                      </a:r>
                      <a:endParaRPr lang="en-US" sz="900" b="0" strike="sng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3860C0A6-4EEB-4927-A324-0A45CB5BF0F1}"/>
              </a:ext>
            </a:extLst>
          </p:cNvPr>
          <p:cNvSpPr txBox="1"/>
          <p:nvPr/>
        </p:nvSpPr>
        <p:spPr>
          <a:xfrm>
            <a:off x="5701756" y="135433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F39025C-9B89-4268-9923-9C14C61F09D8}"/>
              </a:ext>
            </a:extLst>
          </p:cNvPr>
          <p:cNvSpPr txBox="1"/>
          <p:nvPr/>
        </p:nvSpPr>
        <p:spPr>
          <a:xfrm>
            <a:off x="1271463" y="1799349"/>
            <a:ext cx="3705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A943662-C4C1-42EA-AC48-DAABC68A57CE}"/>
              </a:ext>
            </a:extLst>
          </p:cNvPr>
          <p:cNvSpPr txBox="1"/>
          <p:nvPr/>
        </p:nvSpPr>
        <p:spPr>
          <a:xfrm>
            <a:off x="1297212" y="1372107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</p:spTree>
    <p:extLst>
      <p:ext uri="{BB962C8B-B14F-4D97-AF65-F5344CB8AC3E}">
        <p14:creationId xmlns:p14="http://schemas.microsoft.com/office/powerpoint/2010/main" val="3993419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44958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In-Flight Strategic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83286"/>
            <a:ext cx="8991600" cy="5334000"/>
          </a:xfrm>
        </p:spPr>
        <p:txBody>
          <a:bodyPr/>
          <a:lstStyle/>
          <a:p>
            <a:pPr lvl="1">
              <a:tabLst>
                <a:tab pos="2176463" algn="l"/>
                <a:tab pos="7199313" algn="l"/>
              </a:tabLst>
            </a:pPr>
            <a:r>
              <a:rPr lang="en-US" sz="1400" b="1" dirty="0"/>
              <a:t>PR325-01  Fast-Frequency Response (FFR) Advancement </a:t>
            </a:r>
            <a:r>
              <a:rPr lang="en-US" sz="1400" dirty="0"/>
              <a:t>(Gated to Execution on 6/22/2021)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200" strike="sngStrike" dirty="0">
                <a:solidFill>
                  <a:schemeClr val="accent3">
                    <a:lumMod val="75000"/>
                  </a:schemeClr>
                </a:solidFill>
              </a:rPr>
              <a:t>Planned go-live for 2021-R6  (December 2021)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200" dirty="0"/>
              <a:t>NPRR863, NPRR1015, NPRR1079, NOGRR187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900" dirty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b="1" dirty="0"/>
              <a:t>PR354-01  DGR/DESR Implementation </a:t>
            </a:r>
            <a:r>
              <a:rPr lang="en-US" sz="1400" dirty="0"/>
              <a:t>(Gated to Execution phase on 7/30/2021)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Target go-live 2022-R1 (February 2022)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NPRR917	– Nodal Pricing for SODGs and SOTGs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rgbClr val="FF9900"/>
                </a:solidFill>
              </a:rPr>
              <a:t>NPRR1016</a:t>
            </a:r>
            <a:r>
              <a:rPr lang="en-US" sz="1100" dirty="0">
                <a:solidFill>
                  <a:srgbClr val="FF9900"/>
                </a:solidFill>
              </a:rPr>
              <a:t>	– Clarify Requirements for DGRs and Distribution Energy Storage Resources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NPRR1052	– Load Zone Pricing for Settlement Only Storage Prior to NPRR995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NPRR1065	– Implementation Adjustment for NPRR917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rgbClr val="FF9900"/>
                </a:solidFill>
              </a:rPr>
              <a:t>PGRR082</a:t>
            </a:r>
            <a:r>
              <a:rPr lang="en-US" sz="1100" dirty="0">
                <a:solidFill>
                  <a:srgbClr val="FF9900"/>
                </a:solidFill>
              </a:rPr>
              <a:t>	– Revise Section 5 and Establish Small Generation Interconnection Process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Related RRs 	– </a:t>
            </a:r>
            <a:r>
              <a:rPr lang="en-US" sz="1100" b="1" dirty="0">
                <a:solidFill>
                  <a:srgbClr val="FF9900"/>
                </a:solidFill>
              </a:rPr>
              <a:t>NOGRR212</a:t>
            </a:r>
            <a:r>
              <a:rPr lang="en-US" sz="1100" dirty="0"/>
              <a:t>, RRGRR026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800" dirty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b="1" dirty="0"/>
              <a:t>PR353-01  BES Combo Model Implementation – </a:t>
            </a:r>
            <a:r>
              <a:rPr lang="en-US" sz="1400" dirty="0"/>
              <a:t>potential for multiple go-lives</a:t>
            </a:r>
            <a:endParaRPr lang="en-US" sz="1400" dirty="0">
              <a:solidFill>
                <a:srgbClr val="FF0000"/>
              </a:solidFill>
            </a:endParaRP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200" dirty="0">
                <a:solidFill>
                  <a:srgbClr val="FF0000"/>
                </a:solidFill>
              </a:rPr>
              <a:t>Target go-live TBD  (core project On Hold until resources are available)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NPRR963 	– Base Point Deviation Settlement &amp; Deployment Performance Metrics for ESRs (Combo Model)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rgbClr val="00B0F0"/>
                </a:solidFill>
              </a:rPr>
              <a:t>NPRR987</a:t>
            </a:r>
            <a:r>
              <a:rPr lang="en-US" sz="1100" dirty="0">
                <a:solidFill>
                  <a:srgbClr val="00B0F0"/>
                </a:solidFill>
              </a:rPr>
              <a:t>	– BESTF-3 ESR Contribution to Physical Responsive Capability and RT On-Line Reserve Capacity </a:t>
            </a:r>
            <a:r>
              <a:rPr lang="en-US" sz="1100" dirty="0" err="1">
                <a:solidFill>
                  <a:srgbClr val="00B0F0"/>
                </a:solidFill>
              </a:rPr>
              <a:t>Calcs</a:t>
            </a:r>
            <a:endParaRPr lang="en-US" sz="1100" dirty="0">
              <a:solidFill>
                <a:srgbClr val="00B0F0"/>
              </a:solidFill>
            </a:endParaRP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NPRR989</a:t>
            </a:r>
            <a:r>
              <a:rPr lang="en-US" sz="11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	– BESTF-1 ESR Technical Requirements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NPRR1002	– BESTF-5 ESR Single Model Registration and Charging Restrictions in Emergency Conditions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NPRR1026	– BESTF-7 Self-Limiting Facilities and Self-Limiting Resources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NPRR1038</a:t>
            </a:r>
            <a:r>
              <a:rPr lang="en-US" sz="11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	– BESTF-8 Limited Exemption from Reactive Power Requirements for Certain ESRs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NPRR1069	– Align Ancillary Service Responsibility for ESRs with NPRR987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Related RRs	– </a:t>
            </a:r>
            <a:r>
              <a:rPr lang="en-US" sz="11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NOGRR204</a:t>
            </a:r>
            <a:r>
              <a:rPr lang="en-US" sz="1100" dirty="0"/>
              <a:t>, NOGRR208, OBDRR017, PGRR081, RRGRR023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6172200" y="155053"/>
            <a:ext cx="2819400" cy="6093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ESR: Energy Storage Resource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DGR: Distributed Generation Resource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BES: Battery Energy Storage</a:t>
            </a: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6781800" y="5410200"/>
            <a:ext cx="1828800" cy="4985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1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Blue text</a:t>
            </a:r>
            <a:r>
              <a:rPr lang="en-US" sz="1100" b="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:  ERCOT considering removing from project for earlier delivery 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FD063B6F-61CD-45D4-BDA9-E1141298E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8556" y="1259735"/>
            <a:ext cx="3224843" cy="2277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100" dirty="0">
                <a:solidFill>
                  <a:schemeClr val="accent3">
                    <a:lumMod val="75000"/>
                  </a:schemeClr>
                </a:solidFill>
              </a:rPr>
              <a:t>Revised go-live target = 2022-R5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BECEE8E2-21B1-46F9-B71A-8EC512FF3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23089"/>
            <a:ext cx="1565787" cy="63402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100" dirty="0">
                <a:solidFill>
                  <a:srgbClr val="FF9900"/>
                </a:solidFill>
              </a:rPr>
              <a:t>Orange text</a:t>
            </a:r>
            <a:r>
              <a:rPr lang="en-US" sz="1100" b="0" dirty="0">
                <a:solidFill>
                  <a:srgbClr val="FF9900"/>
                </a:solidFill>
              </a:rPr>
              <a:t>:  1/1/2022 go-live for DGR/DESR registration purposes </a:t>
            </a:r>
          </a:p>
        </p:txBody>
      </p:sp>
    </p:spTree>
    <p:extLst>
      <p:ext uri="{BB962C8B-B14F-4D97-AF65-F5344CB8AC3E}">
        <p14:creationId xmlns:p14="http://schemas.microsoft.com/office/powerpoint/2010/main" val="344161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7642"/>
            <a:ext cx="43434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Securitization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114800"/>
          </a:xfrm>
        </p:spPr>
        <p:txBody>
          <a:bodyPr/>
          <a:lstStyle/>
          <a:p>
            <a:pPr>
              <a:tabLst>
                <a:tab pos="2176463" algn="l"/>
                <a:tab pos="7199313" algn="l"/>
              </a:tabLst>
            </a:pPr>
            <a:r>
              <a:rPr lang="en-US" sz="1800" dirty="0"/>
              <a:t>NPRR1103 Securitization – PURA Subchapter M Default Charges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600" dirty="0"/>
              <a:t>Approved by  Board of Directors on 12/10/2021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600" dirty="0"/>
              <a:t>Approved by PUCT on 12/16/2021</a:t>
            </a:r>
          </a:p>
          <a:p>
            <a:pPr>
              <a:tabLst>
                <a:tab pos="2176463" algn="l"/>
                <a:tab pos="7199313" algn="l"/>
              </a:tabLst>
            </a:pPr>
            <a:endParaRPr lang="en-US" sz="1800" dirty="0"/>
          </a:p>
          <a:p>
            <a:pPr>
              <a:tabLst>
                <a:tab pos="2176463" algn="l"/>
                <a:tab pos="7199313" algn="l"/>
              </a:tabLst>
            </a:pPr>
            <a:r>
              <a:rPr lang="en-US" sz="1800" dirty="0"/>
              <a:t>NPRR1114 Securitization – PURA Subchapter N Uplift Charges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600" dirty="0"/>
              <a:t>Approved by PRS on 1/13/2022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600" dirty="0">
                <a:solidFill>
                  <a:srgbClr val="FF0000"/>
                </a:solidFill>
              </a:rPr>
              <a:t>Approved by TAC on 1/31/2022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600" dirty="0">
                <a:solidFill>
                  <a:srgbClr val="FF0000"/>
                </a:solidFill>
              </a:rPr>
              <a:t>Pending Board and PUCT consideration in March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1400" dirty="0"/>
          </a:p>
          <a:p>
            <a:pPr lvl="1">
              <a:tabLst>
                <a:tab pos="2176463" algn="l"/>
                <a:tab pos="7199313" algn="l"/>
              </a:tabLst>
            </a:pP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0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229600" cy="518318"/>
          </a:xfrm>
        </p:spPr>
        <p:txBody>
          <a:bodyPr/>
          <a:lstStyle/>
          <a:p>
            <a:r>
              <a:rPr lang="en-US" sz="2200" dirty="0"/>
              <a:t>Priority / Rank Options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256750"/>
              </p:ext>
            </p:extLst>
          </p:nvPr>
        </p:nvGraphicFramePr>
        <p:xfrm>
          <a:off x="89933" y="947545"/>
          <a:ext cx="8955921" cy="5300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71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NPRR1092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 RUC Offer Floor and Remove RUC Opt-Out Provision</a:t>
                      </a:r>
                      <a:endParaRPr lang="en-US" sz="11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$150k-$250k, 8-12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Impacted Systems: S&amp;B, EMS, MMS,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phases expected in order to deploy critical elements as quickly as possible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Suggested Rank puts this NPRR on a timeline similar to the BES restart</a:t>
                      </a:r>
                      <a:endParaRPr lang="en-US" sz="11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8307054"/>
                  </a:ext>
                </a:extLst>
              </a:tr>
              <a:tr h="7467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NPRR1120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Firm Fuel Supply Service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$250k-$400k, 9-12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REGULATORY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Impacted Systems: S&amp;B, MMS, Registration,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Targeting completion in Q4 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3302754"/>
                  </a:ext>
                </a:extLst>
              </a:tr>
              <a:tr h="7467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SCR818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Changes to Incorporate GIC Modeling Data into Existing Modeling Applications</a:t>
                      </a:r>
                      <a:endParaRPr 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3710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$300k-$500k, 9-12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7475" algn="l"/>
                        </a:tabLst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Impacted Systems: Network Model Systems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Likely approach: Deliver this project after completion of the in-flight SCR789 Phase 2 project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0624262"/>
                  </a:ext>
                </a:extLst>
              </a:tr>
              <a:tr h="7467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SCR820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Operator Real-Time Messaging During Emergency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Additional time requested to complete 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Targeting IA for 4/14/2022 PRS meeting</a:t>
                      </a:r>
                      <a:endParaRPr lang="en-US" sz="11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8401391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3276600" y="6225523"/>
            <a:ext cx="3034172" cy="5232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2022 Rank in Business Strategy 	= 3580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Rank in Regulatory	=   330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447459"/>
              </p:ext>
            </p:extLst>
          </p:nvPr>
        </p:nvGraphicFramePr>
        <p:xfrm>
          <a:off x="3769749" y="729979"/>
          <a:ext cx="1645404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Options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75438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ERCOT 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6E15D7B-B500-432B-996F-7120B3DA7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990599"/>
            <a:ext cx="8534401" cy="5044441"/>
          </a:xfrm>
        </p:spPr>
        <p:txBody>
          <a:bodyPr lIns="91440" tIns="45720" rIns="91440" bIns="45720" anchor="t"/>
          <a:lstStyle/>
          <a:p>
            <a:pPr>
              <a:lnSpc>
                <a:spcPct val="150000"/>
              </a:lnSpc>
            </a:pPr>
            <a:r>
              <a:rPr lang="en-US" sz="1800" dirty="0">
                <a:cs typeface="Arial"/>
              </a:rPr>
              <a:t>First meeting scheduled for </a:t>
            </a:r>
            <a:r>
              <a:rPr lang="en-US" sz="1800" b="1" dirty="0">
                <a:cs typeface="Arial"/>
              </a:rPr>
              <a:t>February 10</a:t>
            </a:r>
            <a:r>
              <a:rPr lang="en-US" sz="1800" b="1" baseline="30000" dirty="0">
                <a:cs typeface="Arial"/>
              </a:rPr>
              <a:t>th</a:t>
            </a:r>
            <a:r>
              <a:rPr lang="en-US" sz="1800" b="1" dirty="0">
                <a:cs typeface="Arial"/>
              </a:rPr>
              <a:t>, Thursday 2:00 PM – 4:00 PM</a:t>
            </a:r>
          </a:p>
          <a:p>
            <a:pPr>
              <a:lnSpc>
                <a:spcPct val="150000"/>
              </a:lnSpc>
            </a:pPr>
            <a:r>
              <a:rPr lang="en-US" sz="1800" b="1" dirty="0">
                <a:cs typeface="Arial"/>
              </a:rPr>
              <a:t>Open</a:t>
            </a:r>
            <a:r>
              <a:rPr lang="en-US" sz="1800" dirty="0">
                <a:cs typeface="Arial"/>
              </a:rPr>
              <a:t> </a:t>
            </a:r>
            <a:r>
              <a:rPr lang="en-US" sz="1800" b="1" dirty="0">
                <a:cs typeface="Arial"/>
              </a:rPr>
              <a:t>Meeting</a:t>
            </a:r>
            <a:r>
              <a:rPr lang="en-US" sz="1800" dirty="0">
                <a:cs typeface="Arial"/>
              </a:rPr>
              <a:t> – WebEx information posted on ERCOT meetings site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cs typeface="Arial"/>
              </a:rPr>
              <a:t>Agenda includes –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cs typeface="Arial"/>
              </a:rPr>
              <a:t>Review of charter &amp; vice-chair nomination/selection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cs typeface="Arial"/>
              </a:rPr>
              <a:t>Project Update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cs typeface="Arial"/>
              </a:rPr>
              <a:t>Discussion on projects with interface change requirements</a:t>
            </a:r>
          </a:p>
          <a:p>
            <a:pPr lvl="2">
              <a:lnSpc>
                <a:spcPct val="150000"/>
              </a:lnSpc>
            </a:pPr>
            <a:r>
              <a:rPr lang="en-US" sz="1400" b="1" dirty="0">
                <a:cs typeface="Arial"/>
              </a:rPr>
              <a:t>NPRR1093 </a:t>
            </a:r>
            <a:r>
              <a:rPr lang="en-US" sz="1400" dirty="0">
                <a:cs typeface="Arial"/>
              </a:rPr>
              <a:t>/ FFRA / ECRS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cs typeface="Arial"/>
              </a:rPr>
              <a:t>WAN refresh and encryption update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cs typeface="Arial"/>
              </a:rPr>
              <a:t>NERC EMSWG update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cs typeface="Arial"/>
              </a:rPr>
              <a:t>Information only topics </a:t>
            </a:r>
          </a:p>
          <a:p>
            <a:pPr lvl="2">
              <a:lnSpc>
                <a:spcPct val="150000"/>
              </a:lnSpc>
            </a:pPr>
            <a:r>
              <a:rPr lang="en-US" sz="1400" dirty="0">
                <a:cs typeface="Arial"/>
              </a:rPr>
              <a:t>MMS UI/OS UI IE support update/ MOTE enhancements/SCR820</a:t>
            </a:r>
          </a:p>
          <a:p>
            <a:pPr>
              <a:lnSpc>
                <a:spcPct val="150000"/>
              </a:lnSpc>
            </a:pPr>
            <a:endParaRPr lang="en-US" sz="18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8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310870</TotalTime>
  <Words>1237</Words>
  <Application>Microsoft Office PowerPoint</Application>
  <PresentationFormat>On-screen Show (4:3)</PresentationFormat>
  <Paragraphs>279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Courier New</vt:lpstr>
      <vt:lpstr>Roboto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Recent / Upcoming Project Highlights</vt:lpstr>
      <vt:lpstr>2022 Release Targets – Board Approved NPRRs / SCRs / xGRRs </vt:lpstr>
      <vt:lpstr>In-Flight Strategic Projects</vt:lpstr>
      <vt:lpstr>Securitization Update</vt:lpstr>
      <vt:lpstr>Priority / Rank Options for Revision Requests with Impacts</vt:lpstr>
      <vt:lpstr>ERCOT Technology Working Group (TWG)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2965</cp:revision>
  <cp:lastPrinted>2020-02-05T17:47:59Z</cp:lastPrinted>
  <dcterms:created xsi:type="dcterms:W3CDTF">2016-01-21T15:20:31Z</dcterms:created>
  <dcterms:modified xsi:type="dcterms:W3CDTF">2022-02-08T19:02:52Z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