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9"/>
  </p:notesMasterIdLst>
  <p:handoutMasterIdLst>
    <p:handoutMasterId r:id="rId20"/>
  </p:handoutMasterIdLst>
  <p:sldIdLst>
    <p:sldId id="260" r:id="rId6"/>
    <p:sldId id="257" r:id="rId7"/>
    <p:sldId id="285" r:id="rId8"/>
    <p:sldId id="261" r:id="rId9"/>
    <p:sldId id="277" r:id="rId10"/>
    <p:sldId id="276" r:id="rId11"/>
    <p:sldId id="287" r:id="rId12"/>
    <p:sldId id="283" r:id="rId13"/>
    <p:sldId id="289" r:id="rId14"/>
    <p:sldId id="293" r:id="rId15"/>
    <p:sldId id="292" r:id="rId16"/>
    <p:sldId id="281" r:id="rId17"/>
    <p:sldId id="282"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ggio, Dave" initials="MD" lastIdx="4" clrIdx="0">
    <p:extLst>
      <p:ext uri="{19B8F6BF-5375-455C-9EA6-DF929625EA0E}">
        <p15:presenceInfo xmlns:p15="http://schemas.microsoft.com/office/powerpoint/2012/main" userId="S-1-5-21-639947351-343809578-3807592339-4753" providerId="AD"/>
      </p:ext>
    </p:extLst>
  </p:cmAuthor>
  <p:cmAuthor id="2" name="Townsend, Aaron" initials="TA" lastIdx="32" clrIdx="1">
    <p:extLst>
      <p:ext uri="{19B8F6BF-5375-455C-9EA6-DF929625EA0E}">
        <p15:presenceInfo xmlns:p15="http://schemas.microsoft.com/office/powerpoint/2012/main" userId="S-1-5-21-639947351-343809578-3807592339-53395" providerId="AD"/>
      </p:ext>
    </p:extLst>
  </p:cmAuthor>
  <p:cmAuthor id="3" name="Holt, Blake" initials="HB" lastIdx="30" clrIdx="2">
    <p:extLst>
      <p:ext uri="{19B8F6BF-5375-455C-9EA6-DF929625EA0E}">
        <p15:presenceInfo xmlns:p15="http://schemas.microsoft.com/office/powerpoint/2012/main" userId="S-1-5-21-639947351-343809578-3807592339-31793" providerId="AD"/>
      </p:ext>
    </p:extLst>
  </p:cmAuthor>
  <p:cmAuthor id="4" name="Kersulis, Jonas" initials="KJ" lastIdx="1" clrIdx="3">
    <p:extLst>
      <p:ext uri="{19B8F6BF-5375-455C-9EA6-DF929625EA0E}">
        <p15:presenceInfo xmlns:p15="http://schemas.microsoft.com/office/powerpoint/2012/main" userId="S::Jonas.Kersulis@ercot.com::38ec2a83-12fc-4093-8e16-3ee53b6e0485" providerId="AD"/>
      </p:ext>
    </p:extLst>
  </p:cmAuthor>
  <p:cmAuthor id="5" name="djm" initials="djm" lastIdx="1" clrIdx="4">
    <p:extLst>
      <p:ext uri="{19B8F6BF-5375-455C-9EA6-DF929625EA0E}">
        <p15:presenceInfo xmlns:p15="http://schemas.microsoft.com/office/powerpoint/2012/main" userId="dj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89894" autoAdjust="0"/>
  </p:normalViewPr>
  <p:slideViewPr>
    <p:cSldViewPr showGuides="1">
      <p:cViewPr varScale="1">
        <p:scale>
          <a:sx n="81" d="100"/>
          <a:sy n="81" d="100"/>
        </p:scale>
        <p:origin x="1146" y="96"/>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1/25/2022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1/25/2022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12178034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13</a:t>
            </a:fld>
            <a:endParaRPr lang="en-US"/>
          </a:p>
        </p:txBody>
      </p:sp>
    </p:spTree>
    <p:extLst>
      <p:ext uri="{BB962C8B-B14F-4D97-AF65-F5344CB8AC3E}">
        <p14:creationId xmlns:p14="http://schemas.microsoft.com/office/powerpoint/2010/main" val="2352308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13819080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22068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765838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558441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1349404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8667538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535303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a:p>
        </p:txBody>
      </p:sp>
    </p:spTree>
    <p:extLst>
      <p:ext uri="{BB962C8B-B14F-4D97-AF65-F5344CB8AC3E}">
        <p14:creationId xmlns:p14="http://schemas.microsoft.com/office/powerpoint/2010/main" val="1807439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57600" y="1828800"/>
            <a:ext cx="5181600" cy="3570208"/>
          </a:xfrm>
          <a:prstGeom prst="rect">
            <a:avLst/>
          </a:prstGeom>
          <a:noFill/>
        </p:spPr>
        <p:txBody>
          <a:bodyPr wrap="square" rtlCol="0">
            <a:spAutoFit/>
          </a:bodyPr>
          <a:lstStyle/>
          <a:p>
            <a:r>
              <a:rPr lang="en-US" sz="2000" b="1" dirty="0">
                <a:solidFill>
                  <a:schemeClr val="tx2"/>
                </a:solidFill>
              </a:rPr>
              <a:t>Annual Review of the Market Impacts of Reliability Unit Commitments</a:t>
            </a:r>
          </a:p>
          <a:p>
            <a:endParaRPr lang="en-US" sz="2000" b="1" dirty="0"/>
          </a:p>
          <a:p>
            <a:r>
              <a:rPr lang="en-US" sz="2000" b="1" dirty="0">
                <a:solidFill>
                  <a:schemeClr val="tx2"/>
                </a:solidFill>
              </a:rPr>
              <a:t>Analysis of 2021</a:t>
            </a:r>
          </a:p>
          <a:p>
            <a:endParaRPr lang="en-US" sz="2000" dirty="0"/>
          </a:p>
          <a:p>
            <a:r>
              <a:rPr lang="en-US" dirty="0">
                <a:solidFill>
                  <a:schemeClr val="tx2"/>
                </a:solidFill>
              </a:rPr>
              <a:t>Dave Maggio</a:t>
            </a:r>
          </a:p>
          <a:p>
            <a:r>
              <a:rPr lang="en-US" dirty="0">
                <a:solidFill>
                  <a:schemeClr val="tx2"/>
                </a:solidFill>
              </a:rPr>
              <a:t>Director, Market Design &amp; Analytics</a:t>
            </a:r>
          </a:p>
          <a:p>
            <a:endParaRPr lang="en-US" dirty="0">
              <a:solidFill>
                <a:schemeClr val="tx2"/>
              </a:solidFill>
            </a:endParaRPr>
          </a:p>
          <a:p>
            <a:r>
              <a:rPr lang="en-US" dirty="0">
                <a:solidFill>
                  <a:schemeClr val="tx2"/>
                </a:solidFill>
              </a:rPr>
              <a:t>TAC</a:t>
            </a:r>
          </a:p>
          <a:p>
            <a:r>
              <a:rPr lang="en-US" dirty="0">
                <a:solidFill>
                  <a:schemeClr val="tx2"/>
                </a:solidFill>
              </a:rPr>
              <a:t>January 31, 2022</a:t>
            </a:r>
          </a:p>
          <a:p>
            <a:endParaRPr lang="en-US" dirty="0">
              <a:solidFill>
                <a:schemeClr val="tx2"/>
              </a:solidFill>
            </a:endParaRPr>
          </a:p>
          <a:p>
            <a:r>
              <a:rPr lang="en-US" dirty="0">
                <a:solidFill>
                  <a:schemeClr val="tx2"/>
                </a:solidFill>
              </a:rPr>
              <a:t>ERCOT Public</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895600"/>
            <a:ext cx="7772400" cy="1470025"/>
          </a:xfrm>
        </p:spPr>
        <p:txBody>
          <a:bodyPr/>
          <a:lstStyle/>
          <a:p>
            <a:r>
              <a:rPr lang="en-US" dirty="0">
                <a:solidFill>
                  <a:schemeClr val="tx2"/>
                </a:solidFill>
              </a:rPr>
              <a:t>Appendix</a:t>
            </a:r>
          </a:p>
        </p:txBody>
      </p:sp>
    </p:spTree>
    <p:extLst>
      <p:ext uri="{BB962C8B-B14F-4D97-AF65-F5344CB8AC3E}">
        <p14:creationId xmlns:p14="http://schemas.microsoft.com/office/powerpoint/2010/main" val="39208703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RUC-Instructed Effective Resource-Hours by Opt Out Status*</a:t>
            </a:r>
            <a:endParaRPr lang="en-US" sz="2400" dirty="0">
              <a:highlight>
                <a:srgbClr val="FFFF00"/>
              </a:highlight>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772970002"/>
              </p:ext>
            </p:extLst>
          </p:nvPr>
        </p:nvGraphicFramePr>
        <p:xfrm>
          <a:off x="361462" y="1422950"/>
          <a:ext cx="4114798" cy="4518696"/>
        </p:xfrm>
        <a:graphic>
          <a:graphicData uri="http://schemas.openxmlformats.org/drawingml/2006/table">
            <a:tbl>
              <a:tblPr firstRow="1" bandRow="1">
                <a:tableStyleId>{5C22544A-7EE6-4342-B048-85BDC9FD1C3A}</a:tableStyleId>
              </a:tblPr>
              <a:tblGrid>
                <a:gridCol w="671142">
                  <a:extLst>
                    <a:ext uri="{9D8B030D-6E8A-4147-A177-3AD203B41FA5}">
                      <a16:colId xmlns:a16="http://schemas.microsoft.com/office/drawing/2014/main" val="20000"/>
                    </a:ext>
                  </a:extLst>
                </a:gridCol>
                <a:gridCol w="860914">
                  <a:extLst>
                    <a:ext uri="{9D8B030D-6E8A-4147-A177-3AD203B41FA5}">
                      <a16:colId xmlns:a16="http://schemas.microsoft.com/office/drawing/2014/main" val="20001"/>
                    </a:ext>
                  </a:extLst>
                </a:gridCol>
                <a:gridCol w="860914">
                  <a:extLst>
                    <a:ext uri="{9D8B030D-6E8A-4147-A177-3AD203B41FA5}">
                      <a16:colId xmlns:a16="http://schemas.microsoft.com/office/drawing/2014/main" val="20002"/>
                    </a:ext>
                  </a:extLst>
                </a:gridCol>
                <a:gridCol w="860914">
                  <a:extLst>
                    <a:ext uri="{9D8B030D-6E8A-4147-A177-3AD203B41FA5}">
                      <a16:colId xmlns:a16="http://schemas.microsoft.com/office/drawing/2014/main" val="20003"/>
                    </a:ext>
                  </a:extLst>
                </a:gridCol>
                <a:gridCol w="860914">
                  <a:extLst>
                    <a:ext uri="{9D8B030D-6E8A-4147-A177-3AD203B41FA5}">
                      <a16:colId xmlns:a16="http://schemas.microsoft.com/office/drawing/2014/main" val="20004"/>
                    </a:ext>
                  </a:extLst>
                </a:gridCol>
              </a:tblGrid>
              <a:tr h="347592">
                <a:tc>
                  <a:txBody>
                    <a:bodyPr/>
                    <a:lstStyle/>
                    <a:p>
                      <a:pPr algn="ctr" fontAlgn="ctr"/>
                      <a:r>
                        <a:rPr lang="en-US" sz="1400" u="none" strike="noStrike" dirty="0">
                          <a:effectLst/>
                        </a:rPr>
                        <a:t>Month</a:t>
                      </a:r>
                      <a:endParaRPr lang="en-US" sz="1400" b="1" i="0" u="none" strike="noStrike" dirty="0">
                        <a:solidFill>
                          <a:srgbClr val="000000"/>
                        </a:solidFill>
                        <a:effectLst/>
                        <a:latin typeface="Calibri" panose="020F0502020204030204" pitchFamily="34" charset="0"/>
                      </a:endParaRPr>
                    </a:p>
                  </a:txBody>
                  <a:tcPr marL="6565" marR="6565" marT="6565" marB="0" anchor="ct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2018</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2019</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2020</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2021</a:t>
                      </a:r>
                    </a:p>
                  </a:txBody>
                  <a:tcPr marL="6565" marR="6565" marT="6565" marB="0" anchor="ctr">
                    <a:solidFill>
                      <a:schemeClr val="accent1"/>
                    </a:solidFill>
                  </a:tcPr>
                </a:tc>
                <a:extLst>
                  <a:ext uri="{0D108BD9-81ED-4DB2-BD59-A6C34878D82A}">
                    <a16:rowId xmlns:a16="http://schemas.microsoft.com/office/drawing/2014/main" val="10000"/>
                  </a:ext>
                </a:extLst>
              </a:tr>
              <a:tr h="347592">
                <a:tc>
                  <a:txBody>
                    <a:bodyPr/>
                    <a:lstStyle/>
                    <a:p>
                      <a:pPr algn="ctr" fontAlgn="ctr"/>
                      <a:r>
                        <a:rPr lang="en-US" sz="1400" u="none" strike="noStrike" dirty="0">
                          <a:solidFill>
                            <a:schemeClr val="tx2"/>
                          </a:solidFill>
                          <a:effectLst/>
                        </a:rPr>
                        <a:t>Jan</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dirty="0">
                          <a:solidFill>
                            <a:schemeClr val="tx2"/>
                          </a:solidFill>
                          <a:effectLst/>
                          <a:latin typeface="+mn-lt"/>
                          <a:ea typeface="+mn-ea"/>
                          <a:cs typeface="+mn-cs"/>
                        </a:rPr>
                        <a:t>46</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3</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5</a:t>
                      </a:r>
                    </a:p>
                  </a:txBody>
                  <a:tcPr marL="9525" marT="9525" marB="0" anchor="ctr"/>
                </a:tc>
                <a:extLst>
                  <a:ext uri="{0D108BD9-81ED-4DB2-BD59-A6C34878D82A}">
                    <a16:rowId xmlns:a16="http://schemas.microsoft.com/office/drawing/2014/main" val="10001"/>
                  </a:ext>
                </a:extLst>
              </a:tr>
              <a:tr h="347592">
                <a:tc>
                  <a:txBody>
                    <a:bodyPr/>
                    <a:lstStyle/>
                    <a:p>
                      <a:pPr algn="ctr" fontAlgn="ctr"/>
                      <a:r>
                        <a:rPr lang="en-US" sz="1400" u="none" strike="noStrike" dirty="0">
                          <a:solidFill>
                            <a:schemeClr val="tx2"/>
                          </a:solidFill>
                          <a:effectLst/>
                        </a:rPr>
                        <a:t>Feb</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12</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5</a:t>
                      </a:r>
                    </a:p>
                  </a:txBody>
                  <a:tcPr marL="9525" marT="9525" marB="0" anchor="ctr"/>
                </a:tc>
                <a:extLst>
                  <a:ext uri="{0D108BD9-81ED-4DB2-BD59-A6C34878D82A}">
                    <a16:rowId xmlns:a16="http://schemas.microsoft.com/office/drawing/2014/main" val="10002"/>
                  </a:ext>
                </a:extLst>
              </a:tr>
              <a:tr h="347592">
                <a:tc>
                  <a:txBody>
                    <a:bodyPr/>
                    <a:lstStyle/>
                    <a:p>
                      <a:pPr algn="ctr" fontAlgn="ctr"/>
                      <a:r>
                        <a:rPr lang="en-US" sz="1400" u="none" strike="noStrike" dirty="0">
                          <a:solidFill>
                            <a:schemeClr val="tx2"/>
                          </a:solidFill>
                          <a:effectLst/>
                        </a:rPr>
                        <a:t>Mar</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8</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5</a:t>
                      </a:r>
                    </a:p>
                  </a:txBody>
                  <a:tcPr marL="9525" marT="9525" marB="0" anchor="ctr"/>
                </a:tc>
                <a:extLst>
                  <a:ext uri="{0D108BD9-81ED-4DB2-BD59-A6C34878D82A}">
                    <a16:rowId xmlns:a16="http://schemas.microsoft.com/office/drawing/2014/main" val="10003"/>
                  </a:ext>
                </a:extLst>
              </a:tr>
              <a:tr h="347592">
                <a:tc>
                  <a:txBody>
                    <a:bodyPr/>
                    <a:lstStyle/>
                    <a:p>
                      <a:pPr algn="ctr" fontAlgn="ctr"/>
                      <a:r>
                        <a:rPr lang="en-US" sz="1400" u="none" strike="noStrike" dirty="0">
                          <a:solidFill>
                            <a:schemeClr val="tx2"/>
                          </a:solidFill>
                          <a:effectLst/>
                        </a:rPr>
                        <a:t>Apr</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3</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16</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8</a:t>
                      </a:r>
                    </a:p>
                  </a:txBody>
                  <a:tcPr marL="9525" marT="9525" marB="0" anchor="ctr"/>
                </a:tc>
                <a:extLst>
                  <a:ext uri="{0D108BD9-81ED-4DB2-BD59-A6C34878D82A}">
                    <a16:rowId xmlns:a16="http://schemas.microsoft.com/office/drawing/2014/main" val="10004"/>
                  </a:ext>
                </a:extLst>
              </a:tr>
              <a:tr h="347592">
                <a:tc>
                  <a:txBody>
                    <a:bodyPr/>
                    <a:lstStyle/>
                    <a:p>
                      <a:pPr algn="ctr" fontAlgn="ctr"/>
                      <a:r>
                        <a:rPr lang="en-US" sz="1400" u="none" strike="noStrike" dirty="0">
                          <a:solidFill>
                            <a:schemeClr val="tx2"/>
                          </a:solidFill>
                          <a:effectLst/>
                        </a:rPr>
                        <a:t>May</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333</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59</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extLst>
                  <a:ext uri="{0D108BD9-81ED-4DB2-BD59-A6C34878D82A}">
                    <a16:rowId xmlns:a16="http://schemas.microsoft.com/office/drawing/2014/main" val="10005"/>
                  </a:ext>
                </a:extLst>
              </a:tr>
              <a:tr h="347592">
                <a:tc>
                  <a:txBody>
                    <a:bodyPr/>
                    <a:lstStyle/>
                    <a:p>
                      <a:pPr algn="ctr" fontAlgn="ctr"/>
                      <a:r>
                        <a:rPr lang="en-US" sz="1400" u="none" strike="noStrike" dirty="0">
                          <a:solidFill>
                            <a:schemeClr val="tx2"/>
                          </a:solidFill>
                          <a:effectLst/>
                        </a:rPr>
                        <a:t>Jun</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15</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248</a:t>
                      </a:r>
                    </a:p>
                  </a:txBody>
                  <a:tcPr marL="9525" marT="9525" marB="0" anchor="ctr"/>
                </a:tc>
                <a:extLst>
                  <a:ext uri="{0D108BD9-81ED-4DB2-BD59-A6C34878D82A}">
                    <a16:rowId xmlns:a16="http://schemas.microsoft.com/office/drawing/2014/main" val="10006"/>
                  </a:ext>
                </a:extLst>
              </a:tr>
              <a:tr h="347592">
                <a:tc>
                  <a:txBody>
                    <a:bodyPr/>
                    <a:lstStyle/>
                    <a:p>
                      <a:pPr algn="ctr" fontAlgn="ctr"/>
                      <a:r>
                        <a:rPr lang="en-US" sz="1400" u="none" strike="noStrike" dirty="0">
                          <a:solidFill>
                            <a:schemeClr val="tx2"/>
                          </a:solidFill>
                          <a:effectLst/>
                        </a:rPr>
                        <a:t>Jul</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21</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968</a:t>
                      </a:r>
                    </a:p>
                  </a:txBody>
                  <a:tcPr marL="9525" marT="9525" marB="0" anchor="ctr"/>
                </a:tc>
                <a:extLst>
                  <a:ext uri="{0D108BD9-81ED-4DB2-BD59-A6C34878D82A}">
                    <a16:rowId xmlns:a16="http://schemas.microsoft.com/office/drawing/2014/main" val="10007"/>
                  </a:ext>
                </a:extLst>
              </a:tr>
              <a:tr h="347592">
                <a:tc>
                  <a:txBody>
                    <a:bodyPr/>
                    <a:lstStyle/>
                    <a:p>
                      <a:pPr algn="ctr" fontAlgn="ctr"/>
                      <a:r>
                        <a:rPr lang="en-US" sz="1400" u="none" strike="noStrike" dirty="0">
                          <a:solidFill>
                            <a:schemeClr val="tx2"/>
                          </a:solidFill>
                          <a:effectLst/>
                        </a:rPr>
                        <a:t>Aug</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15</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151</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378</a:t>
                      </a:r>
                    </a:p>
                  </a:txBody>
                  <a:tcPr marL="9525" marT="9525" marB="0" anchor="ctr"/>
                </a:tc>
                <a:extLst>
                  <a:ext uri="{0D108BD9-81ED-4DB2-BD59-A6C34878D82A}">
                    <a16:rowId xmlns:a16="http://schemas.microsoft.com/office/drawing/2014/main" val="10008"/>
                  </a:ext>
                </a:extLst>
              </a:tr>
              <a:tr h="347592">
                <a:tc>
                  <a:txBody>
                    <a:bodyPr/>
                    <a:lstStyle/>
                    <a:p>
                      <a:pPr algn="ctr" fontAlgn="ctr"/>
                      <a:r>
                        <a:rPr lang="en-US" sz="1400" u="none" strike="noStrike" dirty="0">
                          <a:solidFill>
                            <a:schemeClr val="tx2"/>
                          </a:solidFill>
                          <a:effectLst/>
                        </a:rPr>
                        <a:t>Sep</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4</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8</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339</a:t>
                      </a:r>
                    </a:p>
                  </a:txBody>
                  <a:tcPr marL="9525" marT="9525" marB="0" anchor="ctr"/>
                </a:tc>
                <a:extLst>
                  <a:ext uri="{0D108BD9-81ED-4DB2-BD59-A6C34878D82A}">
                    <a16:rowId xmlns:a16="http://schemas.microsoft.com/office/drawing/2014/main" val="10009"/>
                  </a:ext>
                </a:extLst>
              </a:tr>
              <a:tr h="347592">
                <a:tc>
                  <a:txBody>
                    <a:bodyPr/>
                    <a:lstStyle/>
                    <a:p>
                      <a:pPr algn="ctr" fontAlgn="ctr"/>
                      <a:r>
                        <a:rPr lang="en-US" sz="1400" u="none" strike="noStrike" dirty="0">
                          <a:solidFill>
                            <a:schemeClr val="tx2"/>
                          </a:solidFill>
                          <a:effectLst/>
                        </a:rPr>
                        <a:t>Oct</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11</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34</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573</a:t>
                      </a:r>
                    </a:p>
                  </a:txBody>
                  <a:tcPr marL="9525" marT="9525" marB="0" anchor="ctr"/>
                </a:tc>
                <a:extLst>
                  <a:ext uri="{0D108BD9-81ED-4DB2-BD59-A6C34878D82A}">
                    <a16:rowId xmlns:a16="http://schemas.microsoft.com/office/drawing/2014/main" val="10010"/>
                  </a:ext>
                </a:extLst>
              </a:tr>
              <a:tr h="347592">
                <a:tc>
                  <a:txBody>
                    <a:bodyPr/>
                    <a:lstStyle/>
                    <a:p>
                      <a:pPr algn="ctr" fontAlgn="ctr"/>
                      <a:r>
                        <a:rPr lang="en-US" sz="1400" u="none" strike="noStrike" dirty="0">
                          <a:solidFill>
                            <a:schemeClr val="tx2"/>
                          </a:solidFill>
                          <a:effectLst/>
                        </a:rPr>
                        <a:t>Nov</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50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4</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3</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107</a:t>
                      </a:r>
                    </a:p>
                  </a:txBody>
                  <a:tcPr marL="9525" marT="9525" marB="0" anchor="ctr"/>
                </a:tc>
                <a:extLst>
                  <a:ext uri="{0D108BD9-81ED-4DB2-BD59-A6C34878D82A}">
                    <a16:rowId xmlns:a16="http://schemas.microsoft.com/office/drawing/2014/main" val="10011"/>
                  </a:ext>
                </a:extLst>
              </a:tr>
              <a:tr h="347592">
                <a:tc>
                  <a:txBody>
                    <a:bodyPr/>
                    <a:lstStyle/>
                    <a:p>
                      <a:pPr algn="ctr" fontAlgn="ctr"/>
                      <a:r>
                        <a:rPr lang="en-US" sz="1400" u="none" strike="noStrike" dirty="0">
                          <a:solidFill>
                            <a:schemeClr val="tx2"/>
                          </a:solidFill>
                          <a:effectLst/>
                        </a:rPr>
                        <a:t>Dec</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dirty="0">
                          <a:solidFill>
                            <a:schemeClr val="tx2"/>
                          </a:solidFill>
                          <a:effectLst/>
                          <a:latin typeface="+mn-lt"/>
                          <a:ea typeface="+mn-ea"/>
                          <a:cs typeface="+mn-cs"/>
                        </a:rPr>
                        <a:t>14</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11</a:t>
                      </a:r>
                    </a:p>
                  </a:txBody>
                  <a:tcPr marL="9525" marT="9525" marB="0" anchor="ctr"/>
                </a:tc>
                <a:extLst>
                  <a:ext uri="{0D108BD9-81ED-4DB2-BD59-A6C34878D82A}">
                    <a16:rowId xmlns:a16="http://schemas.microsoft.com/office/drawing/2014/main" val="1001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824202289"/>
              </p:ext>
            </p:extLst>
          </p:nvPr>
        </p:nvGraphicFramePr>
        <p:xfrm>
          <a:off x="4724401" y="1424904"/>
          <a:ext cx="4114798" cy="4518696"/>
        </p:xfrm>
        <a:graphic>
          <a:graphicData uri="http://schemas.openxmlformats.org/drawingml/2006/table">
            <a:tbl>
              <a:tblPr firstRow="1" bandRow="1">
                <a:tableStyleId>{5C22544A-7EE6-4342-B048-85BDC9FD1C3A}</a:tableStyleId>
              </a:tblPr>
              <a:tblGrid>
                <a:gridCol w="671142">
                  <a:extLst>
                    <a:ext uri="{9D8B030D-6E8A-4147-A177-3AD203B41FA5}">
                      <a16:colId xmlns:a16="http://schemas.microsoft.com/office/drawing/2014/main" val="20000"/>
                    </a:ext>
                  </a:extLst>
                </a:gridCol>
                <a:gridCol w="860914">
                  <a:extLst>
                    <a:ext uri="{9D8B030D-6E8A-4147-A177-3AD203B41FA5}">
                      <a16:colId xmlns:a16="http://schemas.microsoft.com/office/drawing/2014/main" val="20001"/>
                    </a:ext>
                  </a:extLst>
                </a:gridCol>
                <a:gridCol w="860914">
                  <a:extLst>
                    <a:ext uri="{9D8B030D-6E8A-4147-A177-3AD203B41FA5}">
                      <a16:colId xmlns:a16="http://schemas.microsoft.com/office/drawing/2014/main" val="20002"/>
                    </a:ext>
                  </a:extLst>
                </a:gridCol>
                <a:gridCol w="860914">
                  <a:extLst>
                    <a:ext uri="{9D8B030D-6E8A-4147-A177-3AD203B41FA5}">
                      <a16:colId xmlns:a16="http://schemas.microsoft.com/office/drawing/2014/main" val="20003"/>
                    </a:ext>
                  </a:extLst>
                </a:gridCol>
                <a:gridCol w="860914">
                  <a:extLst>
                    <a:ext uri="{9D8B030D-6E8A-4147-A177-3AD203B41FA5}">
                      <a16:colId xmlns:a16="http://schemas.microsoft.com/office/drawing/2014/main" val="20004"/>
                    </a:ext>
                  </a:extLst>
                </a:gridCol>
              </a:tblGrid>
              <a:tr h="347592">
                <a:tc>
                  <a:txBody>
                    <a:bodyPr/>
                    <a:lstStyle/>
                    <a:p>
                      <a:pPr algn="ctr" fontAlgn="ctr"/>
                      <a:r>
                        <a:rPr lang="en-US" sz="1400" u="none" strike="noStrike" dirty="0">
                          <a:effectLst/>
                        </a:rPr>
                        <a:t>Month</a:t>
                      </a:r>
                      <a:endParaRPr lang="en-US" sz="1400" b="1" i="0" u="none" strike="noStrike" dirty="0">
                        <a:solidFill>
                          <a:srgbClr val="000000"/>
                        </a:solidFill>
                        <a:effectLst/>
                        <a:latin typeface="Calibri" panose="020F0502020204030204" pitchFamily="34" charset="0"/>
                      </a:endParaRPr>
                    </a:p>
                  </a:txBody>
                  <a:tcPr marL="6565" marR="6565" marT="6565" marB="0" anchor="ct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2018</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2019</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2020</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2021</a:t>
                      </a:r>
                    </a:p>
                  </a:txBody>
                  <a:tcPr marL="6565" marR="6565" marT="6565" marB="0" anchor="ctr">
                    <a:solidFill>
                      <a:schemeClr val="accent1"/>
                    </a:solidFill>
                  </a:tcPr>
                </a:tc>
                <a:extLst>
                  <a:ext uri="{0D108BD9-81ED-4DB2-BD59-A6C34878D82A}">
                    <a16:rowId xmlns:a16="http://schemas.microsoft.com/office/drawing/2014/main" val="10000"/>
                  </a:ext>
                </a:extLst>
              </a:tr>
              <a:tr h="347592">
                <a:tc>
                  <a:txBody>
                    <a:bodyPr/>
                    <a:lstStyle/>
                    <a:p>
                      <a:pPr algn="ctr" fontAlgn="ctr"/>
                      <a:r>
                        <a:rPr lang="en-US" sz="1400" u="none" strike="noStrike" dirty="0">
                          <a:solidFill>
                            <a:schemeClr val="tx2"/>
                          </a:solidFill>
                          <a:effectLst/>
                        </a:rPr>
                        <a:t>Jan</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extLst>
                  <a:ext uri="{0D108BD9-81ED-4DB2-BD59-A6C34878D82A}">
                    <a16:rowId xmlns:a16="http://schemas.microsoft.com/office/drawing/2014/main" val="10001"/>
                  </a:ext>
                </a:extLst>
              </a:tr>
              <a:tr h="347592">
                <a:tc>
                  <a:txBody>
                    <a:bodyPr/>
                    <a:lstStyle/>
                    <a:p>
                      <a:pPr algn="ctr" fontAlgn="ctr"/>
                      <a:r>
                        <a:rPr lang="en-US" sz="1400" u="none" strike="noStrike" dirty="0">
                          <a:solidFill>
                            <a:schemeClr val="tx2"/>
                          </a:solidFill>
                          <a:effectLst/>
                        </a:rPr>
                        <a:t>Feb</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11</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269</a:t>
                      </a:r>
                    </a:p>
                  </a:txBody>
                  <a:tcPr marL="9525" marT="9525" marB="0" anchor="ctr"/>
                </a:tc>
                <a:extLst>
                  <a:ext uri="{0D108BD9-81ED-4DB2-BD59-A6C34878D82A}">
                    <a16:rowId xmlns:a16="http://schemas.microsoft.com/office/drawing/2014/main" val="10002"/>
                  </a:ext>
                </a:extLst>
              </a:tr>
              <a:tr h="347592">
                <a:tc>
                  <a:txBody>
                    <a:bodyPr/>
                    <a:lstStyle/>
                    <a:p>
                      <a:pPr algn="ctr" fontAlgn="ctr"/>
                      <a:r>
                        <a:rPr lang="en-US" sz="1400" u="none" strike="noStrike" dirty="0">
                          <a:solidFill>
                            <a:schemeClr val="tx2"/>
                          </a:solidFill>
                          <a:effectLst/>
                        </a:rPr>
                        <a:t>Mar</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24</a:t>
                      </a:r>
                    </a:p>
                  </a:txBody>
                  <a:tcPr marL="9525" marT="9525" marB="0" anchor="ctr"/>
                </a:tc>
                <a:extLst>
                  <a:ext uri="{0D108BD9-81ED-4DB2-BD59-A6C34878D82A}">
                    <a16:rowId xmlns:a16="http://schemas.microsoft.com/office/drawing/2014/main" val="10003"/>
                  </a:ext>
                </a:extLst>
              </a:tr>
              <a:tr h="347592">
                <a:tc>
                  <a:txBody>
                    <a:bodyPr/>
                    <a:lstStyle/>
                    <a:p>
                      <a:pPr algn="ctr" fontAlgn="ctr"/>
                      <a:r>
                        <a:rPr lang="en-US" sz="1400" u="none" strike="noStrike" dirty="0">
                          <a:solidFill>
                            <a:schemeClr val="tx2"/>
                          </a:solidFill>
                          <a:effectLst/>
                        </a:rPr>
                        <a:t>Apr</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6</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63</a:t>
                      </a:r>
                    </a:p>
                  </a:txBody>
                  <a:tcPr marL="9525" marT="9525" marB="0" anchor="ctr"/>
                </a:tc>
                <a:extLst>
                  <a:ext uri="{0D108BD9-81ED-4DB2-BD59-A6C34878D82A}">
                    <a16:rowId xmlns:a16="http://schemas.microsoft.com/office/drawing/2014/main" val="10004"/>
                  </a:ext>
                </a:extLst>
              </a:tr>
              <a:tr h="347592">
                <a:tc>
                  <a:txBody>
                    <a:bodyPr/>
                    <a:lstStyle/>
                    <a:p>
                      <a:pPr algn="ctr" fontAlgn="ctr"/>
                      <a:r>
                        <a:rPr lang="en-US" sz="1400" u="none" strike="noStrike" dirty="0">
                          <a:solidFill>
                            <a:schemeClr val="tx2"/>
                          </a:solidFill>
                          <a:effectLst/>
                        </a:rPr>
                        <a:t>May</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40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13</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6</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extLst>
                  <a:ext uri="{0D108BD9-81ED-4DB2-BD59-A6C34878D82A}">
                    <a16:rowId xmlns:a16="http://schemas.microsoft.com/office/drawing/2014/main" val="10005"/>
                  </a:ext>
                </a:extLst>
              </a:tr>
              <a:tr h="347592">
                <a:tc>
                  <a:txBody>
                    <a:bodyPr/>
                    <a:lstStyle/>
                    <a:p>
                      <a:pPr algn="ctr" fontAlgn="ctr"/>
                      <a:r>
                        <a:rPr lang="en-US" sz="1400" u="none" strike="noStrike" dirty="0">
                          <a:solidFill>
                            <a:schemeClr val="tx2"/>
                          </a:solidFill>
                          <a:effectLst/>
                        </a:rPr>
                        <a:t>Jun</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21</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89</a:t>
                      </a:r>
                    </a:p>
                  </a:txBody>
                  <a:tcPr marL="9525" marT="9525" marB="0" anchor="ctr"/>
                </a:tc>
                <a:extLst>
                  <a:ext uri="{0D108BD9-81ED-4DB2-BD59-A6C34878D82A}">
                    <a16:rowId xmlns:a16="http://schemas.microsoft.com/office/drawing/2014/main" val="10006"/>
                  </a:ext>
                </a:extLst>
              </a:tr>
              <a:tr h="347592">
                <a:tc>
                  <a:txBody>
                    <a:bodyPr/>
                    <a:lstStyle/>
                    <a:p>
                      <a:pPr algn="ctr" fontAlgn="ctr"/>
                      <a:r>
                        <a:rPr lang="en-US" sz="1400" u="none" strike="noStrike" dirty="0">
                          <a:solidFill>
                            <a:schemeClr val="tx2"/>
                          </a:solidFill>
                          <a:effectLst/>
                        </a:rPr>
                        <a:t>Jul</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4</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11</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229</a:t>
                      </a:r>
                    </a:p>
                  </a:txBody>
                  <a:tcPr marL="9525" marT="9525" marB="0" anchor="ctr"/>
                </a:tc>
                <a:extLst>
                  <a:ext uri="{0D108BD9-81ED-4DB2-BD59-A6C34878D82A}">
                    <a16:rowId xmlns:a16="http://schemas.microsoft.com/office/drawing/2014/main" val="10007"/>
                  </a:ext>
                </a:extLst>
              </a:tr>
              <a:tr h="347592">
                <a:tc>
                  <a:txBody>
                    <a:bodyPr/>
                    <a:lstStyle/>
                    <a:p>
                      <a:pPr algn="ctr" fontAlgn="ctr"/>
                      <a:r>
                        <a:rPr lang="en-US" sz="1400" u="none" strike="noStrike" dirty="0">
                          <a:solidFill>
                            <a:schemeClr val="tx2"/>
                          </a:solidFill>
                          <a:effectLst/>
                        </a:rPr>
                        <a:t>Aug</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28</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8</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8</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203</a:t>
                      </a:r>
                    </a:p>
                  </a:txBody>
                  <a:tcPr marL="9525" marT="9525" marB="0" anchor="ctr"/>
                </a:tc>
                <a:extLst>
                  <a:ext uri="{0D108BD9-81ED-4DB2-BD59-A6C34878D82A}">
                    <a16:rowId xmlns:a16="http://schemas.microsoft.com/office/drawing/2014/main" val="10008"/>
                  </a:ext>
                </a:extLst>
              </a:tr>
              <a:tr h="347592">
                <a:tc>
                  <a:txBody>
                    <a:bodyPr/>
                    <a:lstStyle/>
                    <a:p>
                      <a:pPr algn="ctr" fontAlgn="ctr"/>
                      <a:r>
                        <a:rPr lang="en-US" sz="1400" u="none" strike="noStrike" dirty="0">
                          <a:solidFill>
                            <a:schemeClr val="tx2"/>
                          </a:solidFill>
                          <a:effectLst/>
                        </a:rPr>
                        <a:t>Sep</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16</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19</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139</a:t>
                      </a:r>
                    </a:p>
                  </a:txBody>
                  <a:tcPr marL="9525" marT="9525" marB="0" anchor="ctr"/>
                </a:tc>
                <a:extLst>
                  <a:ext uri="{0D108BD9-81ED-4DB2-BD59-A6C34878D82A}">
                    <a16:rowId xmlns:a16="http://schemas.microsoft.com/office/drawing/2014/main" val="10009"/>
                  </a:ext>
                </a:extLst>
              </a:tr>
              <a:tr h="347592">
                <a:tc>
                  <a:txBody>
                    <a:bodyPr/>
                    <a:lstStyle/>
                    <a:p>
                      <a:pPr algn="ctr" fontAlgn="ctr"/>
                      <a:r>
                        <a:rPr lang="en-US" sz="1400" u="none" strike="noStrike" dirty="0">
                          <a:solidFill>
                            <a:schemeClr val="tx2"/>
                          </a:solidFill>
                          <a:effectLst/>
                        </a:rPr>
                        <a:t>Oct</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15</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4</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102</a:t>
                      </a:r>
                    </a:p>
                  </a:txBody>
                  <a:tcPr marL="9525" marT="9525" marB="0" anchor="ctr"/>
                </a:tc>
                <a:extLst>
                  <a:ext uri="{0D108BD9-81ED-4DB2-BD59-A6C34878D82A}">
                    <a16:rowId xmlns:a16="http://schemas.microsoft.com/office/drawing/2014/main" val="10010"/>
                  </a:ext>
                </a:extLst>
              </a:tr>
              <a:tr h="347592">
                <a:tc>
                  <a:txBody>
                    <a:bodyPr/>
                    <a:lstStyle/>
                    <a:p>
                      <a:pPr algn="ctr" fontAlgn="ctr"/>
                      <a:r>
                        <a:rPr lang="en-US" sz="1400" u="none" strike="noStrike" dirty="0">
                          <a:solidFill>
                            <a:schemeClr val="tx2"/>
                          </a:solidFill>
                          <a:effectLst/>
                        </a:rPr>
                        <a:t>Nov</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a:solidFill>
                            <a:schemeClr val="tx2"/>
                          </a:solidFill>
                          <a:effectLst/>
                          <a:latin typeface="+mn-lt"/>
                          <a:ea typeface="+mn-ea"/>
                          <a:cs typeface="+mn-cs"/>
                        </a:rPr>
                        <a:t>12</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73</a:t>
                      </a:r>
                    </a:p>
                  </a:txBody>
                  <a:tcPr marL="9525" marT="9525" marB="0" anchor="ctr"/>
                </a:tc>
                <a:extLst>
                  <a:ext uri="{0D108BD9-81ED-4DB2-BD59-A6C34878D82A}">
                    <a16:rowId xmlns:a16="http://schemas.microsoft.com/office/drawing/2014/main" val="10011"/>
                  </a:ext>
                </a:extLst>
              </a:tr>
              <a:tr h="347592">
                <a:tc>
                  <a:txBody>
                    <a:bodyPr/>
                    <a:lstStyle/>
                    <a:p>
                      <a:pPr algn="ctr" fontAlgn="ctr"/>
                      <a:r>
                        <a:rPr lang="en-US" sz="1400" u="none" strike="noStrike" dirty="0">
                          <a:solidFill>
                            <a:schemeClr val="tx2"/>
                          </a:solidFill>
                          <a:effectLst/>
                        </a:rPr>
                        <a:t>Dec</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algn="r" fontAlgn="b"/>
                      <a:r>
                        <a:rPr lang="en-US" sz="1400" u="none" strike="noStrike" kern="1200" dirty="0">
                          <a:solidFill>
                            <a:schemeClr val="tx2"/>
                          </a:solidFill>
                          <a:effectLst/>
                          <a:latin typeface="+mn-lt"/>
                          <a:ea typeface="+mn-ea"/>
                          <a:cs typeface="+mn-cs"/>
                        </a:rPr>
                        <a:t>2</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0</a:t>
                      </a:r>
                    </a:p>
                  </a:txBody>
                  <a:tcPr marL="9525" marT="9525" marB="0" anchor="ctr"/>
                </a:tc>
                <a:tc>
                  <a:txBody>
                    <a:bodyPr/>
                    <a:lstStyle/>
                    <a:p>
                      <a:pPr algn="r" fontAlgn="b"/>
                      <a:r>
                        <a:rPr lang="en-US" sz="1400" u="none" strike="noStrike" kern="1200" dirty="0">
                          <a:solidFill>
                            <a:schemeClr val="tx2"/>
                          </a:solidFill>
                          <a:effectLst/>
                          <a:latin typeface="+mn-lt"/>
                          <a:ea typeface="+mn-ea"/>
                          <a:cs typeface="+mn-cs"/>
                        </a:rPr>
                        <a:t>14</a:t>
                      </a:r>
                    </a:p>
                  </a:txBody>
                  <a:tcPr marL="9525" marT="9525" marB="0" anchor="ctr"/>
                </a:tc>
                <a:extLst>
                  <a:ext uri="{0D108BD9-81ED-4DB2-BD59-A6C34878D82A}">
                    <a16:rowId xmlns:a16="http://schemas.microsoft.com/office/drawing/2014/main" val="10012"/>
                  </a:ext>
                </a:extLst>
              </a:tr>
            </a:tbl>
          </a:graphicData>
        </a:graphic>
      </p:graphicFrame>
      <p:sp>
        <p:nvSpPr>
          <p:cNvPr id="3" name="TextBox 2"/>
          <p:cNvSpPr txBox="1"/>
          <p:nvPr/>
        </p:nvSpPr>
        <p:spPr>
          <a:xfrm>
            <a:off x="1504461" y="1097280"/>
            <a:ext cx="1828800" cy="369332"/>
          </a:xfrm>
          <a:prstGeom prst="rect">
            <a:avLst/>
          </a:prstGeom>
          <a:noFill/>
        </p:spPr>
        <p:txBody>
          <a:bodyPr wrap="square" rtlCol="0">
            <a:spAutoFit/>
          </a:bodyPr>
          <a:lstStyle/>
          <a:p>
            <a:pPr algn="ctr"/>
            <a:r>
              <a:rPr lang="en-US" dirty="0">
                <a:solidFill>
                  <a:schemeClr val="tx2"/>
                </a:solidFill>
              </a:rPr>
              <a:t>Did Not Opt Out</a:t>
            </a:r>
          </a:p>
        </p:txBody>
      </p:sp>
      <p:sp>
        <p:nvSpPr>
          <p:cNvPr id="8" name="TextBox 7"/>
          <p:cNvSpPr txBox="1"/>
          <p:nvPr/>
        </p:nvSpPr>
        <p:spPr>
          <a:xfrm>
            <a:off x="5867400" y="1096148"/>
            <a:ext cx="1828800" cy="369332"/>
          </a:xfrm>
          <a:prstGeom prst="rect">
            <a:avLst/>
          </a:prstGeom>
          <a:noFill/>
        </p:spPr>
        <p:txBody>
          <a:bodyPr wrap="square" rtlCol="0">
            <a:spAutoFit/>
          </a:bodyPr>
          <a:lstStyle/>
          <a:p>
            <a:pPr algn="ctr"/>
            <a:r>
              <a:rPr lang="en-US" dirty="0">
                <a:solidFill>
                  <a:schemeClr val="tx2"/>
                </a:solidFill>
              </a:rPr>
              <a:t>Opted Out</a:t>
            </a:r>
          </a:p>
        </p:txBody>
      </p:sp>
      <p:sp>
        <p:nvSpPr>
          <p:cNvPr id="9" name="TextBox 8"/>
          <p:cNvSpPr txBox="1"/>
          <p:nvPr/>
        </p:nvSpPr>
        <p:spPr>
          <a:xfrm>
            <a:off x="1409700" y="6140358"/>
            <a:ext cx="6400800" cy="253916"/>
          </a:xfrm>
          <a:prstGeom prst="rect">
            <a:avLst/>
          </a:prstGeom>
          <a:noFill/>
        </p:spPr>
        <p:txBody>
          <a:bodyPr wrap="square" rtlCol="0">
            <a:spAutoFit/>
          </a:bodyPr>
          <a:lstStyle/>
          <a:p>
            <a:pPr algn="ctr"/>
            <a:r>
              <a:rPr lang="en-US" sz="1050" dirty="0">
                <a:solidFill>
                  <a:schemeClr val="tx1">
                    <a:lumMod val="65000"/>
                    <a:lumOff val="35000"/>
                  </a:schemeClr>
                </a:solidFill>
              </a:rPr>
              <a:t>* Effective Resource-hours rounded to nearest whole number</a:t>
            </a:r>
          </a:p>
        </p:txBody>
      </p:sp>
    </p:spTree>
    <p:extLst>
      <p:ext uri="{BB962C8B-B14F-4D97-AF65-F5344CB8AC3E}">
        <p14:creationId xmlns:p14="http://schemas.microsoft.com/office/powerpoint/2010/main" val="25632299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RUC Make-Whole and Claw Back 2018-2019</a:t>
            </a: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096966998"/>
              </p:ext>
            </p:extLst>
          </p:nvPr>
        </p:nvGraphicFramePr>
        <p:xfrm>
          <a:off x="228600" y="914400"/>
          <a:ext cx="8610599" cy="5181601"/>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91334">
                  <a:extLst>
                    <a:ext uri="{9D8B030D-6E8A-4147-A177-3AD203B41FA5}">
                      <a16:colId xmlns:a16="http://schemas.microsoft.com/office/drawing/2014/main" val="20001"/>
                    </a:ext>
                  </a:extLst>
                </a:gridCol>
                <a:gridCol w="832666">
                  <a:extLst>
                    <a:ext uri="{9D8B030D-6E8A-4147-A177-3AD203B41FA5}">
                      <a16:colId xmlns:a16="http://schemas.microsoft.com/office/drawing/2014/main" val="20002"/>
                    </a:ext>
                  </a:extLst>
                </a:gridCol>
                <a:gridCol w="791704">
                  <a:extLst>
                    <a:ext uri="{9D8B030D-6E8A-4147-A177-3AD203B41FA5}">
                      <a16:colId xmlns:a16="http://schemas.microsoft.com/office/drawing/2014/main" val="20003"/>
                    </a:ext>
                  </a:extLst>
                </a:gridCol>
                <a:gridCol w="812185">
                  <a:extLst>
                    <a:ext uri="{9D8B030D-6E8A-4147-A177-3AD203B41FA5}">
                      <a16:colId xmlns:a16="http://schemas.microsoft.com/office/drawing/2014/main" val="20004"/>
                    </a:ext>
                  </a:extLst>
                </a:gridCol>
                <a:gridCol w="812185">
                  <a:extLst>
                    <a:ext uri="{9D8B030D-6E8A-4147-A177-3AD203B41FA5}">
                      <a16:colId xmlns:a16="http://schemas.microsoft.com/office/drawing/2014/main" val="20005"/>
                    </a:ext>
                  </a:extLst>
                </a:gridCol>
                <a:gridCol w="812185">
                  <a:extLst>
                    <a:ext uri="{9D8B030D-6E8A-4147-A177-3AD203B41FA5}">
                      <a16:colId xmlns:a16="http://schemas.microsoft.com/office/drawing/2014/main" val="20006"/>
                    </a:ext>
                  </a:extLst>
                </a:gridCol>
                <a:gridCol w="812185">
                  <a:extLst>
                    <a:ext uri="{9D8B030D-6E8A-4147-A177-3AD203B41FA5}">
                      <a16:colId xmlns:a16="http://schemas.microsoft.com/office/drawing/2014/main" val="20007"/>
                    </a:ext>
                  </a:extLst>
                </a:gridCol>
                <a:gridCol w="812185">
                  <a:extLst>
                    <a:ext uri="{9D8B030D-6E8A-4147-A177-3AD203B41FA5}">
                      <a16:colId xmlns:a16="http://schemas.microsoft.com/office/drawing/2014/main" val="20008"/>
                    </a:ext>
                  </a:extLst>
                </a:gridCol>
                <a:gridCol w="812185">
                  <a:extLst>
                    <a:ext uri="{9D8B030D-6E8A-4147-A177-3AD203B41FA5}">
                      <a16:colId xmlns:a16="http://schemas.microsoft.com/office/drawing/2014/main" val="20009"/>
                    </a:ext>
                  </a:extLst>
                </a:gridCol>
                <a:gridCol w="812185">
                  <a:extLst>
                    <a:ext uri="{9D8B030D-6E8A-4147-A177-3AD203B41FA5}">
                      <a16:colId xmlns:a16="http://schemas.microsoft.com/office/drawing/2014/main" val="20010"/>
                    </a:ext>
                  </a:extLst>
                </a:gridCol>
              </a:tblGrid>
              <a:tr h="662905">
                <a:tc rowSpan="2">
                  <a:txBody>
                    <a:bodyPr/>
                    <a:lstStyle/>
                    <a:p>
                      <a:pPr algn="ctr" fontAlgn="ctr"/>
                      <a:r>
                        <a:rPr lang="en-US" sz="1400" u="none" strike="noStrike" dirty="0">
                          <a:effectLst/>
                        </a:rPr>
                        <a:t>Month</a:t>
                      </a:r>
                      <a:endParaRPr lang="en-US" sz="1400" b="1" i="0" u="none" strike="noStrike" dirty="0">
                        <a:solidFill>
                          <a:srgbClr val="000000"/>
                        </a:solidFill>
                        <a:effectLst/>
                        <a:latin typeface="Calibri" panose="020F0502020204030204" pitchFamily="34" charset="0"/>
                      </a:endParaRPr>
                    </a:p>
                  </a:txBody>
                  <a:tcPr marL="6565" marR="6565" marT="6565" marB="0" anchor="ctr"/>
                </a:tc>
                <a:tc gridSpan="2">
                  <a:txBody>
                    <a:bodyPr/>
                    <a:lstStyle/>
                    <a:p>
                      <a:pPr algn="ctr" fontAlgn="ctr"/>
                      <a:r>
                        <a:rPr lang="en-US" sz="1400" u="none" strike="noStrike" dirty="0">
                          <a:effectLst/>
                        </a:rPr>
                        <a:t>RUC Make-Whole Amount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a:effectLst/>
                        </a:rPr>
                        <a:t>RUC Capacity-Short Charges ($1000s)</a:t>
                      </a:r>
                      <a:endParaRPr lang="en-US" sz="1400" b="1" i="0" u="none" strike="noStrike">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dirty="0">
                          <a:effectLst/>
                        </a:rPr>
                        <a:t>Uplift Charges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dirty="0">
                          <a:effectLst/>
                        </a:rPr>
                        <a:t>Claw</a:t>
                      </a:r>
                      <a:r>
                        <a:rPr lang="en-US" sz="1400" u="none" strike="noStrike" baseline="0" dirty="0">
                          <a:effectLst/>
                        </a:rPr>
                        <a:t> </a:t>
                      </a:r>
                      <a:r>
                        <a:rPr lang="en-US" sz="1400" u="none" strike="noStrike" dirty="0">
                          <a:effectLst/>
                        </a:rPr>
                        <a:t>Back Charges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dirty="0">
                          <a:effectLst/>
                        </a:rPr>
                        <a:t>RUC Shortfall Total (</a:t>
                      </a:r>
                      <a:r>
                        <a:rPr lang="en-US" sz="1400" u="none" strike="noStrike" dirty="0" err="1">
                          <a:effectLst/>
                        </a:rPr>
                        <a:t>MWh</a:t>
                      </a:r>
                      <a:r>
                        <a:rPr lang="en-US" sz="1400" u="none" strike="noStrike" dirty="0">
                          <a:effectLst/>
                        </a:rPr>
                        <a:t> in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extLst>
                  <a:ext uri="{0D108BD9-81ED-4DB2-BD59-A6C34878D82A}">
                    <a16:rowId xmlns:a16="http://schemas.microsoft.com/office/drawing/2014/main" val="10000"/>
                  </a:ext>
                </a:extLst>
              </a:tr>
              <a:tr h="347592">
                <a:tc vMerge="1">
                  <a:txBody>
                    <a:bodyPr/>
                    <a:lstStyle/>
                    <a:p>
                      <a:endParaRPr lang="en-US"/>
                    </a:p>
                  </a:txBody>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2018</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2019</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2018</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2019</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2018</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2019</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2018</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2019</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2018</a:t>
                      </a: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2019</a:t>
                      </a:r>
                    </a:p>
                  </a:txBody>
                  <a:tcPr marL="6565" marR="6565" marT="6565" marB="0" anchor="ctr">
                    <a:solidFill>
                      <a:schemeClr val="accent1"/>
                    </a:solidFill>
                  </a:tcPr>
                </a:tc>
                <a:extLst>
                  <a:ext uri="{0D108BD9-81ED-4DB2-BD59-A6C34878D82A}">
                    <a16:rowId xmlns:a16="http://schemas.microsoft.com/office/drawing/2014/main" val="10001"/>
                  </a:ext>
                </a:extLst>
              </a:tr>
              <a:tr h="347592">
                <a:tc>
                  <a:txBody>
                    <a:bodyPr/>
                    <a:lstStyle/>
                    <a:p>
                      <a:pPr algn="ctr" fontAlgn="ctr"/>
                      <a:r>
                        <a:rPr lang="en-US" sz="1400" u="none" strike="noStrike" dirty="0">
                          <a:solidFill>
                            <a:schemeClr val="tx2"/>
                          </a:solidFill>
                          <a:effectLst/>
                        </a:rPr>
                        <a:t>Jan</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-42</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42</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385</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1,202</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extLst>
                  <a:ext uri="{0D108BD9-81ED-4DB2-BD59-A6C34878D82A}">
                    <a16:rowId xmlns:a16="http://schemas.microsoft.com/office/drawing/2014/main" val="10002"/>
                  </a:ext>
                </a:extLst>
              </a:tr>
              <a:tr h="347592">
                <a:tc>
                  <a:txBody>
                    <a:bodyPr/>
                    <a:lstStyle/>
                    <a:p>
                      <a:pPr algn="ctr" fontAlgn="ctr"/>
                      <a:r>
                        <a:rPr lang="en-US" sz="1400" u="none" strike="noStrike" dirty="0">
                          <a:solidFill>
                            <a:schemeClr val="tx2"/>
                          </a:solidFill>
                          <a:effectLst/>
                        </a:rPr>
                        <a:t>Feb</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extLst>
                  <a:ext uri="{0D108BD9-81ED-4DB2-BD59-A6C34878D82A}">
                    <a16:rowId xmlns:a16="http://schemas.microsoft.com/office/drawing/2014/main" val="10003"/>
                  </a:ext>
                </a:extLst>
              </a:tr>
              <a:tr h="347592">
                <a:tc>
                  <a:txBody>
                    <a:bodyPr/>
                    <a:lstStyle/>
                    <a:p>
                      <a:pPr algn="ctr" fontAlgn="ctr"/>
                      <a:r>
                        <a:rPr lang="en-US" sz="1400" u="none" strike="noStrike">
                          <a:solidFill>
                            <a:schemeClr val="tx2"/>
                          </a:solidFill>
                          <a:effectLst/>
                        </a:rPr>
                        <a:t>Mar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-9</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9</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253</a:t>
                      </a:r>
                    </a:p>
                  </a:txBody>
                  <a:tcPr marL="9525" marT="9525" marB="0" anchor="ctr"/>
                </a:tc>
                <a:extLst>
                  <a:ext uri="{0D108BD9-81ED-4DB2-BD59-A6C34878D82A}">
                    <a16:rowId xmlns:a16="http://schemas.microsoft.com/office/drawing/2014/main" val="10004"/>
                  </a:ext>
                </a:extLst>
              </a:tr>
              <a:tr h="347592">
                <a:tc>
                  <a:txBody>
                    <a:bodyPr/>
                    <a:lstStyle/>
                    <a:p>
                      <a:pPr algn="ctr" fontAlgn="ctr"/>
                      <a:r>
                        <a:rPr lang="en-US" sz="1400" u="none" strike="noStrike">
                          <a:solidFill>
                            <a:schemeClr val="tx2"/>
                          </a:solidFill>
                          <a:effectLst/>
                        </a:rPr>
                        <a:t>Apr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4</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359</a:t>
                      </a:r>
                    </a:p>
                  </a:txBody>
                  <a:tcPr marL="9525" marT="9525" marB="0" anchor="ctr"/>
                </a:tc>
                <a:extLst>
                  <a:ext uri="{0D108BD9-81ED-4DB2-BD59-A6C34878D82A}">
                    <a16:rowId xmlns:a16="http://schemas.microsoft.com/office/drawing/2014/main" val="10005"/>
                  </a:ext>
                </a:extLst>
              </a:tr>
              <a:tr h="347592">
                <a:tc>
                  <a:txBody>
                    <a:bodyPr/>
                    <a:lstStyle/>
                    <a:p>
                      <a:pPr algn="ctr" fontAlgn="ctr"/>
                      <a:r>
                        <a:rPr lang="en-US" sz="1400" u="none" strike="noStrike">
                          <a:solidFill>
                            <a:schemeClr val="tx2"/>
                          </a:solidFill>
                          <a:effectLst/>
                        </a:rPr>
                        <a:t>May</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-102</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-13</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102</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13</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2,372</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108</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2,824</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915</a:t>
                      </a:r>
                    </a:p>
                  </a:txBody>
                  <a:tcPr marL="6565" marT="6565" marB="0" anchor="ctr"/>
                </a:tc>
                <a:extLst>
                  <a:ext uri="{0D108BD9-81ED-4DB2-BD59-A6C34878D82A}">
                    <a16:rowId xmlns:a16="http://schemas.microsoft.com/office/drawing/2014/main" val="10006"/>
                  </a:ext>
                </a:extLst>
              </a:tr>
              <a:tr h="347592">
                <a:tc>
                  <a:txBody>
                    <a:bodyPr/>
                    <a:lstStyle/>
                    <a:p>
                      <a:pPr algn="ctr" fontAlgn="ctr"/>
                      <a:r>
                        <a:rPr lang="en-US" sz="1400" u="none" strike="noStrike">
                          <a:solidFill>
                            <a:schemeClr val="tx2"/>
                          </a:solidFill>
                          <a:effectLst/>
                        </a:rPr>
                        <a:t>Jun</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-4</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4</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738</a:t>
                      </a:r>
                    </a:p>
                  </a:txBody>
                  <a:tcPr marL="6565" marT="6565" marB="0" anchor="ctr"/>
                </a:tc>
                <a:extLst>
                  <a:ext uri="{0D108BD9-81ED-4DB2-BD59-A6C34878D82A}">
                    <a16:rowId xmlns:a16="http://schemas.microsoft.com/office/drawing/2014/main" val="10007"/>
                  </a:ext>
                </a:extLst>
              </a:tr>
              <a:tr h="347592">
                <a:tc>
                  <a:txBody>
                    <a:bodyPr/>
                    <a:lstStyle/>
                    <a:p>
                      <a:pPr algn="ctr" fontAlgn="ctr"/>
                      <a:r>
                        <a:rPr lang="en-US" sz="1400" u="none" strike="noStrike">
                          <a:solidFill>
                            <a:schemeClr val="tx2"/>
                          </a:solidFill>
                          <a:effectLst/>
                        </a:rPr>
                        <a:t>Jul</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extLst>
                  <a:ext uri="{0D108BD9-81ED-4DB2-BD59-A6C34878D82A}">
                    <a16:rowId xmlns:a16="http://schemas.microsoft.com/office/drawing/2014/main" val="10008"/>
                  </a:ext>
                </a:extLst>
              </a:tr>
              <a:tr h="347592">
                <a:tc>
                  <a:txBody>
                    <a:bodyPr/>
                    <a:lstStyle/>
                    <a:p>
                      <a:pPr algn="ctr" fontAlgn="ctr"/>
                      <a:r>
                        <a:rPr lang="en-US" sz="1400" u="none" strike="noStrike">
                          <a:solidFill>
                            <a:schemeClr val="tx2"/>
                          </a:solidFill>
                          <a:effectLst/>
                        </a:rPr>
                        <a:t>Aug</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-35</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35</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523</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extLst>
                  <a:ext uri="{0D108BD9-81ED-4DB2-BD59-A6C34878D82A}">
                    <a16:rowId xmlns:a16="http://schemas.microsoft.com/office/drawing/2014/main" val="10009"/>
                  </a:ext>
                </a:extLst>
              </a:tr>
              <a:tr h="347592">
                <a:tc>
                  <a:txBody>
                    <a:bodyPr/>
                    <a:lstStyle/>
                    <a:p>
                      <a:pPr algn="ctr" fontAlgn="ctr"/>
                      <a:r>
                        <a:rPr lang="en-US" sz="1400" u="none" strike="noStrike">
                          <a:solidFill>
                            <a:schemeClr val="tx2"/>
                          </a:solidFill>
                          <a:effectLst/>
                        </a:rPr>
                        <a:t>Sep</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-24</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-11</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24</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11</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206</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110</a:t>
                      </a:r>
                    </a:p>
                  </a:txBody>
                  <a:tcPr marL="6565" marT="6565" marB="0" anchor="ctr"/>
                </a:tc>
                <a:extLst>
                  <a:ext uri="{0D108BD9-81ED-4DB2-BD59-A6C34878D82A}">
                    <a16:rowId xmlns:a16="http://schemas.microsoft.com/office/drawing/2014/main" val="10010"/>
                  </a:ext>
                </a:extLst>
              </a:tr>
              <a:tr h="347592">
                <a:tc>
                  <a:txBody>
                    <a:bodyPr/>
                    <a:lstStyle/>
                    <a:p>
                      <a:pPr algn="ctr" fontAlgn="ctr"/>
                      <a:r>
                        <a:rPr lang="en-US" sz="1400" u="none" strike="noStrike">
                          <a:solidFill>
                            <a:schemeClr val="tx2"/>
                          </a:solidFill>
                          <a:effectLst/>
                        </a:rPr>
                        <a:t>Oct</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-24</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24</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213</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726</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535</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229</a:t>
                      </a:r>
                    </a:p>
                  </a:txBody>
                  <a:tcPr marL="6565" marT="6565" marB="0" anchor="ctr"/>
                </a:tc>
                <a:extLst>
                  <a:ext uri="{0D108BD9-81ED-4DB2-BD59-A6C34878D82A}">
                    <a16:rowId xmlns:a16="http://schemas.microsoft.com/office/drawing/2014/main" val="10011"/>
                  </a:ext>
                </a:extLst>
              </a:tr>
              <a:tr h="347592">
                <a:tc>
                  <a:txBody>
                    <a:bodyPr/>
                    <a:lstStyle/>
                    <a:p>
                      <a:pPr algn="ctr" fontAlgn="ctr"/>
                      <a:r>
                        <a:rPr lang="en-US" sz="1400" u="none" strike="noStrike">
                          <a:solidFill>
                            <a:schemeClr val="tx2"/>
                          </a:solidFill>
                          <a:effectLst/>
                        </a:rPr>
                        <a:t>Nov</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-381</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381</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79</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49</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977</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extLst>
                  <a:ext uri="{0D108BD9-81ED-4DB2-BD59-A6C34878D82A}">
                    <a16:rowId xmlns:a16="http://schemas.microsoft.com/office/drawing/2014/main" val="10012"/>
                  </a:ext>
                </a:extLst>
              </a:tr>
              <a:tr h="347592">
                <a:tc>
                  <a:txBody>
                    <a:bodyPr/>
                    <a:lstStyle/>
                    <a:p>
                      <a:pPr algn="ctr" fontAlgn="ctr"/>
                      <a:r>
                        <a:rPr lang="en-US" sz="1400" u="none" strike="noStrike" dirty="0">
                          <a:solidFill>
                            <a:schemeClr val="tx2"/>
                          </a:solidFill>
                          <a:effectLst/>
                        </a:rPr>
                        <a:t>Dec</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15</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6565" marT="6565" marB="0" anchor="ctr"/>
                </a:tc>
                <a:extLst>
                  <a:ext uri="{0D108BD9-81ED-4DB2-BD59-A6C34878D82A}">
                    <a16:rowId xmlns:a16="http://schemas.microsoft.com/office/drawing/2014/main" val="10013"/>
                  </a:ext>
                </a:extLst>
              </a:tr>
            </a:tbl>
          </a:graphicData>
        </a:graphic>
      </p:graphicFrame>
      <p:sp>
        <p:nvSpPr>
          <p:cNvPr id="5" name="TextBox 4"/>
          <p:cNvSpPr txBox="1"/>
          <p:nvPr/>
        </p:nvSpPr>
        <p:spPr>
          <a:xfrm>
            <a:off x="1676400" y="6156788"/>
            <a:ext cx="6400800" cy="253916"/>
          </a:xfrm>
          <a:prstGeom prst="rect">
            <a:avLst/>
          </a:prstGeom>
          <a:noFill/>
        </p:spPr>
        <p:txBody>
          <a:bodyPr wrap="square" rtlCol="0">
            <a:spAutoFit/>
          </a:bodyPr>
          <a:lstStyle/>
          <a:p>
            <a:pPr algn="ctr"/>
            <a:r>
              <a:rPr lang="en-US" sz="1050" dirty="0">
                <a:solidFill>
                  <a:schemeClr val="tx1">
                    <a:lumMod val="65000"/>
                    <a:lumOff val="35000"/>
                  </a:schemeClr>
                </a:solidFill>
              </a:rPr>
              <a:t>Amounts rounded to nearest thousand. Data from most recent settlement run as of 01/07/2021. </a:t>
            </a:r>
          </a:p>
        </p:txBody>
      </p:sp>
    </p:spTree>
    <p:extLst>
      <p:ext uri="{BB962C8B-B14F-4D97-AF65-F5344CB8AC3E}">
        <p14:creationId xmlns:p14="http://schemas.microsoft.com/office/powerpoint/2010/main" val="32928225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RUC Make-Whole and Claw Back 2020-2021</a:t>
            </a:r>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672481333"/>
              </p:ext>
            </p:extLst>
          </p:nvPr>
        </p:nvGraphicFramePr>
        <p:xfrm>
          <a:off x="228600" y="914400"/>
          <a:ext cx="8610599" cy="5181601"/>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91334">
                  <a:extLst>
                    <a:ext uri="{9D8B030D-6E8A-4147-A177-3AD203B41FA5}">
                      <a16:colId xmlns:a16="http://schemas.microsoft.com/office/drawing/2014/main" val="20001"/>
                    </a:ext>
                  </a:extLst>
                </a:gridCol>
                <a:gridCol w="832666">
                  <a:extLst>
                    <a:ext uri="{9D8B030D-6E8A-4147-A177-3AD203B41FA5}">
                      <a16:colId xmlns:a16="http://schemas.microsoft.com/office/drawing/2014/main" val="20002"/>
                    </a:ext>
                  </a:extLst>
                </a:gridCol>
                <a:gridCol w="791704">
                  <a:extLst>
                    <a:ext uri="{9D8B030D-6E8A-4147-A177-3AD203B41FA5}">
                      <a16:colId xmlns:a16="http://schemas.microsoft.com/office/drawing/2014/main" val="20003"/>
                    </a:ext>
                  </a:extLst>
                </a:gridCol>
                <a:gridCol w="812185">
                  <a:extLst>
                    <a:ext uri="{9D8B030D-6E8A-4147-A177-3AD203B41FA5}">
                      <a16:colId xmlns:a16="http://schemas.microsoft.com/office/drawing/2014/main" val="20004"/>
                    </a:ext>
                  </a:extLst>
                </a:gridCol>
                <a:gridCol w="812185">
                  <a:extLst>
                    <a:ext uri="{9D8B030D-6E8A-4147-A177-3AD203B41FA5}">
                      <a16:colId xmlns:a16="http://schemas.microsoft.com/office/drawing/2014/main" val="20005"/>
                    </a:ext>
                  </a:extLst>
                </a:gridCol>
                <a:gridCol w="812185">
                  <a:extLst>
                    <a:ext uri="{9D8B030D-6E8A-4147-A177-3AD203B41FA5}">
                      <a16:colId xmlns:a16="http://schemas.microsoft.com/office/drawing/2014/main" val="20006"/>
                    </a:ext>
                  </a:extLst>
                </a:gridCol>
                <a:gridCol w="812185">
                  <a:extLst>
                    <a:ext uri="{9D8B030D-6E8A-4147-A177-3AD203B41FA5}">
                      <a16:colId xmlns:a16="http://schemas.microsoft.com/office/drawing/2014/main" val="20007"/>
                    </a:ext>
                  </a:extLst>
                </a:gridCol>
                <a:gridCol w="812185">
                  <a:extLst>
                    <a:ext uri="{9D8B030D-6E8A-4147-A177-3AD203B41FA5}">
                      <a16:colId xmlns:a16="http://schemas.microsoft.com/office/drawing/2014/main" val="20008"/>
                    </a:ext>
                  </a:extLst>
                </a:gridCol>
                <a:gridCol w="812185">
                  <a:extLst>
                    <a:ext uri="{9D8B030D-6E8A-4147-A177-3AD203B41FA5}">
                      <a16:colId xmlns:a16="http://schemas.microsoft.com/office/drawing/2014/main" val="20009"/>
                    </a:ext>
                  </a:extLst>
                </a:gridCol>
                <a:gridCol w="812185">
                  <a:extLst>
                    <a:ext uri="{9D8B030D-6E8A-4147-A177-3AD203B41FA5}">
                      <a16:colId xmlns:a16="http://schemas.microsoft.com/office/drawing/2014/main" val="20010"/>
                    </a:ext>
                  </a:extLst>
                </a:gridCol>
              </a:tblGrid>
              <a:tr h="662905">
                <a:tc rowSpan="2">
                  <a:txBody>
                    <a:bodyPr/>
                    <a:lstStyle/>
                    <a:p>
                      <a:pPr algn="ctr" fontAlgn="ctr"/>
                      <a:r>
                        <a:rPr lang="en-US" sz="1400" u="none" strike="noStrike" dirty="0">
                          <a:effectLst/>
                        </a:rPr>
                        <a:t>Month</a:t>
                      </a:r>
                      <a:endParaRPr lang="en-US" sz="1400" b="1" i="0" u="none" strike="noStrike" dirty="0">
                        <a:solidFill>
                          <a:srgbClr val="000000"/>
                        </a:solidFill>
                        <a:effectLst/>
                        <a:latin typeface="Calibri" panose="020F0502020204030204" pitchFamily="34" charset="0"/>
                      </a:endParaRPr>
                    </a:p>
                  </a:txBody>
                  <a:tcPr marL="6565" marR="6565" marT="6565" marB="0" anchor="ctr"/>
                </a:tc>
                <a:tc gridSpan="2">
                  <a:txBody>
                    <a:bodyPr/>
                    <a:lstStyle/>
                    <a:p>
                      <a:pPr algn="ctr" fontAlgn="ctr"/>
                      <a:r>
                        <a:rPr lang="en-US" sz="1400" u="none" strike="noStrike" dirty="0">
                          <a:effectLst/>
                        </a:rPr>
                        <a:t>RUC Make-Whole Amount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a:effectLst/>
                        </a:rPr>
                        <a:t>RUC Capacity-Short Charges ($1000s)</a:t>
                      </a:r>
                      <a:endParaRPr lang="en-US" sz="1400" b="1" i="0" u="none" strike="noStrike">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dirty="0">
                          <a:effectLst/>
                        </a:rPr>
                        <a:t>Uplift Charges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dirty="0">
                          <a:effectLst/>
                        </a:rPr>
                        <a:t>Claw</a:t>
                      </a:r>
                      <a:r>
                        <a:rPr lang="en-US" sz="1400" u="none" strike="noStrike" baseline="0" dirty="0">
                          <a:effectLst/>
                        </a:rPr>
                        <a:t> </a:t>
                      </a:r>
                      <a:r>
                        <a:rPr lang="en-US" sz="1400" u="none" strike="noStrike" dirty="0">
                          <a:effectLst/>
                        </a:rPr>
                        <a:t>Back Charges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tc gridSpan="2">
                  <a:txBody>
                    <a:bodyPr/>
                    <a:lstStyle/>
                    <a:p>
                      <a:pPr algn="ctr" fontAlgn="ctr"/>
                      <a:r>
                        <a:rPr lang="en-US" sz="1400" u="none" strike="noStrike" dirty="0">
                          <a:effectLst/>
                        </a:rPr>
                        <a:t>RUC Shortfall Total (</a:t>
                      </a:r>
                      <a:r>
                        <a:rPr lang="en-US" sz="1400" u="none" strike="noStrike" dirty="0" err="1">
                          <a:effectLst/>
                        </a:rPr>
                        <a:t>MWh</a:t>
                      </a:r>
                      <a:r>
                        <a:rPr lang="en-US" sz="1400" u="none" strike="noStrike" dirty="0">
                          <a:effectLst/>
                        </a:rPr>
                        <a:t> in 1000s)</a:t>
                      </a:r>
                      <a:endParaRPr lang="en-US" sz="1400" b="1" i="0" u="none" strike="noStrike" dirty="0">
                        <a:solidFill>
                          <a:srgbClr val="000000"/>
                        </a:solidFill>
                        <a:effectLst/>
                        <a:latin typeface="Calibri" panose="020F0502020204030204" pitchFamily="34" charset="0"/>
                      </a:endParaRPr>
                    </a:p>
                  </a:txBody>
                  <a:tcPr marL="6565" marR="6565" marT="6565" marB="0" anchor="ctr"/>
                </a:tc>
                <a:tc hMerge="1">
                  <a:txBody>
                    <a:bodyPr/>
                    <a:lstStyle/>
                    <a:p>
                      <a:endParaRPr lang="en-US"/>
                    </a:p>
                  </a:txBody>
                  <a:tcPr/>
                </a:tc>
                <a:extLst>
                  <a:ext uri="{0D108BD9-81ED-4DB2-BD59-A6C34878D82A}">
                    <a16:rowId xmlns:a16="http://schemas.microsoft.com/office/drawing/2014/main" val="10000"/>
                  </a:ext>
                </a:extLst>
              </a:tr>
              <a:tr h="347592">
                <a:tc vMerge="1">
                  <a:txBody>
                    <a:bodyPr/>
                    <a:lstStyle/>
                    <a:p>
                      <a:endParaRPr lang="en-US"/>
                    </a:p>
                  </a:txBody>
                  <a:tcPr/>
                </a:tc>
                <a:tc>
                  <a:txBody>
                    <a:bodyPr/>
                    <a:lstStyle/>
                    <a:p>
                      <a:pPr marL="0" algn="ctr" defTabSz="914400" rtl="0" eaLnBrk="1" fontAlgn="ctr" latinLnBrk="0" hangingPunct="1"/>
                      <a:r>
                        <a:rPr lang="en-US" sz="1400" b="1" u="none" strike="noStrike" kern="1200" dirty="0">
                          <a:solidFill>
                            <a:schemeClr val="lt1"/>
                          </a:solidFill>
                          <a:effectLst/>
                        </a:rPr>
                        <a:t>2020</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2021</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2020</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2021</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2020</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2021</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2020</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2021</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2020</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tc>
                  <a:txBody>
                    <a:bodyPr/>
                    <a:lstStyle/>
                    <a:p>
                      <a:pPr marL="0" algn="ctr" defTabSz="914400" rtl="0" eaLnBrk="1" fontAlgn="ctr" latinLnBrk="0" hangingPunct="1"/>
                      <a:r>
                        <a:rPr lang="en-US" sz="1400" b="1" u="none" strike="noStrike" kern="1200" dirty="0">
                          <a:solidFill>
                            <a:schemeClr val="lt1"/>
                          </a:solidFill>
                          <a:effectLst/>
                        </a:rPr>
                        <a:t>2021</a:t>
                      </a:r>
                      <a:endParaRPr lang="en-US" sz="1400" b="1" u="none" strike="noStrike" kern="1200" dirty="0">
                        <a:solidFill>
                          <a:schemeClr val="lt1"/>
                        </a:solidFill>
                        <a:effectLst/>
                        <a:latin typeface="+mn-lt"/>
                        <a:ea typeface="+mn-ea"/>
                        <a:cs typeface="+mn-cs"/>
                      </a:endParaRPr>
                    </a:p>
                  </a:txBody>
                  <a:tcPr marL="6565" marR="6565" marT="6565" marB="0" anchor="ctr">
                    <a:solidFill>
                      <a:schemeClr val="accent1"/>
                    </a:solidFill>
                  </a:tcPr>
                </a:tc>
                <a:extLst>
                  <a:ext uri="{0D108BD9-81ED-4DB2-BD59-A6C34878D82A}">
                    <a16:rowId xmlns:a16="http://schemas.microsoft.com/office/drawing/2014/main" val="10001"/>
                  </a:ext>
                </a:extLst>
              </a:tr>
              <a:tr h="347592">
                <a:tc>
                  <a:txBody>
                    <a:bodyPr/>
                    <a:lstStyle/>
                    <a:p>
                      <a:pPr algn="ctr" fontAlgn="ctr"/>
                      <a:r>
                        <a:rPr lang="en-US" sz="1400" u="none" strike="noStrike">
                          <a:solidFill>
                            <a:schemeClr val="tx2"/>
                          </a:solidFill>
                          <a:effectLst/>
                        </a:rPr>
                        <a:t>Jan</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5</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1</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02"/>
                  </a:ext>
                </a:extLst>
              </a:tr>
              <a:tr h="347592">
                <a:tc>
                  <a:txBody>
                    <a:bodyPr/>
                    <a:lstStyle/>
                    <a:p>
                      <a:pPr algn="ctr" fontAlgn="ctr"/>
                      <a:r>
                        <a:rPr lang="en-US" sz="1400" u="none" strike="noStrike" dirty="0">
                          <a:solidFill>
                            <a:schemeClr val="tx2"/>
                          </a:solidFill>
                          <a:effectLst/>
                        </a:rPr>
                        <a:t>Feb</a:t>
                      </a:r>
                      <a:endParaRPr lang="en-US" sz="1400" b="1" i="0" u="none" strike="noStrike" dirty="0">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168</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1256</a:t>
                      </a:r>
                      <a:endParaRPr lang="en-US" sz="1400" u="none" strike="noStrike" kern="120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394</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03"/>
                  </a:ext>
                </a:extLst>
              </a:tr>
              <a:tr h="347592">
                <a:tc>
                  <a:txBody>
                    <a:bodyPr/>
                    <a:lstStyle/>
                    <a:p>
                      <a:pPr algn="ctr" fontAlgn="ctr"/>
                      <a:r>
                        <a:rPr lang="en-US" sz="1400" u="none" strike="noStrike">
                          <a:solidFill>
                            <a:schemeClr val="tx2"/>
                          </a:solidFill>
                          <a:effectLst/>
                        </a:rPr>
                        <a:t>Mar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-9</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9</a:t>
                      </a:r>
                      <a:endParaRPr lang="en-US" sz="1400" u="none" strike="noStrike" kern="120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19</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6</a:t>
                      </a:r>
                      <a:endParaRPr lang="en-US" sz="1400" u="none" strike="noStrike" kern="120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239</a:t>
                      </a:r>
                      <a:endParaRPr lang="en-US" sz="1400" u="none" strike="noStrike" kern="1200" dirty="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04"/>
                  </a:ext>
                </a:extLst>
              </a:tr>
              <a:tr h="347592">
                <a:tc>
                  <a:txBody>
                    <a:bodyPr/>
                    <a:lstStyle/>
                    <a:p>
                      <a:pPr algn="ctr" fontAlgn="ctr"/>
                      <a:r>
                        <a:rPr lang="en-US" sz="1400" u="none" strike="noStrike">
                          <a:solidFill>
                            <a:schemeClr val="tx2"/>
                          </a:solidFill>
                          <a:effectLst/>
                        </a:rPr>
                        <a:t>Apr</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-19</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19</a:t>
                      </a:r>
                      <a:endParaRPr lang="en-US" sz="1400" u="none" strike="noStrike" kern="120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0</a:t>
                      </a:r>
                      <a:endParaRPr lang="en-US" sz="1400" u="none" strike="noStrike" kern="120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T="9525" marB="0" anchor="ctr"/>
                </a:tc>
                <a:tc>
                  <a:txBody>
                    <a:bodyPr/>
                    <a:lstStyle/>
                    <a:p>
                      <a:pPr marL="0" algn="r" defTabSz="914400" rtl="0" eaLnBrk="1" fontAlgn="ctr" latinLnBrk="0" hangingPunct="1"/>
                      <a:r>
                        <a:rPr lang="en-US" sz="1400" u="none" strike="noStrike" kern="1200">
                          <a:solidFill>
                            <a:schemeClr val="tx2"/>
                          </a:solidFill>
                          <a:effectLst/>
                        </a:rPr>
                        <a:t>263</a:t>
                      </a:r>
                      <a:endParaRPr lang="en-US" sz="1400" u="none" strike="noStrike" kern="120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05"/>
                  </a:ext>
                </a:extLst>
              </a:tr>
              <a:tr h="347592">
                <a:tc>
                  <a:txBody>
                    <a:bodyPr/>
                    <a:lstStyle/>
                    <a:p>
                      <a:pPr algn="ctr" fontAlgn="ctr"/>
                      <a:r>
                        <a:rPr lang="en-US" sz="1400" u="none" strike="noStrike">
                          <a:solidFill>
                            <a:schemeClr val="tx2"/>
                          </a:solidFill>
                          <a:effectLst/>
                        </a:rPr>
                        <a:t>May</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0</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06"/>
                  </a:ext>
                </a:extLst>
              </a:tr>
              <a:tr h="347592">
                <a:tc>
                  <a:txBody>
                    <a:bodyPr/>
                    <a:lstStyle/>
                    <a:p>
                      <a:pPr algn="ctr" fontAlgn="ctr"/>
                      <a:r>
                        <a:rPr lang="en-US" sz="1400" u="none" strike="noStrike">
                          <a:solidFill>
                            <a:schemeClr val="tx2"/>
                          </a:solidFill>
                          <a:effectLst/>
                        </a:rPr>
                        <a:t>Jun</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-466</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466</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91</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7,004</a:t>
                      </a:r>
                      <a:endParaRPr lang="en-US" sz="1400" u="none" strike="noStrike" kern="1200" dirty="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07"/>
                  </a:ext>
                </a:extLst>
              </a:tr>
              <a:tr h="347592">
                <a:tc>
                  <a:txBody>
                    <a:bodyPr/>
                    <a:lstStyle/>
                    <a:p>
                      <a:pPr algn="ctr" fontAlgn="ctr"/>
                      <a:r>
                        <a:rPr lang="en-US" sz="1400" u="none" strike="noStrike">
                          <a:solidFill>
                            <a:schemeClr val="tx2"/>
                          </a:solidFill>
                          <a:effectLst/>
                        </a:rPr>
                        <a:t>Jul</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-40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-2,045</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40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2,045</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82</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637</a:t>
                      </a:r>
                      <a:endParaRPr lang="en-US" sz="1400" u="none" strike="noStrike" kern="120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148</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17,404</a:t>
                      </a:r>
                      <a:endParaRPr lang="en-US" sz="1400" u="none" strike="noStrike" kern="1200" dirty="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08"/>
                  </a:ext>
                </a:extLst>
              </a:tr>
              <a:tr h="347592">
                <a:tc>
                  <a:txBody>
                    <a:bodyPr/>
                    <a:lstStyle/>
                    <a:p>
                      <a:pPr algn="ctr" fontAlgn="ctr"/>
                      <a:r>
                        <a:rPr lang="en-US" sz="1400" u="none" strike="noStrike">
                          <a:solidFill>
                            <a:schemeClr val="tx2"/>
                          </a:solidFill>
                          <a:effectLst/>
                        </a:rPr>
                        <a:t>Aug</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-356</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-865</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356</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865</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210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59</a:t>
                      </a:r>
                      <a:endParaRPr lang="en-US" sz="1400" u="none" strike="noStrike" kern="120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2197</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12,626</a:t>
                      </a:r>
                      <a:endParaRPr lang="en-US" sz="1400" u="none" strike="noStrike" kern="1200" dirty="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09"/>
                  </a:ext>
                </a:extLst>
              </a:tr>
              <a:tr h="347592">
                <a:tc>
                  <a:txBody>
                    <a:bodyPr/>
                    <a:lstStyle/>
                    <a:p>
                      <a:pPr algn="ctr" fontAlgn="ctr"/>
                      <a:r>
                        <a:rPr lang="en-US" sz="1400" u="none" strike="noStrike">
                          <a:solidFill>
                            <a:schemeClr val="tx2"/>
                          </a:solidFill>
                          <a:effectLst/>
                        </a:rPr>
                        <a:t>Sep</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-833</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833</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a:solidFill>
                            <a:schemeClr val="tx2"/>
                          </a:solidFill>
                          <a:effectLst/>
                        </a:rPr>
                        <a:t>54</a:t>
                      </a:r>
                      <a:endParaRPr lang="en-US" sz="1400" u="none" strike="noStrike" kern="120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11,812</a:t>
                      </a:r>
                      <a:endParaRPr lang="en-US" sz="1400" u="none" strike="noStrike" kern="1200" dirty="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10"/>
                  </a:ext>
                </a:extLst>
              </a:tr>
              <a:tr h="347592">
                <a:tc>
                  <a:txBody>
                    <a:bodyPr/>
                    <a:lstStyle/>
                    <a:p>
                      <a:pPr algn="ctr" fontAlgn="ctr"/>
                      <a:r>
                        <a:rPr lang="en-US" sz="1400" u="none" strike="noStrike">
                          <a:solidFill>
                            <a:schemeClr val="tx2"/>
                          </a:solidFill>
                          <a:effectLst/>
                        </a:rPr>
                        <a:t>Oct</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-862</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862</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918</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9,766</a:t>
                      </a:r>
                      <a:endParaRPr lang="en-US" sz="1400" u="none" strike="noStrike" kern="1200" dirty="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11"/>
                  </a:ext>
                </a:extLst>
              </a:tr>
              <a:tr h="347592">
                <a:tc>
                  <a:txBody>
                    <a:bodyPr/>
                    <a:lstStyle/>
                    <a:p>
                      <a:pPr algn="ctr" fontAlgn="ctr"/>
                      <a:r>
                        <a:rPr lang="en-US" sz="1400" u="none" strike="noStrike">
                          <a:solidFill>
                            <a:schemeClr val="tx2"/>
                          </a:solidFill>
                          <a:effectLst/>
                        </a:rPr>
                        <a:t>Nov</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-8</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-61</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8</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61</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89</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140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1,312</a:t>
                      </a:r>
                      <a:endParaRPr lang="en-US" sz="1400" u="none" strike="noStrike" kern="1200" dirty="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12"/>
                  </a:ext>
                </a:extLst>
              </a:tr>
              <a:tr h="347592">
                <a:tc>
                  <a:txBody>
                    <a:bodyPr/>
                    <a:lstStyle/>
                    <a:p>
                      <a:pPr algn="ctr" fontAlgn="ctr"/>
                      <a:r>
                        <a:rPr lang="en-US" sz="1400" u="none" strike="noStrike">
                          <a:solidFill>
                            <a:schemeClr val="tx2"/>
                          </a:solidFill>
                          <a:effectLst/>
                        </a:rPr>
                        <a:t>Dec</a:t>
                      </a:r>
                      <a:endParaRPr lang="en-US" sz="1400" b="1" i="0" u="none" strike="noStrike">
                        <a:solidFill>
                          <a:schemeClr val="tx2"/>
                        </a:solidFill>
                        <a:effectLst/>
                        <a:latin typeface="Calibri" panose="020F0502020204030204" pitchFamily="34" charset="0"/>
                      </a:endParaRPr>
                    </a:p>
                  </a:txBody>
                  <a:tcPr marL="6565" marR="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latin typeface="+mn-lt"/>
                          <a:ea typeface="+mn-ea"/>
                          <a:cs typeface="+mn-cs"/>
                        </a:rPr>
                        <a:t>-86</a:t>
                      </a:r>
                    </a:p>
                  </a:txBody>
                  <a:tcPr marL="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86</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9525" marR="9525" marT="9525" marB="0" anchor="ctr"/>
                </a:tc>
                <a:tc>
                  <a:txBody>
                    <a:bodyPr/>
                    <a:lstStyle/>
                    <a:p>
                      <a:pPr marL="0" algn="r" defTabSz="914400" rtl="0" eaLnBrk="1" fontAlgn="ctr" latinLnBrk="0" hangingPunct="1"/>
                      <a:r>
                        <a:rPr lang="en-US" sz="1400" u="none" strike="noStrike" kern="1200" dirty="0">
                          <a:solidFill>
                            <a:schemeClr val="tx2"/>
                          </a:solidFill>
                          <a:effectLst/>
                        </a:rPr>
                        <a:t>0</a:t>
                      </a:r>
                      <a:endParaRPr lang="en-US" sz="1400" u="none" strike="noStrike" kern="1200" dirty="0">
                        <a:solidFill>
                          <a:schemeClr val="tx2"/>
                        </a:solidFill>
                        <a:effectLst/>
                        <a:latin typeface="+mn-lt"/>
                        <a:ea typeface="+mn-ea"/>
                        <a:cs typeface="+mn-cs"/>
                      </a:endParaRPr>
                    </a:p>
                  </a:txBody>
                  <a:tcPr marL="6565" marT="6565" marB="0" anchor="ctr"/>
                </a:tc>
                <a:tc>
                  <a:txBody>
                    <a:bodyPr/>
                    <a:lstStyle/>
                    <a:p>
                      <a:pPr marL="0" algn="r" defTabSz="914400" rtl="0" eaLnBrk="1" fontAlgn="ctr" latinLnBrk="0" hangingPunct="1"/>
                      <a:r>
                        <a:rPr lang="en-US" sz="1400" u="none" strike="noStrike" kern="1200" dirty="0">
                          <a:solidFill>
                            <a:schemeClr val="tx2"/>
                          </a:solidFill>
                          <a:effectLst/>
                        </a:rPr>
                        <a:t>1,102</a:t>
                      </a:r>
                      <a:endParaRPr lang="en-US" sz="1400" u="none" strike="noStrike" kern="1200" dirty="0">
                        <a:solidFill>
                          <a:schemeClr val="tx2"/>
                        </a:solidFill>
                        <a:effectLst/>
                        <a:latin typeface="+mn-lt"/>
                        <a:ea typeface="+mn-ea"/>
                        <a:cs typeface="+mn-cs"/>
                      </a:endParaRPr>
                    </a:p>
                  </a:txBody>
                  <a:tcPr marL="9525" marR="9525" marT="9525" marB="0" anchor="ctr"/>
                </a:tc>
                <a:extLst>
                  <a:ext uri="{0D108BD9-81ED-4DB2-BD59-A6C34878D82A}">
                    <a16:rowId xmlns:a16="http://schemas.microsoft.com/office/drawing/2014/main" val="10013"/>
                  </a:ext>
                </a:extLst>
              </a:tr>
            </a:tbl>
          </a:graphicData>
        </a:graphic>
      </p:graphicFrame>
      <p:sp>
        <p:nvSpPr>
          <p:cNvPr id="5" name="TextBox 4"/>
          <p:cNvSpPr txBox="1"/>
          <p:nvPr/>
        </p:nvSpPr>
        <p:spPr>
          <a:xfrm>
            <a:off x="1828800" y="6156788"/>
            <a:ext cx="6705600" cy="253916"/>
          </a:xfrm>
          <a:prstGeom prst="rect">
            <a:avLst/>
          </a:prstGeom>
          <a:noFill/>
        </p:spPr>
        <p:txBody>
          <a:bodyPr wrap="square" rtlCol="0">
            <a:spAutoFit/>
          </a:bodyPr>
          <a:lstStyle/>
          <a:p>
            <a:pPr algn="ctr"/>
            <a:r>
              <a:rPr lang="en-US" sz="1050" dirty="0">
                <a:solidFill>
                  <a:schemeClr val="tx1">
                    <a:lumMod val="65000"/>
                    <a:lumOff val="35000"/>
                  </a:schemeClr>
                </a:solidFill>
              </a:rPr>
              <a:t>Amounts rounded to nearest thousand. Data for 2021 reflect most recent settlement run as of 01/20/2022. </a:t>
            </a:r>
          </a:p>
        </p:txBody>
      </p:sp>
    </p:spTree>
    <p:extLst>
      <p:ext uri="{BB962C8B-B14F-4D97-AF65-F5344CB8AC3E}">
        <p14:creationId xmlns:p14="http://schemas.microsoft.com/office/powerpoint/2010/main" val="1573763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a:t>Protocol Language</a:t>
            </a:r>
            <a:endParaRPr lang="en-US" sz="2400" b="1" dirty="0">
              <a:solidFill>
                <a:schemeClr val="accent1"/>
              </a:solidFill>
            </a:endParaRPr>
          </a:p>
        </p:txBody>
      </p:sp>
      <p:sp>
        <p:nvSpPr>
          <p:cNvPr id="3" name="Content Placeholder 2"/>
          <p:cNvSpPr>
            <a:spLocks noGrp="1"/>
          </p:cNvSpPr>
          <p:nvPr>
            <p:ph idx="1"/>
          </p:nvPr>
        </p:nvSpPr>
        <p:spPr>
          <a:xfrm>
            <a:off x="381000" y="914400"/>
            <a:ext cx="8534400" cy="4876800"/>
          </a:xfrm>
        </p:spPr>
        <p:txBody>
          <a:bodyPr/>
          <a:lstStyle/>
          <a:p>
            <a:pPr marL="0" marR="0" indent="0">
              <a:spcBef>
                <a:spcPts val="1200"/>
              </a:spcBef>
              <a:spcAft>
                <a:spcPts val="1200"/>
              </a:spcAft>
              <a:buNone/>
              <a:tabLst>
                <a:tab pos="571500" algn="l"/>
              </a:tabLst>
            </a:pPr>
            <a:r>
              <a:rPr lang="en-US" sz="1600" b="1" dirty="0">
                <a:solidFill>
                  <a:schemeClr val="accent2"/>
                </a:solidFill>
                <a:ea typeface="Times New Roman" panose="02020603050405020304" pitchFamily="18" charset="0"/>
              </a:rPr>
              <a:t>5.8	Annual RUC Reporting Requirement</a:t>
            </a:r>
          </a:p>
          <a:p>
            <a:pPr marL="0" marR="0" indent="-457200" defTabSz="460375">
              <a:spcBef>
                <a:spcPts val="0"/>
              </a:spcBef>
              <a:spcAft>
                <a:spcPts val="1200"/>
              </a:spcAft>
              <a:buNone/>
            </a:pPr>
            <a:r>
              <a:rPr lang="en-US" sz="1400" dirty="0">
                <a:solidFill>
                  <a:schemeClr val="accent2"/>
                </a:solidFill>
                <a:ea typeface="Times New Roman" panose="02020603050405020304" pitchFamily="18" charset="0"/>
              </a:rPr>
              <a:t>(1)	ERCOT shall report to the Technical Advisory Committee (TAC), each January, an assessment of 	market impacts and Settlements for the aggregate Reliability Unit Commitment (RUC) activity, 	delineated by type of RUC instruction as follows:</a:t>
            </a:r>
          </a:p>
          <a:p>
            <a:pPr marL="800100" marR="0" defTabSz="460375">
              <a:spcBef>
                <a:spcPts val="0"/>
              </a:spcBef>
              <a:spcAft>
                <a:spcPts val="1200"/>
              </a:spcAft>
              <a:buAutoNum type="alphaLcParenBoth"/>
            </a:pPr>
            <a:r>
              <a:rPr lang="en-US" sz="1400" dirty="0">
                <a:solidFill>
                  <a:schemeClr val="accent2"/>
                </a:solidFill>
                <a:ea typeface="Times New Roman" panose="02020603050405020304" pitchFamily="18" charset="0"/>
              </a:rPr>
              <a:t>RUC instructions issued for Ancillary Service shortages (failure to sufficiently procure one or more Ancillary Service markets in the Day-Ahead Market (DAM) or subsequent Supplemental Ancillary Service Markets (SASMs));</a:t>
            </a:r>
          </a:p>
          <a:p>
            <a:pPr marL="800100" marR="0" defTabSz="460375">
              <a:spcBef>
                <a:spcPts val="0"/>
              </a:spcBef>
              <a:spcAft>
                <a:spcPts val="1200"/>
              </a:spcAft>
              <a:buAutoNum type="alphaLcParenBoth"/>
            </a:pPr>
            <a:r>
              <a:rPr lang="en-US" sz="1400" dirty="0">
                <a:solidFill>
                  <a:schemeClr val="accent2"/>
                </a:solidFill>
                <a:ea typeface="Times New Roman" panose="02020603050405020304" pitchFamily="18" charset="0"/>
              </a:rPr>
              <a:t>RUC instructions issued for irresolvable transmission system constraints;</a:t>
            </a:r>
          </a:p>
          <a:p>
            <a:pPr marL="800100" defTabSz="460375">
              <a:spcBef>
                <a:spcPts val="0"/>
              </a:spcBef>
              <a:spcAft>
                <a:spcPts val="1200"/>
              </a:spcAft>
              <a:buFont typeface="Arial" panose="020B0604020202020204" pitchFamily="34" charset="0"/>
              <a:buAutoNum type="alphaLcParenBoth"/>
            </a:pPr>
            <a:r>
              <a:rPr lang="en-US" sz="1400" dirty="0">
                <a:solidFill>
                  <a:schemeClr val="accent2"/>
                </a:solidFill>
                <a:ea typeface="Times New Roman" panose="02020603050405020304" pitchFamily="18" charset="0"/>
              </a:rPr>
              <a:t>RUC instructions issued in anticipation of extreme cold weather/startup failures;</a:t>
            </a:r>
          </a:p>
          <a:p>
            <a:pPr marL="800100" defTabSz="460375">
              <a:spcBef>
                <a:spcPts val="0"/>
              </a:spcBef>
              <a:spcAft>
                <a:spcPts val="1200"/>
              </a:spcAft>
              <a:buFont typeface="Arial" panose="020B0604020202020204" pitchFamily="34" charset="0"/>
              <a:buAutoNum type="alphaLcParenBoth"/>
            </a:pPr>
            <a:r>
              <a:rPr lang="en-US" sz="1400" dirty="0">
                <a:solidFill>
                  <a:schemeClr val="accent2"/>
                </a:solidFill>
                <a:ea typeface="Times New Roman" panose="02020603050405020304" pitchFamily="18" charset="0"/>
              </a:rPr>
              <a:t>RUC instructions issued for capacity;</a:t>
            </a:r>
          </a:p>
          <a:p>
            <a:pPr marL="800100" defTabSz="460375">
              <a:spcBef>
                <a:spcPts val="0"/>
              </a:spcBef>
              <a:spcAft>
                <a:spcPts val="1200"/>
              </a:spcAft>
              <a:buFont typeface="Arial" panose="020B0604020202020204" pitchFamily="34" charset="0"/>
              <a:buAutoNum type="alphaLcParenBoth"/>
            </a:pPr>
            <a:r>
              <a:rPr lang="en-US" sz="1400" dirty="0">
                <a:solidFill>
                  <a:schemeClr val="accent2"/>
                </a:solidFill>
                <a:ea typeface="Times New Roman" panose="02020603050405020304" pitchFamily="18" charset="0"/>
              </a:rPr>
              <a:t>RUC instructions issued for system inertia; and</a:t>
            </a:r>
          </a:p>
          <a:p>
            <a:pPr marL="800100" marR="0" defTabSz="460375">
              <a:spcBef>
                <a:spcPts val="0"/>
              </a:spcBef>
              <a:spcAft>
                <a:spcPts val="1200"/>
              </a:spcAft>
              <a:buAutoNum type="alphaLcParenBoth"/>
            </a:pPr>
            <a:r>
              <a:rPr lang="en-US" sz="1400" dirty="0">
                <a:solidFill>
                  <a:schemeClr val="accent2"/>
                </a:solidFill>
                <a:ea typeface="Times New Roman" panose="02020603050405020304" pitchFamily="18" charset="0"/>
              </a:rPr>
              <a:t>A summary of RUC Settlements;</a:t>
            </a:r>
          </a:p>
          <a:p>
            <a:pPr marL="114300" marR="0" indent="0" defTabSz="460375">
              <a:spcBef>
                <a:spcPts val="0"/>
              </a:spcBef>
              <a:spcAft>
                <a:spcPts val="1200"/>
              </a:spcAft>
              <a:buNone/>
            </a:pPr>
            <a:r>
              <a:rPr lang="en-US" sz="1400" dirty="0">
                <a:solidFill>
                  <a:schemeClr val="accent2"/>
                </a:solidFill>
                <a:ea typeface="Times New Roman" panose="02020603050405020304" pitchFamily="18" charset="0"/>
              </a:rPr>
              <a:t>		(</a:t>
            </a:r>
            <a:r>
              <a:rPr lang="en-US" sz="1400" dirty="0" err="1">
                <a:solidFill>
                  <a:schemeClr val="accent2"/>
                </a:solidFill>
                <a:ea typeface="Times New Roman" panose="02020603050405020304" pitchFamily="18" charset="0"/>
              </a:rPr>
              <a:t>i</a:t>
            </a:r>
            <a:r>
              <a:rPr lang="en-US" sz="1400" dirty="0">
                <a:solidFill>
                  <a:schemeClr val="accent2"/>
                </a:solidFill>
                <a:ea typeface="Times New Roman" panose="02020603050405020304" pitchFamily="18" charset="0"/>
              </a:rPr>
              <a:t>)	RUC charges associated with RUC Make-Whole Amount Total per RUC, as 						defined in Section 5.7.4.1, RUC Capacity-Short Charge; and</a:t>
            </a:r>
          </a:p>
          <a:p>
            <a:pPr marL="0" indent="0" defTabSz="460375">
              <a:buNone/>
            </a:pPr>
            <a:r>
              <a:rPr lang="en-US" sz="1400" dirty="0">
                <a:solidFill>
                  <a:schemeClr val="accent2"/>
                </a:solidFill>
                <a:ea typeface="Times New Roman" panose="02020603050405020304" pitchFamily="18" charset="0"/>
              </a:rPr>
              <a:t>		(ii)	RUC Shortfall Total, as defined in Section 5.7.4.1.1, Capacity Shortfall Ratio 					Share.</a:t>
            </a:r>
          </a:p>
          <a:p>
            <a:pPr marL="0" marR="0" indent="0">
              <a:spcBef>
                <a:spcPts val="1200"/>
              </a:spcBef>
              <a:spcAft>
                <a:spcPts val="1200"/>
              </a:spcAft>
              <a:buNone/>
              <a:tabLst>
                <a:tab pos="571500" algn="l"/>
              </a:tabLst>
            </a:pPr>
            <a:endParaRPr lang="en-US" sz="1400" dirty="0">
              <a:solidFill>
                <a:schemeClr val="accent2"/>
              </a:solidFill>
              <a:ea typeface="Times New Roman" panose="02020603050405020304" pitchFamily="18" charset="0"/>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024058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RUC-Instructed Resource-Hours in 2021</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5" name="Rectangle 4"/>
          <p:cNvSpPr/>
          <p:nvPr/>
        </p:nvSpPr>
        <p:spPr>
          <a:xfrm>
            <a:off x="723900" y="4800600"/>
            <a:ext cx="7696200" cy="830997"/>
          </a:xfrm>
          <a:prstGeom prst="rect">
            <a:avLst/>
          </a:prstGeom>
        </p:spPr>
        <p:txBody>
          <a:bodyPr wrap="square">
            <a:spAutoFit/>
          </a:bodyPr>
          <a:lstStyle/>
          <a:p>
            <a:pPr>
              <a:defRPr/>
            </a:pPr>
            <a:r>
              <a:rPr lang="en-US" sz="1600" dirty="0">
                <a:solidFill>
                  <a:schemeClr val="accent2"/>
                </a:solidFill>
                <a:cs typeface="Book Antiqua"/>
              </a:rPr>
              <a:t>* The difference between “Instructed” and “Effective” values is a result of Resources starting up, shutting down, partial hour instructions, or otherwise not dispatchable by SCED.</a:t>
            </a:r>
            <a:endParaRPr lang="en-US" sz="4000" dirty="0">
              <a:solidFill>
                <a:schemeClr val="accent2"/>
              </a:solidFill>
              <a:cs typeface="Book Antiqua"/>
            </a:endParaRPr>
          </a:p>
        </p:txBody>
      </p:sp>
      <p:graphicFrame>
        <p:nvGraphicFramePr>
          <p:cNvPr id="6" name="Table 5"/>
          <p:cNvGraphicFramePr>
            <a:graphicFrameLocks noGrp="1"/>
          </p:cNvGraphicFramePr>
          <p:nvPr>
            <p:extLst>
              <p:ext uri="{D42A27DB-BD31-4B8C-83A1-F6EECF244321}">
                <p14:modId xmlns:p14="http://schemas.microsoft.com/office/powerpoint/2010/main" val="1426372539"/>
              </p:ext>
            </p:extLst>
          </p:nvPr>
        </p:nvGraphicFramePr>
        <p:xfrm>
          <a:off x="1280160" y="927100"/>
          <a:ext cx="6583680" cy="3708400"/>
        </p:xfrm>
        <a:graphic>
          <a:graphicData uri="http://schemas.openxmlformats.org/drawingml/2006/table">
            <a:tbl>
              <a:tblPr firstRow="1" bandRow="1">
                <a:tableStyleId>{5C22544A-7EE6-4342-B048-85BDC9FD1C3A}</a:tableStyleId>
              </a:tblPr>
              <a:tblGrid>
                <a:gridCol w="1645920">
                  <a:extLst>
                    <a:ext uri="{9D8B030D-6E8A-4147-A177-3AD203B41FA5}">
                      <a16:colId xmlns:a16="http://schemas.microsoft.com/office/drawing/2014/main" val="20000"/>
                    </a:ext>
                  </a:extLst>
                </a:gridCol>
                <a:gridCol w="1645920">
                  <a:extLst>
                    <a:ext uri="{9D8B030D-6E8A-4147-A177-3AD203B41FA5}">
                      <a16:colId xmlns:a16="http://schemas.microsoft.com/office/drawing/2014/main" val="20001"/>
                    </a:ext>
                  </a:extLst>
                </a:gridCol>
                <a:gridCol w="1645920">
                  <a:extLst>
                    <a:ext uri="{9D8B030D-6E8A-4147-A177-3AD203B41FA5}">
                      <a16:colId xmlns:a16="http://schemas.microsoft.com/office/drawing/2014/main" val="20002"/>
                    </a:ext>
                  </a:extLst>
                </a:gridCol>
                <a:gridCol w="1645920">
                  <a:extLst>
                    <a:ext uri="{9D8B030D-6E8A-4147-A177-3AD203B41FA5}">
                      <a16:colId xmlns:a16="http://schemas.microsoft.com/office/drawing/2014/main" val="20003"/>
                    </a:ext>
                  </a:extLst>
                </a:gridCol>
              </a:tblGrid>
              <a:tr h="370840">
                <a:tc>
                  <a:txBody>
                    <a:bodyPr/>
                    <a:lstStyle/>
                    <a:p>
                      <a:pPr algn="ctr" fontAlgn="b"/>
                      <a:endParaRPr lang="en-US" sz="1800" b="0" i="0" u="none" strike="noStrike" dirty="0">
                        <a:solidFill>
                          <a:schemeClr val="accent2"/>
                        </a:solidFill>
                        <a:effectLst/>
                        <a:latin typeface="Arial" panose="020B0604020202020204" pitchFamily="34" charset="0"/>
                      </a:endParaRPr>
                    </a:p>
                  </a:txBody>
                  <a:tcPr marL="0" marR="0" marT="0" marB="0" anchor="ctr"/>
                </a:tc>
                <a:tc>
                  <a:txBody>
                    <a:bodyPr/>
                    <a:lstStyle/>
                    <a:p>
                      <a:pPr marL="0" lvl="1" algn="ctr" fontAlgn="b"/>
                      <a:r>
                        <a:rPr lang="en-US" sz="1800" b="1" i="0" u="none" strike="noStrike" dirty="0">
                          <a:solidFill>
                            <a:schemeClr val="bg1"/>
                          </a:solidFill>
                          <a:effectLst/>
                          <a:latin typeface="Arial" panose="020B0604020202020204" pitchFamily="34" charset="0"/>
                        </a:rPr>
                        <a:t>Total</a:t>
                      </a:r>
                    </a:p>
                  </a:txBody>
                  <a:tcPr anchor="ctr"/>
                </a:tc>
                <a:tc>
                  <a:txBody>
                    <a:bodyPr/>
                    <a:lstStyle/>
                    <a:p>
                      <a:pPr marL="0" lvl="1" algn="ctr" fontAlgn="b"/>
                      <a:r>
                        <a:rPr lang="en-US" sz="1800" b="1" i="0" u="none" strike="noStrike" dirty="0">
                          <a:solidFill>
                            <a:schemeClr val="bg1"/>
                          </a:solidFill>
                          <a:effectLst/>
                          <a:latin typeface="Arial" panose="020B0604020202020204" pitchFamily="34" charset="0"/>
                        </a:rPr>
                        <a:t>Opt-Out</a:t>
                      </a:r>
                    </a:p>
                  </a:txBody>
                  <a:tcPr anchor="ctr"/>
                </a:tc>
                <a:tc>
                  <a:txBody>
                    <a:bodyPr/>
                    <a:lstStyle/>
                    <a:p>
                      <a:pPr marL="0" lvl="1" algn="ctr" fontAlgn="b"/>
                      <a:r>
                        <a:rPr lang="en-US" sz="1800" b="1" i="0" u="none" strike="noStrike" dirty="0">
                          <a:solidFill>
                            <a:schemeClr val="bg1"/>
                          </a:solidFill>
                          <a:effectLst/>
                          <a:latin typeface="Arial" panose="020B0604020202020204" pitchFamily="34" charset="0"/>
                        </a:rPr>
                        <a:t>Non-Opt-Out</a:t>
                      </a:r>
                    </a:p>
                  </a:txBody>
                  <a:tcPr anchor="ctr"/>
                </a:tc>
                <a:extLst>
                  <a:ext uri="{0D108BD9-81ED-4DB2-BD59-A6C34878D82A}">
                    <a16:rowId xmlns:a16="http://schemas.microsoft.com/office/drawing/2014/main" val="10000"/>
                  </a:ext>
                </a:extLst>
              </a:tr>
              <a:tr h="370840">
                <a:tc gridSpan="4">
                  <a:txBody>
                    <a:bodyPr/>
                    <a:lstStyle/>
                    <a:p>
                      <a:pPr algn="ctr" fontAlgn="b"/>
                      <a:r>
                        <a:rPr lang="en-US" sz="1800" b="1" i="0" u="none" strike="noStrike" dirty="0">
                          <a:solidFill>
                            <a:schemeClr val="accent2"/>
                          </a:solidFill>
                          <a:effectLst/>
                          <a:latin typeface="Arial" panose="020B0604020202020204" pitchFamily="34" charset="0"/>
                        </a:rPr>
                        <a:t>Instructed Resource-Hours</a:t>
                      </a:r>
                    </a:p>
                  </a:txBody>
                  <a:tcPr marL="182880" marR="0" marT="0" marB="0" anchor="ctr"/>
                </a:tc>
                <a:tc hMerge="1">
                  <a:txBody>
                    <a:bodyPr/>
                    <a:lstStyle/>
                    <a:p>
                      <a:endParaRPr lang="en-US"/>
                    </a:p>
                  </a:txBody>
                  <a:tcPr/>
                </a:tc>
                <a:tc hMerge="1">
                  <a:txBody>
                    <a:bodyPr/>
                    <a:lstStyle/>
                    <a:p>
                      <a:endParaRPr lang="en-US"/>
                    </a:p>
                  </a:txBody>
                  <a:tcPr/>
                </a:tc>
                <a:tc hMerge="1">
                  <a:txBody>
                    <a:bodyPr/>
                    <a:lstStyle/>
                    <a:p>
                      <a:pPr marL="0" lvl="1" algn="r" fontAlgn="b"/>
                      <a:endParaRPr lang="en-US" sz="1600" b="0" i="0" u="none" strike="noStrike" dirty="0">
                        <a:solidFill>
                          <a:srgbClr val="000000"/>
                        </a:solidFill>
                        <a:effectLst/>
                        <a:latin typeface="Arial" panose="020B0604020202020204" pitchFamily="34" charset="0"/>
                      </a:endParaRPr>
                    </a:p>
                  </a:txBody>
                  <a:tcPr marL="0" marR="457200" marT="0" marB="0" anchor="ctr"/>
                </a:tc>
                <a:extLst>
                  <a:ext uri="{0D108BD9-81ED-4DB2-BD59-A6C34878D82A}">
                    <a16:rowId xmlns:a16="http://schemas.microsoft.com/office/drawing/2014/main" val="10001"/>
                  </a:ext>
                </a:extLst>
              </a:tr>
              <a:tr h="370840">
                <a:tc>
                  <a:txBody>
                    <a:bodyPr/>
                    <a:lstStyle/>
                    <a:p>
                      <a:pPr algn="l" fontAlgn="b"/>
                      <a:r>
                        <a:rPr lang="en-US" sz="1600" b="0" i="0" u="none" strike="noStrike" dirty="0">
                          <a:solidFill>
                            <a:schemeClr val="accent2"/>
                          </a:solidFill>
                          <a:effectLst/>
                          <a:latin typeface="Arial" panose="020B0604020202020204" pitchFamily="34" charset="0"/>
                        </a:rPr>
                        <a:t>Total Count</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dirty="0">
                          <a:solidFill>
                            <a:schemeClr val="accent2"/>
                          </a:solidFill>
                          <a:effectLst/>
                          <a:latin typeface="Arial" panose="020B0604020202020204" pitchFamily="34" charset="0"/>
                          <a:ea typeface="+mn-ea"/>
                          <a:cs typeface="+mn-cs"/>
                        </a:rPr>
                        <a:t>4,052.0</a:t>
                      </a:r>
                    </a:p>
                  </a:txBody>
                  <a:tcPr marR="548640" anchor="ctr"/>
                </a:tc>
                <a:tc>
                  <a:txBody>
                    <a:bodyPr/>
                    <a:lstStyle/>
                    <a:p>
                      <a:pPr marL="0" lvl="1" algn="r" fontAlgn="b"/>
                      <a:r>
                        <a:rPr lang="en-US" sz="1600" b="0" i="0" u="none" strike="noStrike" dirty="0">
                          <a:solidFill>
                            <a:schemeClr val="accent2"/>
                          </a:solidFill>
                          <a:effectLst/>
                          <a:latin typeface="Arial" panose="020B0604020202020204" pitchFamily="34" charset="0"/>
                        </a:rPr>
                        <a:t>1,252.0</a:t>
                      </a:r>
                    </a:p>
                  </a:txBody>
                  <a:tcPr marR="548640" anchor="ctr"/>
                </a:tc>
                <a:tc>
                  <a:txBody>
                    <a:bodyPr/>
                    <a:lstStyle/>
                    <a:p>
                      <a:pPr marL="0" lvl="1" algn="r" fontAlgn="b"/>
                      <a:r>
                        <a:rPr lang="en-US" sz="1600" b="0" i="0" u="none" strike="noStrike" dirty="0">
                          <a:solidFill>
                            <a:schemeClr val="accent2"/>
                          </a:solidFill>
                          <a:effectLst/>
                          <a:latin typeface="Arial" panose="020B0604020202020204" pitchFamily="34" charset="0"/>
                        </a:rPr>
                        <a:t>2,800.0</a:t>
                      </a:r>
                    </a:p>
                  </a:txBody>
                  <a:tcPr marR="548640" anchor="ctr"/>
                </a:tc>
                <a:extLst>
                  <a:ext uri="{0D108BD9-81ED-4DB2-BD59-A6C34878D82A}">
                    <a16:rowId xmlns:a16="http://schemas.microsoft.com/office/drawing/2014/main" val="10002"/>
                  </a:ext>
                </a:extLst>
              </a:tr>
              <a:tr h="370840">
                <a:tc>
                  <a:txBody>
                    <a:bodyPr/>
                    <a:lstStyle/>
                    <a:p>
                      <a:pPr algn="l" fontAlgn="b"/>
                      <a:endParaRPr lang="en-US" sz="1800" b="0" i="0" u="none" strike="noStrike" dirty="0">
                        <a:solidFill>
                          <a:schemeClr val="accent2"/>
                        </a:solidFill>
                        <a:effectLst/>
                        <a:latin typeface="Arial" panose="020B0604020202020204" pitchFamily="34" charset="0"/>
                      </a:endParaRPr>
                    </a:p>
                  </a:txBody>
                  <a:tcPr marL="182880" marR="0" marT="0" marB="0" anchor="ctr"/>
                </a:tc>
                <a:tc>
                  <a:txBody>
                    <a:bodyPr/>
                    <a:lstStyle/>
                    <a:p>
                      <a:pPr marL="0" lvl="1" algn="l" defTabSz="914400" rtl="0" eaLnBrk="1" fontAlgn="b" latinLnBrk="0" hangingPunct="1">
                        <a:tabLst>
                          <a:tab pos="457200" algn="dec"/>
                          <a:tab pos="914400" algn="dec"/>
                        </a:tabLst>
                      </a:pPr>
                      <a:endParaRPr lang="en-US" sz="1800" b="0" i="0" u="none" strike="noStrike" kern="1200" dirty="0">
                        <a:solidFill>
                          <a:schemeClr val="accent2"/>
                        </a:solidFill>
                        <a:effectLst/>
                        <a:latin typeface="Arial" panose="020B0604020202020204" pitchFamily="34" charset="0"/>
                        <a:ea typeface="+mn-ea"/>
                        <a:cs typeface="+mn-cs"/>
                      </a:endParaRPr>
                    </a:p>
                  </a:txBody>
                  <a:tcPr anchor="ctr"/>
                </a:tc>
                <a:tc>
                  <a:txBody>
                    <a:bodyPr/>
                    <a:lstStyle/>
                    <a:p>
                      <a:pPr marL="0" lvl="1" algn="r" fontAlgn="b"/>
                      <a:endParaRPr lang="en-US" sz="1800" b="0" i="0" u="none" strike="noStrike" dirty="0">
                        <a:solidFill>
                          <a:schemeClr val="accent2"/>
                        </a:solidFill>
                        <a:effectLst/>
                        <a:latin typeface="Arial" panose="020B0604020202020204" pitchFamily="34" charset="0"/>
                      </a:endParaRPr>
                    </a:p>
                  </a:txBody>
                  <a:tcPr anchor="ctr"/>
                </a:tc>
                <a:tc>
                  <a:txBody>
                    <a:bodyPr/>
                    <a:lstStyle/>
                    <a:p>
                      <a:pPr marL="0" lvl="1" algn="r" fontAlgn="b"/>
                      <a:endParaRPr lang="en-US" sz="1800" b="0" i="0" u="none" strike="noStrike" dirty="0">
                        <a:solidFill>
                          <a:schemeClr val="accent2"/>
                        </a:solidFill>
                        <a:effectLst/>
                        <a:latin typeface="Arial" panose="020B0604020202020204" pitchFamily="34" charset="0"/>
                      </a:endParaRPr>
                    </a:p>
                  </a:txBody>
                  <a:tcPr anchor="ctr"/>
                </a:tc>
                <a:extLst>
                  <a:ext uri="{0D108BD9-81ED-4DB2-BD59-A6C34878D82A}">
                    <a16:rowId xmlns:a16="http://schemas.microsoft.com/office/drawing/2014/main" val="10003"/>
                  </a:ext>
                </a:extLst>
              </a:tr>
              <a:tr h="370840">
                <a:tc gridSpan="4">
                  <a:txBody>
                    <a:bodyPr/>
                    <a:lstStyle/>
                    <a:p>
                      <a:pPr algn="ctr" fontAlgn="b"/>
                      <a:r>
                        <a:rPr lang="en-US" sz="1800" b="1" i="0" u="none" strike="noStrike" dirty="0">
                          <a:solidFill>
                            <a:schemeClr val="accent2"/>
                          </a:solidFill>
                          <a:effectLst/>
                          <a:latin typeface="Arial" panose="020B0604020202020204" pitchFamily="34" charset="0"/>
                        </a:rPr>
                        <a:t>Effective Resource-Hours*</a:t>
                      </a:r>
                      <a:endParaRPr lang="en-US" sz="1800" b="1" i="0" u="none" strike="noStrike" baseline="30000" dirty="0">
                        <a:solidFill>
                          <a:schemeClr val="accent2"/>
                        </a:solidFill>
                        <a:effectLst/>
                        <a:latin typeface="Arial" panose="020B0604020202020204" pitchFamily="34" charset="0"/>
                      </a:endParaRPr>
                    </a:p>
                  </a:txBody>
                  <a:tcPr anchor="ctr"/>
                </a:tc>
                <a:tc hMerge="1">
                  <a:txBody>
                    <a:bodyPr/>
                    <a:lstStyle/>
                    <a:p>
                      <a:endParaRPr lang="en-US"/>
                    </a:p>
                  </a:txBody>
                  <a:tcPr/>
                </a:tc>
                <a:tc hMerge="1">
                  <a:txBody>
                    <a:bodyPr/>
                    <a:lstStyle/>
                    <a:p>
                      <a:endParaRPr lang="en-US"/>
                    </a:p>
                  </a:txBody>
                  <a:tcPr/>
                </a:tc>
                <a:tc hMerge="1">
                  <a:txBody>
                    <a:bodyPr/>
                    <a:lstStyle/>
                    <a:p>
                      <a:pPr marL="0" lvl="1" algn="r" fontAlgn="b"/>
                      <a:endParaRPr lang="en-US" sz="1600" b="0" i="0" u="none" strike="noStrike" dirty="0">
                        <a:solidFill>
                          <a:srgbClr val="000000"/>
                        </a:solidFill>
                        <a:effectLst/>
                        <a:latin typeface="Arial" panose="020B0604020202020204" pitchFamily="34" charset="0"/>
                      </a:endParaRPr>
                    </a:p>
                  </a:txBody>
                  <a:tcPr marL="0" marR="457200" marT="0" marB="0" anchor="ctr"/>
                </a:tc>
                <a:extLst>
                  <a:ext uri="{0D108BD9-81ED-4DB2-BD59-A6C34878D82A}">
                    <a16:rowId xmlns:a16="http://schemas.microsoft.com/office/drawing/2014/main" val="10004"/>
                  </a:ext>
                </a:extLst>
              </a:tr>
              <a:tr h="370840">
                <a:tc>
                  <a:txBody>
                    <a:bodyPr/>
                    <a:lstStyle/>
                    <a:p>
                      <a:pPr algn="l" fontAlgn="b"/>
                      <a:r>
                        <a:rPr lang="en-US" sz="1600" b="0" i="0" u="none" strike="noStrike" dirty="0">
                          <a:solidFill>
                            <a:schemeClr val="accent2"/>
                          </a:solidFill>
                          <a:effectLst/>
                          <a:latin typeface="Arial" panose="020B0604020202020204" pitchFamily="34" charset="0"/>
                        </a:rPr>
                        <a:t>Total</a:t>
                      </a:r>
                      <a:r>
                        <a:rPr lang="en-US" sz="1600" b="0" i="0" u="none" strike="noStrike" baseline="0" dirty="0">
                          <a:solidFill>
                            <a:schemeClr val="accent2"/>
                          </a:solidFill>
                          <a:effectLst/>
                          <a:latin typeface="Arial" panose="020B0604020202020204" pitchFamily="34" charset="0"/>
                        </a:rPr>
                        <a:t> Count</a:t>
                      </a:r>
                      <a:endParaRPr lang="en-US" sz="1600" b="0" i="0" u="none" strike="noStrike" dirty="0">
                        <a:solidFill>
                          <a:schemeClr val="accent2"/>
                        </a:solidFill>
                        <a:effectLst/>
                        <a:latin typeface="Arial" panose="020B0604020202020204" pitchFamily="34" charset="0"/>
                      </a:endParaRPr>
                    </a:p>
                  </a:txBody>
                  <a:tcPr marL="182880" marR="0" marT="0" marB="0" anchor="ctr"/>
                </a:tc>
                <a:tc>
                  <a:txBody>
                    <a:bodyPr/>
                    <a:lstStyle/>
                    <a:p>
                      <a:pPr marL="0" lvl="1" algn="r" fontAlgn="b">
                        <a:tabLst>
                          <a:tab pos="457200" algn="dec"/>
                          <a:tab pos="914400" algn="dec"/>
                        </a:tabLst>
                      </a:pPr>
                      <a:r>
                        <a:rPr lang="en-US" sz="1600" b="0" i="0" u="none" strike="noStrike" dirty="0">
                          <a:solidFill>
                            <a:schemeClr val="accent2"/>
                          </a:solidFill>
                          <a:effectLst/>
                          <a:latin typeface="Arial" panose="020B0604020202020204" pitchFamily="34" charset="0"/>
                        </a:rPr>
                        <a:t>3,853.1</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dirty="0">
                          <a:solidFill>
                            <a:schemeClr val="accent2"/>
                          </a:solidFill>
                          <a:effectLst/>
                          <a:latin typeface="Arial" panose="020B0604020202020204" pitchFamily="34" charset="0"/>
                        </a:rPr>
                        <a:t>1,205.1</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dirty="0">
                          <a:solidFill>
                            <a:schemeClr val="accent2"/>
                          </a:solidFill>
                          <a:effectLst/>
                          <a:latin typeface="Arial" panose="020B0604020202020204" pitchFamily="34" charset="0"/>
                        </a:rPr>
                        <a:t>2,648.0</a:t>
                      </a:r>
                    </a:p>
                  </a:txBody>
                  <a:tcPr marR="548640" anchor="ctr"/>
                </a:tc>
                <a:extLst>
                  <a:ext uri="{0D108BD9-81ED-4DB2-BD59-A6C34878D82A}">
                    <a16:rowId xmlns:a16="http://schemas.microsoft.com/office/drawing/2014/main" val="10005"/>
                  </a:ext>
                </a:extLst>
              </a:tr>
              <a:tr h="370840">
                <a:tc>
                  <a:txBody>
                    <a:bodyPr/>
                    <a:lstStyle/>
                    <a:p>
                      <a:pPr algn="l" fontAlgn="b"/>
                      <a:r>
                        <a:rPr lang="en-US" sz="1600" b="0" i="0" u="none" strike="noStrike" dirty="0">
                          <a:solidFill>
                            <a:schemeClr val="accent2"/>
                          </a:solidFill>
                          <a:effectLst/>
                          <a:latin typeface="Arial" panose="020B0604020202020204" pitchFamily="34" charset="0"/>
                        </a:rPr>
                        <a:t>Average LSL</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dirty="0">
                          <a:solidFill>
                            <a:schemeClr val="accent2"/>
                          </a:solidFill>
                          <a:effectLst/>
                          <a:latin typeface="Arial" panose="020B0604020202020204" pitchFamily="34" charset="0"/>
                          <a:ea typeface="+mn-ea"/>
                          <a:cs typeface="+mn-cs"/>
                        </a:rPr>
                        <a:t>66.0</a:t>
                      </a:r>
                    </a:p>
                  </a:txBody>
                  <a:tcPr marR="548640" anchor="ctr"/>
                </a:tc>
                <a:tc>
                  <a:txBody>
                    <a:bodyPr/>
                    <a:lstStyle/>
                    <a:p>
                      <a:pPr marL="0" lvl="1" algn="r" fontAlgn="b"/>
                      <a:r>
                        <a:rPr lang="en-US" sz="1600" b="0" i="0" u="none" strike="noStrike" kern="1200" dirty="0">
                          <a:solidFill>
                            <a:schemeClr val="accent2"/>
                          </a:solidFill>
                          <a:effectLst/>
                          <a:latin typeface="Arial" panose="020B0604020202020204" pitchFamily="34" charset="0"/>
                          <a:ea typeface="+mn-ea"/>
                          <a:cs typeface="+mn-cs"/>
                        </a:rPr>
                        <a:t>80.1</a:t>
                      </a:r>
                    </a:p>
                  </a:txBody>
                  <a:tcPr marR="548640" anchor="ctr"/>
                </a:tc>
                <a:tc>
                  <a:txBody>
                    <a:bodyPr/>
                    <a:lstStyle/>
                    <a:p>
                      <a:pPr marL="0" lvl="1" algn="r" fontAlgn="b"/>
                      <a:r>
                        <a:rPr lang="en-US" sz="1600" b="0" i="0" u="none" strike="noStrike" kern="1200" dirty="0">
                          <a:solidFill>
                            <a:schemeClr val="accent2"/>
                          </a:solidFill>
                          <a:effectLst/>
                          <a:latin typeface="Arial" panose="020B0604020202020204" pitchFamily="34" charset="0"/>
                          <a:ea typeface="+mn-ea"/>
                          <a:cs typeface="+mn-cs"/>
                        </a:rPr>
                        <a:t>59.6</a:t>
                      </a:r>
                    </a:p>
                  </a:txBody>
                  <a:tcPr marR="548640" anchor="ctr"/>
                </a:tc>
                <a:extLst>
                  <a:ext uri="{0D108BD9-81ED-4DB2-BD59-A6C34878D82A}">
                    <a16:rowId xmlns:a16="http://schemas.microsoft.com/office/drawing/2014/main" val="10006"/>
                  </a:ext>
                </a:extLst>
              </a:tr>
              <a:tr h="370840">
                <a:tc>
                  <a:txBody>
                    <a:bodyPr/>
                    <a:lstStyle/>
                    <a:p>
                      <a:pPr algn="l" fontAlgn="b"/>
                      <a:r>
                        <a:rPr lang="en-US" sz="1600" b="0" i="0" u="none" strike="noStrike" dirty="0">
                          <a:solidFill>
                            <a:schemeClr val="accent2"/>
                          </a:solidFill>
                          <a:effectLst/>
                          <a:latin typeface="Arial" panose="020B0604020202020204" pitchFamily="34" charset="0"/>
                        </a:rPr>
                        <a:t>Average LDL</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dirty="0">
                          <a:solidFill>
                            <a:schemeClr val="accent2"/>
                          </a:solidFill>
                          <a:effectLst/>
                          <a:latin typeface="Arial" panose="020B0604020202020204" pitchFamily="34" charset="0"/>
                          <a:ea typeface="+mn-ea"/>
                          <a:cs typeface="+mn-cs"/>
                        </a:rPr>
                        <a:t>89.9</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kern="1200" dirty="0">
                          <a:solidFill>
                            <a:schemeClr val="accent2"/>
                          </a:solidFill>
                          <a:effectLst/>
                          <a:latin typeface="Arial" panose="020B0604020202020204" pitchFamily="34" charset="0"/>
                          <a:ea typeface="+mn-ea"/>
                          <a:cs typeface="+mn-cs"/>
                        </a:rPr>
                        <a:t>151.4</a:t>
                      </a:r>
                    </a:p>
                  </a:txBody>
                  <a:tcPr marR="548640" anchor="ctr"/>
                </a:tc>
                <a:tc>
                  <a:txBody>
                    <a:bodyPr/>
                    <a:lstStyle/>
                    <a:p>
                      <a:pPr marL="0" lvl="1" algn="r" fontAlgn="b"/>
                      <a:r>
                        <a:rPr lang="en-US" sz="1600" b="0" i="0" u="none" strike="noStrike" kern="1200" dirty="0">
                          <a:solidFill>
                            <a:schemeClr val="accent2"/>
                          </a:solidFill>
                          <a:effectLst/>
                          <a:latin typeface="Arial" panose="020B0604020202020204" pitchFamily="34" charset="0"/>
                          <a:ea typeface="+mn-ea"/>
                          <a:cs typeface="+mn-cs"/>
                        </a:rPr>
                        <a:t>61.8</a:t>
                      </a:r>
                    </a:p>
                  </a:txBody>
                  <a:tcPr marR="548640" anchor="ctr"/>
                </a:tc>
                <a:extLst>
                  <a:ext uri="{0D108BD9-81ED-4DB2-BD59-A6C34878D82A}">
                    <a16:rowId xmlns:a16="http://schemas.microsoft.com/office/drawing/2014/main" val="10007"/>
                  </a:ext>
                </a:extLst>
              </a:tr>
              <a:tr h="370840">
                <a:tc>
                  <a:txBody>
                    <a:bodyPr/>
                    <a:lstStyle/>
                    <a:p>
                      <a:pPr algn="l" fontAlgn="b"/>
                      <a:r>
                        <a:rPr lang="en-US" sz="1600" b="0" i="0" u="none" strike="noStrike" dirty="0">
                          <a:solidFill>
                            <a:schemeClr val="accent2"/>
                          </a:solidFill>
                          <a:effectLst/>
                          <a:latin typeface="Arial" panose="020B0604020202020204" pitchFamily="34" charset="0"/>
                        </a:rPr>
                        <a:t>Average BP</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dirty="0">
                          <a:solidFill>
                            <a:schemeClr val="accent2"/>
                          </a:solidFill>
                          <a:effectLst/>
                          <a:latin typeface="Arial" panose="020B0604020202020204" pitchFamily="34" charset="0"/>
                          <a:ea typeface="+mn-ea"/>
                          <a:cs typeface="+mn-cs"/>
                        </a:rPr>
                        <a:t>95.8</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kern="1200" dirty="0">
                          <a:solidFill>
                            <a:schemeClr val="accent2"/>
                          </a:solidFill>
                          <a:effectLst/>
                          <a:latin typeface="Arial" panose="020B0604020202020204" pitchFamily="34" charset="0"/>
                          <a:ea typeface="+mn-ea"/>
                          <a:cs typeface="+mn-cs"/>
                        </a:rPr>
                        <a:t>169.2</a:t>
                      </a:r>
                    </a:p>
                  </a:txBody>
                  <a:tcPr marR="548640" anchor="ctr"/>
                </a:tc>
                <a:tc>
                  <a:txBody>
                    <a:bodyPr/>
                    <a:lstStyle/>
                    <a:p>
                      <a:pPr marL="0" lvl="1" algn="r" fontAlgn="b"/>
                      <a:r>
                        <a:rPr lang="en-US" sz="1600" b="0" i="0" u="none" strike="noStrike" kern="1200" dirty="0">
                          <a:solidFill>
                            <a:schemeClr val="accent2"/>
                          </a:solidFill>
                          <a:effectLst/>
                          <a:latin typeface="Arial" panose="020B0604020202020204" pitchFamily="34" charset="0"/>
                          <a:ea typeface="+mn-ea"/>
                          <a:cs typeface="+mn-cs"/>
                        </a:rPr>
                        <a:t>62.3</a:t>
                      </a:r>
                    </a:p>
                  </a:txBody>
                  <a:tcPr marR="548640" anchor="ctr"/>
                </a:tc>
                <a:extLst>
                  <a:ext uri="{0D108BD9-81ED-4DB2-BD59-A6C34878D82A}">
                    <a16:rowId xmlns:a16="http://schemas.microsoft.com/office/drawing/2014/main" val="10008"/>
                  </a:ext>
                </a:extLst>
              </a:tr>
              <a:tr h="370840">
                <a:tc>
                  <a:txBody>
                    <a:bodyPr/>
                    <a:lstStyle/>
                    <a:p>
                      <a:pPr algn="l" fontAlgn="b"/>
                      <a:r>
                        <a:rPr lang="en-US" sz="1600" b="0" i="0" u="none" strike="noStrike" dirty="0">
                          <a:solidFill>
                            <a:schemeClr val="accent2"/>
                          </a:solidFill>
                          <a:effectLst/>
                          <a:latin typeface="Arial" panose="020B0604020202020204" pitchFamily="34" charset="0"/>
                        </a:rPr>
                        <a:t>Average HSL</a:t>
                      </a:r>
                    </a:p>
                  </a:txBody>
                  <a:tcPr marL="182880" marR="0" marT="0" marB="0" anchor="ctr"/>
                </a:tc>
                <a:tc>
                  <a:txBody>
                    <a:bodyPr/>
                    <a:lstStyle/>
                    <a:p>
                      <a:pPr marL="0" lvl="1" algn="r" defTabSz="914400" rtl="0" eaLnBrk="1" fontAlgn="b" latinLnBrk="0" hangingPunct="1">
                        <a:tabLst>
                          <a:tab pos="457200" algn="dec"/>
                          <a:tab pos="914400" algn="dec"/>
                        </a:tabLst>
                      </a:pPr>
                      <a:r>
                        <a:rPr lang="en-US" sz="1600" b="0" i="0" u="none" strike="noStrike" kern="1200" dirty="0">
                          <a:solidFill>
                            <a:schemeClr val="accent2"/>
                          </a:solidFill>
                          <a:effectLst/>
                          <a:latin typeface="Arial" panose="020B0604020202020204" pitchFamily="34" charset="0"/>
                          <a:ea typeface="+mn-ea"/>
                          <a:cs typeface="+mn-cs"/>
                        </a:rPr>
                        <a:t>253.5</a:t>
                      </a:r>
                    </a:p>
                  </a:txBody>
                  <a:tcPr marR="548640" anchor="ctr"/>
                </a:tc>
                <a:tc>
                  <a:txBody>
                    <a:bodyPr/>
                    <a:lstStyle/>
                    <a:p>
                      <a:pPr marL="0" marR="0" lvl="1" indent="0" algn="r" defTabSz="914400" rtl="0" eaLnBrk="1" fontAlgn="b" latinLnBrk="0" hangingPunct="1">
                        <a:lnSpc>
                          <a:spcPct val="100000"/>
                        </a:lnSpc>
                        <a:spcBef>
                          <a:spcPts val="0"/>
                        </a:spcBef>
                        <a:spcAft>
                          <a:spcPts val="0"/>
                        </a:spcAft>
                        <a:buClrTx/>
                        <a:buSzTx/>
                        <a:buFontTx/>
                        <a:buNone/>
                        <a:tabLst/>
                        <a:defRPr/>
                      </a:pPr>
                      <a:r>
                        <a:rPr lang="en-US" sz="1600" b="0" i="0" u="none" strike="noStrike" kern="1200" dirty="0">
                          <a:solidFill>
                            <a:schemeClr val="accent2"/>
                          </a:solidFill>
                          <a:effectLst/>
                          <a:latin typeface="Arial" panose="020B0604020202020204" pitchFamily="34" charset="0"/>
                          <a:ea typeface="+mn-ea"/>
                          <a:cs typeface="+mn-cs"/>
                        </a:rPr>
                        <a:t>234.2</a:t>
                      </a:r>
                    </a:p>
                  </a:txBody>
                  <a:tcPr marR="548640" anchor="ctr"/>
                </a:tc>
                <a:tc>
                  <a:txBody>
                    <a:bodyPr/>
                    <a:lstStyle/>
                    <a:p>
                      <a:pPr marL="0" lvl="1" algn="r" fontAlgn="b"/>
                      <a:r>
                        <a:rPr lang="en-US" sz="1600" b="0" i="0" u="none" strike="noStrike" kern="1200" dirty="0">
                          <a:solidFill>
                            <a:schemeClr val="accent2"/>
                          </a:solidFill>
                          <a:effectLst/>
                          <a:latin typeface="Arial" panose="020B0604020202020204" pitchFamily="34" charset="0"/>
                          <a:ea typeface="+mn-ea"/>
                          <a:cs typeface="+mn-cs"/>
                        </a:rPr>
                        <a:t>262.2</a:t>
                      </a:r>
                    </a:p>
                  </a:txBody>
                  <a:tcPr marR="548640" anchor="ct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221364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a:t>RUC Instruction Reasons</a:t>
            </a:r>
            <a:endParaRPr lang="en-US" sz="2400" b="1" dirty="0">
              <a:solidFill>
                <a:schemeClr val="accent1"/>
              </a:solidFill>
            </a:endParaRPr>
          </a:p>
        </p:txBody>
      </p:sp>
      <p:sp>
        <p:nvSpPr>
          <p:cNvPr id="3" name="Content Placeholder 2"/>
          <p:cNvSpPr>
            <a:spLocks noGrp="1"/>
          </p:cNvSpPr>
          <p:nvPr>
            <p:ph idx="1"/>
          </p:nvPr>
        </p:nvSpPr>
        <p:spPr>
          <a:xfrm>
            <a:off x="309513" y="990600"/>
            <a:ext cx="8534400" cy="5334000"/>
          </a:xfrm>
        </p:spPr>
        <p:txBody>
          <a:bodyPr/>
          <a:lstStyle/>
          <a:p>
            <a:r>
              <a:rPr lang="en-US" sz="1800" dirty="0">
                <a:solidFill>
                  <a:schemeClr val="tx2"/>
                </a:solidFill>
              </a:rPr>
              <a:t>3,853.1 effective RUC Resource-hours in 2021.</a:t>
            </a:r>
          </a:p>
          <a:p>
            <a:pPr lvl="1"/>
            <a:r>
              <a:rPr lang="en-US" sz="1800" dirty="0">
                <a:solidFill>
                  <a:schemeClr val="tx2"/>
                </a:solidFill>
              </a:rPr>
              <a:t>159.5 Resource-hours (4.1%) for local thermal congestion or voltage concerns.</a:t>
            </a:r>
          </a:p>
          <a:p>
            <a:pPr lvl="1"/>
            <a:r>
              <a:rPr lang="en-US" sz="1800" dirty="0">
                <a:solidFill>
                  <a:schemeClr val="tx2"/>
                </a:solidFill>
              </a:rPr>
              <a:t>3,693.6 Resource-hours (95.9%) for capacity concerns, among which:</a:t>
            </a:r>
          </a:p>
          <a:p>
            <a:pPr lvl="2"/>
            <a:r>
              <a:rPr lang="en-US" sz="1600" dirty="0">
                <a:solidFill>
                  <a:schemeClr val="tx2"/>
                </a:solidFill>
              </a:rPr>
              <a:t>274 Resource-hours (7.1%) during the period of Winter Storm Uri.</a:t>
            </a:r>
          </a:p>
          <a:p>
            <a:pPr lvl="3"/>
            <a:r>
              <a:rPr lang="en-US" sz="1400" dirty="0">
                <a:solidFill>
                  <a:schemeClr val="tx2"/>
                </a:solidFill>
              </a:rPr>
              <a:t>These are largely associated with the Department of Energy order regarding emissions limitations.</a:t>
            </a:r>
          </a:p>
          <a:p>
            <a:pPr lvl="2"/>
            <a:r>
              <a:rPr lang="en-US" sz="1600" dirty="0">
                <a:solidFill>
                  <a:schemeClr val="tx2"/>
                </a:solidFill>
              </a:rPr>
              <a:t>3,361 Resource-hours (87.2%) occurred in the latter part of the year starting in June.</a:t>
            </a:r>
          </a:p>
          <a:p>
            <a:pPr lvl="2"/>
            <a:endParaRPr lang="en-US" sz="1400" dirty="0">
              <a:solidFill>
                <a:schemeClr val="tx2"/>
              </a:solidFill>
            </a:endParaRPr>
          </a:p>
          <a:p>
            <a:r>
              <a:rPr lang="en-US" sz="1800" dirty="0">
                <a:solidFill>
                  <a:schemeClr val="tx2"/>
                </a:solidFill>
              </a:rPr>
              <a:t>There were no Resource-hours committed for Ancillary Service shortages, system inertia, or startup failures.</a:t>
            </a:r>
          </a:p>
          <a:p>
            <a:endParaRPr lang="en-US" sz="1800" dirty="0">
              <a:solidFill>
                <a:schemeClr val="tx2"/>
              </a:solidFill>
            </a:endParaRPr>
          </a:p>
          <a:p>
            <a:r>
              <a:rPr lang="en-US" sz="1800" dirty="0">
                <a:solidFill>
                  <a:schemeClr val="tx2"/>
                </a:solidFill>
              </a:rPr>
              <a:t>1,205.1 effective Resource-hours (31%) were successfully bought back.</a:t>
            </a:r>
          </a:p>
          <a:p>
            <a:pPr lvl="1"/>
            <a:r>
              <a:rPr lang="en-US" sz="1800" dirty="0">
                <a:solidFill>
                  <a:schemeClr val="tx2"/>
                </a:solidFill>
              </a:rPr>
              <a:t>This value is higher than last year (13% bought back in 2020).</a:t>
            </a:r>
          </a:p>
          <a:p>
            <a:pPr lvl="1"/>
            <a:r>
              <a:rPr lang="en-US" sz="1800" dirty="0">
                <a:solidFill>
                  <a:schemeClr val="tx2"/>
                </a:solidFill>
              </a:rPr>
              <a:t>Included in this value are 18.1 effective Resource-hours (4.7% of total) where the Resource was DAM-committed.</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1324424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RUC-Instructed Effective Resource-Hours 2018 - 2021</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70155" y="1219200"/>
            <a:ext cx="7985760" cy="3992880"/>
          </a:xfrm>
          <a:prstGeom prst="rect">
            <a:avLst/>
          </a:prstGeom>
        </p:spPr>
      </p:pic>
    </p:spTree>
    <p:extLst>
      <p:ext uri="{BB962C8B-B14F-4D97-AF65-F5344CB8AC3E}">
        <p14:creationId xmlns:p14="http://schemas.microsoft.com/office/powerpoint/2010/main" val="10957945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a:t>RUC-Instructed Resource Dispatch above LDL</a:t>
            </a:r>
            <a:endParaRPr lang="en-US" sz="2400" b="1" dirty="0">
              <a:solidFill>
                <a:schemeClr val="accent1"/>
              </a:solidFill>
            </a:endParaRPr>
          </a:p>
        </p:txBody>
      </p:sp>
      <p:sp>
        <p:nvSpPr>
          <p:cNvPr id="3" name="Content Placeholder 2"/>
          <p:cNvSpPr>
            <a:spLocks noGrp="1"/>
          </p:cNvSpPr>
          <p:nvPr>
            <p:ph idx="1"/>
          </p:nvPr>
        </p:nvSpPr>
        <p:spPr>
          <a:xfrm>
            <a:off x="371475" y="1143000"/>
            <a:ext cx="8315326" cy="4953000"/>
          </a:xfrm>
        </p:spPr>
        <p:txBody>
          <a:bodyPr/>
          <a:lstStyle/>
          <a:p>
            <a:r>
              <a:rPr lang="en-US" sz="1900" dirty="0">
                <a:solidFill>
                  <a:schemeClr val="tx2"/>
                </a:solidFill>
              </a:rPr>
              <a:t>When Resources did not successfully opt out, there were 45.7 Resource-hours when the Resource was dispatched above its LDL.</a:t>
            </a:r>
          </a:p>
          <a:p>
            <a:pPr lvl="1"/>
            <a:r>
              <a:rPr lang="en-US" sz="1700" dirty="0">
                <a:solidFill>
                  <a:schemeClr val="tx2"/>
                </a:solidFill>
              </a:rPr>
              <a:t>For 1 of these Resource-hours, the LMP for the RUC-instructed Resource was above the RUC offer floor.</a:t>
            </a:r>
          </a:p>
          <a:p>
            <a:pPr lvl="1"/>
            <a:endParaRPr lang="en-US" sz="1700" dirty="0">
              <a:solidFill>
                <a:schemeClr val="tx2"/>
              </a:solidFill>
            </a:endParaRPr>
          </a:p>
          <a:p>
            <a:pPr lvl="1"/>
            <a:r>
              <a:rPr lang="en-US" sz="1700" dirty="0">
                <a:solidFill>
                  <a:schemeClr val="tx2"/>
                </a:solidFill>
              </a:rPr>
              <a:t>For 44.7 of these Resource-hours, the LMP for the RUC-instructed Resource was below the RUC offer floor.</a:t>
            </a:r>
          </a:p>
          <a:p>
            <a:pPr lvl="2"/>
            <a:r>
              <a:rPr lang="en-US" sz="1600" dirty="0">
                <a:solidFill>
                  <a:schemeClr val="tx2"/>
                </a:solidFill>
              </a:rPr>
              <a:t>For 34.8 of these Resource-hours, the RUC-instructed Resource was mitigated.</a:t>
            </a:r>
          </a:p>
          <a:p>
            <a:pPr lvl="2"/>
            <a:r>
              <a:rPr lang="en-US" sz="1600" dirty="0">
                <a:solidFill>
                  <a:schemeClr val="tx2"/>
                </a:solidFill>
              </a:rPr>
              <a:t>For 6.7 of these Resource-hours, the RUC-instructed Resource was not mitigated and had </a:t>
            </a:r>
            <a:r>
              <a:rPr lang="en-US" sz="1600">
                <a:solidFill>
                  <a:schemeClr val="tx2"/>
                </a:solidFill>
              </a:rPr>
              <a:t>been DAM-committed</a:t>
            </a:r>
            <a:r>
              <a:rPr lang="en-US" sz="1600" dirty="0">
                <a:solidFill>
                  <a:schemeClr val="tx2"/>
                </a:solidFill>
              </a:rPr>
              <a:t>, and the hours were treated as a RUC opt out.</a:t>
            </a:r>
          </a:p>
          <a:p>
            <a:pPr lvl="2"/>
            <a:r>
              <a:rPr lang="en-US" sz="1600" dirty="0">
                <a:solidFill>
                  <a:schemeClr val="tx2"/>
                </a:solidFill>
              </a:rPr>
              <a:t>The remaining Resource-hours are associated with a RUC for additional capacity.</a:t>
            </a:r>
          </a:p>
          <a:p>
            <a:pPr marL="914400" lvl="2" indent="0">
              <a:lnSpc>
                <a:spcPct val="125000"/>
              </a:lnSpc>
              <a:buNone/>
            </a:pPr>
            <a:endParaRPr lang="en-US" sz="1600" dirty="0"/>
          </a:p>
          <a:p>
            <a:pPr marL="457200" lvl="1" indent="0">
              <a:lnSpc>
                <a:spcPct val="150000"/>
              </a:lnSpc>
              <a:buNone/>
            </a:pP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13294210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Reliability Deployment Price Adders</a:t>
            </a: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pic>
        <p:nvPicPr>
          <p:cNvPr id="27" name="Picture 26"/>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42014" y="3269489"/>
            <a:ext cx="5569924" cy="2952643"/>
          </a:xfrm>
          <a:prstGeom prst="rect">
            <a:avLst/>
          </a:prstGeom>
        </p:spPr>
      </p:pic>
      <p:pic>
        <p:nvPicPr>
          <p:cNvPr id="29" name="Picture 28"/>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6401" y="457200"/>
            <a:ext cx="6175411" cy="2964198"/>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2134756239"/>
              </p:ext>
            </p:extLst>
          </p:nvPr>
        </p:nvGraphicFramePr>
        <p:xfrm>
          <a:off x="5867400" y="770021"/>
          <a:ext cx="3200400" cy="5229078"/>
        </p:xfrm>
        <a:graphic>
          <a:graphicData uri="http://schemas.openxmlformats.org/drawingml/2006/table">
            <a:tbl>
              <a:tblPr firstRow="1" bandRow="1">
                <a:tableStyleId>{5C22544A-7EE6-4342-B048-85BDC9FD1C3A}</a:tableStyleId>
              </a:tblPr>
              <a:tblGrid>
                <a:gridCol w="893135">
                  <a:extLst>
                    <a:ext uri="{9D8B030D-6E8A-4147-A177-3AD203B41FA5}">
                      <a16:colId xmlns:a16="http://schemas.microsoft.com/office/drawing/2014/main" val="20000"/>
                    </a:ext>
                  </a:extLst>
                </a:gridCol>
                <a:gridCol w="1041991">
                  <a:extLst>
                    <a:ext uri="{9D8B030D-6E8A-4147-A177-3AD203B41FA5}">
                      <a16:colId xmlns:a16="http://schemas.microsoft.com/office/drawing/2014/main" val="20001"/>
                    </a:ext>
                  </a:extLst>
                </a:gridCol>
                <a:gridCol w="1265274">
                  <a:extLst>
                    <a:ext uri="{9D8B030D-6E8A-4147-A177-3AD203B41FA5}">
                      <a16:colId xmlns:a16="http://schemas.microsoft.com/office/drawing/2014/main" val="20002"/>
                    </a:ext>
                  </a:extLst>
                </a:gridCol>
              </a:tblGrid>
              <a:tr h="1098966">
                <a:tc>
                  <a:txBody>
                    <a:bodyPr/>
                    <a:lstStyle/>
                    <a:p>
                      <a:pPr algn="ctr" fontAlgn="b"/>
                      <a:r>
                        <a:rPr lang="en-US" sz="1200" b="1" i="0" u="none" strike="noStrike" dirty="0">
                          <a:solidFill>
                            <a:schemeClr val="bg1"/>
                          </a:solidFill>
                          <a:effectLst/>
                          <a:latin typeface="+mn-lt"/>
                        </a:rPr>
                        <a:t>Month of 2021</a:t>
                      </a:r>
                    </a:p>
                  </a:txBody>
                  <a:tcPr marL="9525" marR="9525" marT="9525" marB="0" anchor="ctr"/>
                </a:tc>
                <a:tc>
                  <a:txBody>
                    <a:bodyPr/>
                    <a:lstStyle/>
                    <a:p>
                      <a:pPr marL="0" algn="ctr" defTabSz="914400" rtl="0" eaLnBrk="1" fontAlgn="b" latinLnBrk="0" hangingPunct="1"/>
                      <a:r>
                        <a:rPr lang="en-US" sz="1200" b="1" i="0" u="none" strike="noStrike" kern="1200" dirty="0">
                          <a:solidFill>
                            <a:schemeClr val="bg1"/>
                          </a:solidFill>
                          <a:effectLst/>
                          <a:latin typeface="+mn-lt"/>
                          <a:ea typeface="+mn-ea"/>
                          <a:cs typeface="+mn-cs"/>
                        </a:rPr>
                        <a:t>Total RTORDPA</a:t>
                      </a:r>
                      <a:r>
                        <a:rPr lang="en-US" sz="1200" b="1" i="0" u="none" strike="noStrike" kern="1200" baseline="0" dirty="0">
                          <a:solidFill>
                            <a:schemeClr val="bg1"/>
                          </a:solidFill>
                          <a:effectLst/>
                          <a:latin typeface="+mn-lt"/>
                          <a:ea typeface="+mn-ea"/>
                          <a:cs typeface="+mn-cs"/>
                        </a:rPr>
                        <a:t> Time (</a:t>
                      </a:r>
                      <a:r>
                        <a:rPr lang="en-US" sz="1200" b="1" i="0" u="none" strike="noStrike" kern="1200" dirty="0">
                          <a:solidFill>
                            <a:schemeClr val="bg1"/>
                          </a:solidFill>
                          <a:effectLst/>
                          <a:latin typeface="+mn-lt"/>
                          <a:ea typeface="+mn-ea"/>
                          <a:cs typeface="+mn-cs"/>
                        </a:rPr>
                        <a:t>Hours)</a:t>
                      </a:r>
                    </a:p>
                  </a:txBody>
                  <a:tcPr marL="9525" marR="9525" marT="9525" marB="0" anchor="ctr"/>
                </a:tc>
                <a:tc>
                  <a:txBody>
                    <a:bodyPr/>
                    <a:lstStyle/>
                    <a:p>
                      <a:pPr marL="0" algn="ctr" defTabSz="914400" rtl="0" eaLnBrk="1" fontAlgn="b" latinLnBrk="0" hangingPunct="1"/>
                      <a:r>
                        <a:rPr lang="en-US" sz="1200" b="1" i="0" u="none" strike="noStrike" kern="1200" dirty="0">
                          <a:solidFill>
                            <a:schemeClr val="bg1"/>
                          </a:solidFill>
                          <a:effectLst/>
                          <a:latin typeface="+mn-lt"/>
                          <a:ea typeface="+mn-ea"/>
                          <a:cs typeface="+mn-cs"/>
                        </a:rPr>
                        <a:t>Time-weighted Average RTORDPA ($/MWh)</a:t>
                      </a:r>
                    </a:p>
                  </a:txBody>
                  <a:tcPr marL="9525" marR="9525" marT="9525" marB="0" anchor="ctr"/>
                </a:tc>
                <a:extLst>
                  <a:ext uri="{0D108BD9-81ED-4DB2-BD59-A6C34878D82A}">
                    <a16:rowId xmlns:a16="http://schemas.microsoft.com/office/drawing/2014/main" val="10000"/>
                  </a:ext>
                </a:extLst>
              </a:tr>
              <a:tr h="344176">
                <a:tc>
                  <a:txBody>
                    <a:bodyPr/>
                    <a:lstStyle/>
                    <a:p>
                      <a:pPr algn="ctr" fontAlgn="b"/>
                      <a:r>
                        <a:rPr lang="en-US" sz="1200" b="0" i="0" u="none" strike="noStrike" dirty="0">
                          <a:solidFill>
                            <a:schemeClr val="tx2"/>
                          </a:solidFill>
                          <a:effectLst/>
                          <a:latin typeface="+mn-lt"/>
                        </a:rPr>
                        <a:t>Jan</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5.0</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0.39</a:t>
                      </a:r>
                    </a:p>
                  </a:txBody>
                  <a:tcPr marL="9525" marR="9525" marT="9525" marB="0" anchor="ctr"/>
                </a:tc>
                <a:extLst>
                  <a:ext uri="{0D108BD9-81ED-4DB2-BD59-A6C34878D82A}">
                    <a16:rowId xmlns:a16="http://schemas.microsoft.com/office/drawing/2014/main" val="10001"/>
                  </a:ext>
                </a:extLst>
              </a:tr>
              <a:tr h="344176">
                <a:tc>
                  <a:txBody>
                    <a:bodyPr/>
                    <a:lstStyle/>
                    <a:p>
                      <a:pPr algn="ctr" fontAlgn="b"/>
                      <a:r>
                        <a:rPr lang="en-US" sz="1200" b="0" i="0" u="none" strike="noStrike" dirty="0">
                          <a:solidFill>
                            <a:schemeClr val="tx2"/>
                          </a:solidFill>
                          <a:effectLst/>
                          <a:latin typeface="+mn-lt"/>
                        </a:rPr>
                        <a:t>Feb</a:t>
                      </a:r>
                    </a:p>
                  </a:txBody>
                  <a:tcPr marL="9525" marR="9525" marT="9525" marB="0" anchor="ctr"/>
                </a:tc>
                <a:tc>
                  <a:txBody>
                    <a:bodyPr/>
                    <a:lstStyle/>
                    <a:p>
                      <a:pPr algn="ctr" fontAlgn="b"/>
                      <a:r>
                        <a:rPr lang="en-US" sz="1200" b="0" i="0" u="none" strike="noStrike" kern="1200">
                          <a:solidFill>
                            <a:schemeClr val="tx2"/>
                          </a:solidFill>
                          <a:effectLst/>
                          <a:latin typeface="+mn-lt"/>
                          <a:ea typeface="+mn-ea"/>
                          <a:cs typeface="+mn-cs"/>
                        </a:rPr>
                        <a:t>112.0</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5,003.26</a:t>
                      </a:r>
                    </a:p>
                  </a:txBody>
                  <a:tcPr marL="9525" marR="9525" marT="9525" marB="0" anchor="ctr"/>
                </a:tc>
                <a:extLst>
                  <a:ext uri="{0D108BD9-81ED-4DB2-BD59-A6C34878D82A}">
                    <a16:rowId xmlns:a16="http://schemas.microsoft.com/office/drawing/2014/main" val="10002"/>
                  </a:ext>
                </a:extLst>
              </a:tr>
              <a:tr h="344176">
                <a:tc>
                  <a:txBody>
                    <a:bodyPr/>
                    <a:lstStyle/>
                    <a:p>
                      <a:pPr algn="ctr" fontAlgn="b"/>
                      <a:r>
                        <a:rPr lang="en-US" sz="1200" b="0" i="0" u="none" strike="noStrike" dirty="0">
                          <a:solidFill>
                            <a:schemeClr val="tx2"/>
                          </a:solidFill>
                          <a:effectLst/>
                          <a:latin typeface="+mn-lt"/>
                        </a:rPr>
                        <a:t>Mar</a:t>
                      </a:r>
                    </a:p>
                  </a:txBody>
                  <a:tcPr marL="9525" marR="9525" marT="9525" marB="0" anchor="ctr"/>
                </a:tc>
                <a:tc>
                  <a:txBody>
                    <a:bodyPr/>
                    <a:lstStyle/>
                    <a:p>
                      <a:pPr algn="ctr" fontAlgn="b"/>
                      <a:r>
                        <a:rPr lang="en-US" sz="1200" b="0" i="0" u="none" strike="noStrike" kern="1200">
                          <a:solidFill>
                            <a:schemeClr val="tx2"/>
                          </a:solidFill>
                          <a:effectLst/>
                          <a:latin typeface="+mn-lt"/>
                          <a:ea typeface="+mn-ea"/>
                          <a:cs typeface="+mn-cs"/>
                        </a:rPr>
                        <a:t>12.6</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0.21</a:t>
                      </a:r>
                    </a:p>
                  </a:txBody>
                  <a:tcPr marL="9525" marR="9525" marT="9525" marB="0" anchor="ctr"/>
                </a:tc>
                <a:extLst>
                  <a:ext uri="{0D108BD9-81ED-4DB2-BD59-A6C34878D82A}">
                    <a16:rowId xmlns:a16="http://schemas.microsoft.com/office/drawing/2014/main" val="10003"/>
                  </a:ext>
                </a:extLst>
              </a:tr>
              <a:tr h="344176">
                <a:tc>
                  <a:txBody>
                    <a:bodyPr/>
                    <a:lstStyle/>
                    <a:p>
                      <a:pPr algn="ctr" fontAlgn="b"/>
                      <a:r>
                        <a:rPr lang="en-US" sz="1200" b="0" i="0" u="none" strike="noStrike" dirty="0">
                          <a:solidFill>
                            <a:schemeClr val="tx2"/>
                          </a:solidFill>
                          <a:effectLst/>
                          <a:latin typeface="+mn-lt"/>
                        </a:rPr>
                        <a:t>Apr</a:t>
                      </a:r>
                    </a:p>
                  </a:txBody>
                  <a:tcPr marL="9525" marR="9525" marT="9525" marB="0" anchor="ctr"/>
                </a:tc>
                <a:tc>
                  <a:txBody>
                    <a:bodyPr/>
                    <a:lstStyle/>
                    <a:p>
                      <a:pPr algn="ctr" fontAlgn="b"/>
                      <a:r>
                        <a:rPr lang="en-US" sz="1200" b="0" i="0" u="none" strike="noStrike" kern="1200">
                          <a:solidFill>
                            <a:schemeClr val="tx2"/>
                          </a:solidFill>
                          <a:effectLst/>
                          <a:latin typeface="+mn-lt"/>
                          <a:ea typeface="+mn-ea"/>
                          <a:cs typeface="+mn-cs"/>
                        </a:rPr>
                        <a:t>8.0</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0.56</a:t>
                      </a:r>
                    </a:p>
                  </a:txBody>
                  <a:tcPr marL="9525" marR="9525" marT="9525" marB="0" anchor="ctr"/>
                </a:tc>
                <a:extLst>
                  <a:ext uri="{0D108BD9-81ED-4DB2-BD59-A6C34878D82A}">
                    <a16:rowId xmlns:a16="http://schemas.microsoft.com/office/drawing/2014/main" val="10004"/>
                  </a:ext>
                </a:extLst>
              </a:tr>
              <a:tr h="344176">
                <a:tc>
                  <a:txBody>
                    <a:bodyPr/>
                    <a:lstStyle/>
                    <a:p>
                      <a:pPr algn="ctr" fontAlgn="b"/>
                      <a:r>
                        <a:rPr lang="en-US" sz="1200" b="0" i="0" u="none" strike="noStrike" dirty="0">
                          <a:solidFill>
                            <a:schemeClr val="tx2"/>
                          </a:solidFill>
                          <a:effectLst/>
                          <a:latin typeface="+mn-lt"/>
                        </a:rPr>
                        <a:t>May</a:t>
                      </a:r>
                    </a:p>
                  </a:txBody>
                  <a:tcPr marL="9525" marR="9525" marT="9525" marB="0" anchor="ctr"/>
                </a:tc>
                <a:tc>
                  <a:txBody>
                    <a:bodyPr/>
                    <a:lstStyle/>
                    <a:p>
                      <a:pPr algn="ctr" fontAlgn="b"/>
                      <a:r>
                        <a:rPr lang="en-US" sz="1200" b="0" i="0" u="none" strike="noStrike" kern="1200">
                          <a:solidFill>
                            <a:schemeClr val="tx2"/>
                          </a:solidFill>
                          <a:effectLst/>
                          <a:latin typeface="+mn-lt"/>
                          <a:ea typeface="+mn-ea"/>
                          <a:cs typeface="+mn-cs"/>
                        </a:rPr>
                        <a:t>0.0</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0.00</a:t>
                      </a:r>
                    </a:p>
                  </a:txBody>
                  <a:tcPr marL="9525" marR="9525" marT="9525" marB="0" anchor="ctr"/>
                </a:tc>
                <a:extLst>
                  <a:ext uri="{0D108BD9-81ED-4DB2-BD59-A6C34878D82A}">
                    <a16:rowId xmlns:a16="http://schemas.microsoft.com/office/drawing/2014/main" val="10005"/>
                  </a:ext>
                </a:extLst>
              </a:tr>
              <a:tr h="344176">
                <a:tc>
                  <a:txBody>
                    <a:bodyPr/>
                    <a:lstStyle/>
                    <a:p>
                      <a:pPr algn="ctr" fontAlgn="b"/>
                      <a:r>
                        <a:rPr lang="en-US" sz="1200" b="0" i="0" u="none" strike="noStrike" dirty="0">
                          <a:solidFill>
                            <a:schemeClr val="tx2"/>
                          </a:solidFill>
                          <a:effectLst/>
                          <a:latin typeface="+mn-lt"/>
                        </a:rPr>
                        <a:t>Jun</a:t>
                      </a:r>
                    </a:p>
                  </a:txBody>
                  <a:tcPr marL="9525" marR="9525" marT="9525" marB="0" anchor="ctr"/>
                </a:tc>
                <a:tc>
                  <a:txBody>
                    <a:bodyPr/>
                    <a:lstStyle/>
                    <a:p>
                      <a:pPr algn="ctr" fontAlgn="b"/>
                      <a:r>
                        <a:rPr lang="en-US" sz="1200" b="0" i="0" u="none" strike="noStrike" kern="1200">
                          <a:solidFill>
                            <a:schemeClr val="tx2"/>
                          </a:solidFill>
                          <a:effectLst/>
                          <a:latin typeface="+mn-lt"/>
                          <a:ea typeface="+mn-ea"/>
                          <a:cs typeface="+mn-cs"/>
                        </a:rPr>
                        <a:t>71.1</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6.42</a:t>
                      </a:r>
                    </a:p>
                  </a:txBody>
                  <a:tcPr marL="9525" marR="9525" marT="9525" marB="0" anchor="ctr"/>
                </a:tc>
                <a:extLst>
                  <a:ext uri="{0D108BD9-81ED-4DB2-BD59-A6C34878D82A}">
                    <a16:rowId xmlns:a16="http://schemas.microsoft.com/office/drawing/2014/main" val="10006"/>
                  </a:ext>
                </a:extLst>
              </a:tr>
              <a:tr h="344176">
                <a:tc>
                  <a:txBody>
                    <a:bodyPr/>
                    <a:lstStyle/>
                    <a:p>
                      <a:pPr algn="ctr" fontAlgn="b"/>
                      <a:r>
                        <a:rPr lang="en-US" sz="1200" b="0" i="0" u="none" strike="noStrike" dirty="0">
                          <a:solidFill>
                            <a:schemeClr val="tx2"/>
                          </a:solidFill>
                          <a:effectLst/>
                          <a:latin typeface="+mn-lt"/>
                        </a:rPr>
                        <a:t>Jul</a:t>
                      </a:r>
                    </a:p>
                  </a:txBody>
                  <a:tcPr marL="9525" marR="9525" marT="9525" marB="0" anchor="ctr"/>
                </a:tc>
                <a:tc>
                  <a:txBody>
                    <a:bodyPr/>
                    <a:lstStyle/>
                    <a:p>
                      <a:pPr algn="ctr" fontAlgn="b"/>
                      <a:r>
                        <a:rPr lang="en-US" sz="1200" b="0" i="0" u="none" strike="noStrike" kern="1200">
                          <a:solidFill>
                            <a:schemeClr val="tx2"/>
                          </a:solidFill>
                          <a:effectLst/>
                          <a:latin typeface="+mn-lt"/>
                          <a:ea typeface="+mn-ea"/>
                          <a:cs typeface="+mn-cs"/>
                        </a:rPr>
                        <a:t>263.7</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6.24</a:t>
                      </a:r>
                    </a:p>
                  </a:txBody>
                  <a:tcPr marL="9525" marR="9525" marT="9525" marB="0" anchor="ctr"/>
                </a:tc>
                <a:extLst>
                  <a:ext uri="{0D108BD9-81ED-4DB2-BD59-A6C34878D82A}">
                    <a16:rowId xmlns:a16="http://schemas.microsoft.com/office/drawing/2014/main" val="10007"/>
                  </a:ext>
                </a:extLst>
              </a:tr>
              <a:tr h="344176">
                <a:tc>
                  <a:txBody>
                    <a:bodyPr/>
                    <a:lstStyle/>
                    <a:p>
                      <a:pPr algn="ctr" fontAlgn="b"/>
                      <a:r>
                        <a:rPr lang="en-US" sz="1200" b="0" i="0" u="none" strike="noStrike" dirty="0">
                          <a:solidFill>
                            <a:schemeClr val="tx2"/>
                          </a:solidFill>
                          <a:effectLst/>
                          <a:latin typeface="+mn-lt"/>
                        </a:rPr>
                        <a:t>Aug</a:t>
                      </a:r>
                    </a:p>
                  </a:txBody>
                  <a:tcPr marL="9525" marR="9525" marT="9525" marB="0" anchor="ctr"/>
                </a:tc>
                <a:tc>
                  <a:txBody>
                    <a:bodyPr/>
                    <a:lstStyle/>
                    <a:p>
                      <a:pPr algn="ctr" fontAlgn="b"/>
                      <a:r>
                        <a:rPr lang="en-US" sz="1200" b="0" i="0" u="none" strike="noStrike" kern="1200">
                          <a:solidFill>
                            <a:schemeClr val="tx2"/>
                          </a:solidFill>
                          <a:effectLst/>
                          <a:latin typeface="+mn-lt"/>
                          <a:ea typeface="+mn-ea"/>
                          <a:cs typeface="+mn-cs"/>
                        </a:rPr>
                        <a:t>121.7</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3.22</a:t>
                      </a:r>
                    </a:p>
                  </a:txBody>
                  <a:tcPr marL="9525" marR="9525" marT="9525" marB="0" anchor="ctr"/>
                </a:tc>
                <a:extLst>
                  <a:ext uri="{0D108BD9-81ED-4DB2-BD59-A6C34878D82A}">
                    <a16:rowId xmlns:a16="http://schemas.microsoft.com/office/drawing/2014/main" val="10008"/>
                  </a:ext>
                </a:extLst>
              </a:tr>
              <a:tr h="344176">
                <a:tc>
                  <a:txBody>
                    <a:bodyPr/>
                    <a:lstStyle/>
                    <a:p>
                      <a:pPr algn="ctr" fontAlgn="b"/>
                      <a:r>
                        <a:rPr lang="en-US" sz="1200" b="0" i="0" u="none" strike="noStrike" dirty="0">
                          <a:solidFill>
                            <a:schemeClr val="tx2"/>
                          </a:solidFill>
                          <a:effectLst/>
                          <a:latin typeface="+mn-lt"/>
                        </a:rPr>
                        <a:t>Sep</a:t>
                      </a:r>
                    </a:p>
                  </a:txBody>
                  <a:tcPr marL="9525" marR="9525" marT="9525" marB="0" anchor="ctr"/>
                </a:tc>
                <a:tc>
                  <a:txBody>
                    <a:bodyPr/>
                    <a:lstStyle/>
                    <a:p>
                      <a:pPr algn="ctr" fontAlgn="b"/>
                      <a:r>
                        <a:rPr lang="en-US" sz="1200" b="0" i="0" u="none" strike="noStrike" kern="1200">
                          <a:solidFill>
                            <a:schemeClr val="tx2"/>
                          </a:solidFill>
                          <a:effectLst/>
                          <a:latin typeface="+mn-lt"/>
                          <a:ea typeface="+mn-ea"/>
                          <a:cs typeface="+mn-cs"/>
                        </a:rPr>
                        <a:t>174.7</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1.19</a:t>
                      </a:r>
                    </a:p>
                  </a:txBody>
                  <a:tcPr marL="9525" marR="9525" marT="9525" marB="0" anchor="ctr"/>
                </a:tc>
                <a:extLst>
                  <a:ext uri="{0D108BD9-81ED-4DB2-BD59-A6C34878D82A}">
                    <a16:rowId xmlns:a16="http://schemas.microsoft.com/office/drawing/2014/main" val="10009"/>
                  </a:ext>
                </a:extLst>
              </a:tr>
              <a:tr h="344176">
                <a:tc>
                  <a:txBody>
                    <a:bodyPr/>
                    <a:lstStyle/>
                    <a:p>
                      <a:pPr algn="ctr" fontAlgn="b"/>
                      <a:r>
                        <a:rPr lang="en-US" sz="1200" b="0" i="0" u="none" strike="noStrike" dirty="0">
                          <a:solidFill>
                            <a:schemeClr val="tx2"/>
                          </a:solidFill>
                          <a:effectLst/>
                          <a:latin typeface="+mn-lt"/>
                        </a:rPr>
                        <a:t>Oct</a:t>
                      </a:r>
                    </a:p>
                  </a:txBody>
                  <a:tcPr marL="9525" marR="9525" marT="9525" marB="0" anchor="ctr"/>
                </a:tc>
                <a:tc>
                  <a:txBody>
                    <a:bodyPr/>
                    <a:lstStyle/>
                    <a:p>
                      <a:pPr algn="ctr" fontAlgn="b"/>
                      <a:r>
                        <a:rPr lang="en-US" sz="1200" b="0" i="0" u="none" strike="noStrike" kern="1200">
                          <a:solidFill>
                            <a:schemeClr val="tx2"/>
                          </a:solidFill>
                          <a:effectLst/>
                          <a:latin typeface="+mn-lt"/>
                          <a:ea typeface="+mn-ea"/>
                          <a:cs typeface="+mn-cs"/>
                        </a:rPr>
                        <a:t>214.9</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7.73</a:t>
                      </a:r>
                    </a:p>
                  </a:txBody>
                  <a:tcPr marL="9525" marR="9525" marT="9525" marB="0" anchor="ctr"/>
                </a:tc>
                <a:extLst>
                  <a:ext uri="{0D108BD9-81ED-4DB2-BD59-A6C34878D82A}">
                    <a16:rowId xmlns:a16="http://schemas.microsoft.com/office/drawing/2014/main" val="10010"/>
                  </a:ext>
                </a:extLst>
              </a:tr>
              <a:tr h="344176">
                <a:tc>
                  <a:txBody>
                    <a:bodyPr/>
                    <a:lstStyle/>
                    <a:p>
                      <a:pPr algn="ctr" fontAlgn="b"/>
                      <a:r>
                        <a:rPr lang="en-US" sz="1200" b="0" i="0" u="none" strike="noStrike" dirty="0">
                          <a:solidFill>
                            <a:schemeClr val="tx2"/>
                          </a:solidFill>
                          <a:effectLst/>
                          <a:latin typeface="+mn-lt"/>
                        </a:rPr>
                        <a:t>Nov</a:t>
                      </a:r>
                    </a:p>
                  </a:txBody>
                  <a:tcPr marL="9525" marR="9525" marT="9525" marB="0" anchor="ctr"/>
                </a:tc>
                <a:tc>
                  <a:txBody>
                    <a:bodyPr/>
                    <a:lstStyle/>
                    <a:p>
                      <a:pPr algn="ctr" fontAlgn="b"/>
                      <a:r>
                        <a:rPr lang="en-US" sz="1200" b="0" i="0" u="none" strike="noStrike" kern="1200">
                          <a:solidFill>
                            <a:schemeClr val="tx2"/>
                          </a:solidFill>
                          <a:effectLst/>
                          <a:latin typeface="+mn-lt"/>
                          <a:ea typeface="+mn-ea"/>
                          <a:cs typeface="+mn-cs"/>
                        </a:rPr>
                        <a:t>79.4</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2.29</a:t>
                      </a:r>
                    </a:p>
                  </a:txBody>
                  <a:tcPr marL="9525" marR="9525" marT="9525" marB="0" anchor="ctr"/>
                </a:tc>
                <a:extLst>
                  <a:ext uri="{0D108BD9-81ED-4DB2-BD59-A6C34878D82A}">
                    <a16:rowId xmlns:a16="http://schemas.microsoft.com/office/drawing/2014/main" val="10011"/>
                  </a:ext>
                </a:extLst>
              </a:tr>
              <a:tr h="344176">
                <a:tc>
                  <a:txBody>
                    <a:bodyPr/>
                    <a:lstStyle/>
                    <a:p>
                      <a:pPr algn="ctr" fontAlgn="b"/>
                      <a:r>
                        <a:rPr lang="en-US" sz="1200" b="0" i="0" u="none" strike="noStrike" dirty="0">
                          <a:solidFill>
                            <a:schemeClr val="tx2"/>
                          </a:solidFill>
                          <a:effectLst/>
                          <a:latin typeface="+mn-lt"/>
                        </a:rPr>
                        <a:t>Dec</a:t>
                      </a:r>
                    </a:p>
                  </a:txBody>
                  <a:tcPr marL="9525" marR="9525" marT="9525" marB="0" anchor="ctr"/>
                </a:tc>
                <a:tc>
                  <a:txBody>
                    <a:bodyPr/>
                    <a:lstStyle/>
                    <a:p>
                      <a:pPr algn="ctr" fontAlgn="b"/>
                      <a:r>
                        <a:rPr lang="en-US" sz="1200" b="0" i="0" u="none" strike="noStrike" kern="1200">
                          <a:solidFill>
                            <a:schemeClr val="tx2"/>
                          </a:solidFill>
                          <a:effectLst/>
                          <a:latin typeface="+mn-lt"/>
                          <a:ea typeface="+mn-ea"/>
                          <a:cs typeface="+mn-cs"/>
                        </a:rPr>
                        <a:t>7.0</a:t>
                      </a:r>
                    </a:p>
                  </a:txBody>
                  <a:tcPr marL="9525" marR="9525" marT="9525" marB="0" anchor="ctr"/>
                </a:tc>
                <a:tc>
                  <a:txBody>
                    <a:bodyPr/>
                    <a:lstStyle/>
                    <a:p>
                      <a:pPr algn="ctr" fontAlgn="b"/>
                      <a:r>
                        <a:rPr lang="en-US" sz="1200" b="0" i="0" u="none" strike="noStrike" kern="1200" dirty="0">
                          <a:solidFill>
                            <a:schemeClr val="tx2"/>
                          </a:solidFill>
                          <a:effectLst/>
                          <a:latin typeface="+mn-lt"/>
                          <a:ea typeface="+mn-ea"/>
                          <a:cs typeface="+mn-cs"/>
                        </a:rPr>
                        <a:t>3.17</a:t>
                      </a:r>
                    </a:p>
                  </a:txBody>
                  <a:tcPr marL="9525" marR="9525" marT="9525" marB="0" anchor="ct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13381950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RUC Make-Whole and Claw Back 2018 - 2021</a:t>
            </a: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
        <p:nvSpPr>
          <p:cNvPr id="5" name="TextBox 4"/>
          <p:cNvSpPr txBox="1"/>
          <p:nvPr/>
        </p:nvSpPr>
        <p:spPr>
          <a:xfrm>
            <a:off x="1295400" y="6146884"/>
            <a:ext cx="6400800" cy="253916"/>
          </a:xfrm>
          <a:prstGeom prst="rect">
            <a:avLst/>
          </a:prstGeom>
          <a:noFill/>
        </p:spPr>
        <p:txBody>
          <a:bodyPr wrap="square" rtlCol="0">
            <a:spAutoFit/>
          </a:bodyPr>
          <a:lstStyle/>
          <a:p>
            <a:pPr algn="ctr"/>
            <a:r>
              <a:rPr lang="en-US" sz="1050" dirty="0">
                <a:solidFill>
                  <a:schemeClr val="tx1">
                    <a:lumMod val="65000"/>
                    <a:lumOff val="35000"/>
                  </a:schemeClr>
                </a:solidFill>
              </a:rPr>
              <a:t>$5.246M in Make-Whole paid out. $15.39 uplifted to Load.  </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88697" y="684254"/>
            <a:ext cx="8166605" cy="3430546"/>
          </a:xfrm>
          <a:prstGeom prst="rect">
            <a:avLst/>
          </a:prstGeom>
        </p:spPr>
      </p:pic>
      <p:pic>
        <p:nvPicPr>
          <p:cNvPr id="7" name="Picture 6">
            <a:extLst>
              <a:ext uri="{FF2B5EF4-FFF2-40B4-BE49-F238E27FC236}">
                <a16:creationId xmlns:a16="http://schemas.microsoft.com/office/drawing/2014/main" id="{E019534B-2CE7-4627-9D1A-B29F7E90EA7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62833" y="4056127"/>
            <a:ext cx="8192470" cy="2048117"/>
          </a:xfrm>
          <a:prstGeom prst="rect">
            <a:avLst/>
          </a:prstGeom>
        </p:spPr>
      </p:pic>
    </p:spTree>
    <p:extLst>
      <p:ext uri="{BB962C8B-B14F-4D97-AF65-F5344CB8AC3E}">
        <p14:creationId xmlns:p14="http://schemas.microsoft.com/office/powerpoint/2010/main" val="10772595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Conclusions</a:t>
            </a:r>
          </a:p>
        </p:txBody>
      </p:sp>
      <p:sp>
        <p:nvSpPr>
          <p:cNvPr id="3" name="Content Placeholder 2"/>
          <p:cNvSpPr>
            <a:spLocks noGrp="1"/>
          </p:cNvSpPr>
          <p:nvPr>
            <p:ph idx="1"/>
          </p:nvPr>
        </p:nvSpPr>
        <p:spPr>
          <a:xfrm>
            <a:off x="409575" y="1219200"/>
            <a:ext cx="7848600" cy="4518821"/>
          </a:xfrm>
        </p:spPr>
        <p:txBody>
          <a:bodyPr/>
          <a:lstStyle/>
          <a:p>
            <a:r>
              <a:rPr lang="en-US" sz="2200" dirty="0">
                <a:solidFill>
                  <a:schemeClr val="tx2"/>
                </a:solidFill>
              </a:rPr>
              <a:t>In 2021, 4,052 instructed RUC Resource-hours resulted in 3,853.1 effective RUC Resource-hours.</a:t>
            </a:r>
          </a:p>
          <a:p>
            <a:pPr lvl="1"/>
            <a:r>
              <a:rPr lang="en-US" sz="2000" dirty="0">
                <a:solidFill>
                  <a:schemeClr val="tx2"/>
                </a:solidFill>
              </a:rPr>
              <a:t>As compared to 224 and 220.1 for all of 2020, respectively.</a:t>
            </a:r>
            <a:endParaRPr lang="en-US" sz="1800" dirty="0">
              <a:solidFill>
                <a:schemeClr val="tx2"/>
              </a:solidFill>
            </a:endParaRPr>
          </a:p>
          <a:p>
            <a:pPr lvl="1"/>
            <a:r>
              <a:rPr lang="en-US" sz="2000" dirty="0">
                <a:solidFill>
                  <a:schemeClr val="tx2"/>
                </a:solidFill>
              </a:rPr>
              <a:t>31.3% of effective resource-hours were bought back.</a:t>
            </a:r>
          </a:p>
          <a:p>
            <a:pPr marL="457200" lvl="1" indent="0">
              <a:buNone/>
            </a:pPr>
            <a:endParaRPr lang="en-US" sz="2200" dirty="0">
              <a:solidFill>
                <a:schemeClr val="tx2"/>
              </a:solidFill>
            </a:endParaRPr>
          </a:p>
          <a:p>
            <a:r>
              <a:rPr lang="en-US" sz="2200" dirty="0">
                <a:solidFill>
                  <a:schemeClr val="tx2"/>
                </a:solidFill>
              </a:rPr>
              <a:t>The total RUC make-whole amount was ~$5.25M.</a:t>
            </a:r>
          </a:p>
          <a:p>
            <a:pPr lvl="1"/>
            <a:r>
              <a:rPr lang="en-US" sz="2000" dirty="0">
                <a:solidFill>
                  <a:schemeClr val="tx2"/>
                </a:solidFill>
              </a:rPr>
              <a:t>Almost exclusively covered through capacity-short charges. </a:t>
            </a:r>
          </a:p>
          <a:p>
            <a:pPr lvl="1"/>
            <a:endParaRPr lang="en-US" sz="2000" dirty="0">
              <a:solidFill>
                <a:schemeClr val="tx2"/>
              </a:solidFill>
            </a:endParaRPr>
          </a:p>
          <a:p>
            <a:r>
              <a:rPr lang="en-US" sz="2200" dirty="0">
                <a:solidFill>
                  <a:schemeClr val="tx2"/>
                </a:solidFill>
              </a:rPr>
              <a:t>The total RUC claw back charge amount was ~$3.11M</a:t>
            </a:r>
            <a:r>
              <a:rPr lang="en-US" sz="2400" dirty="0">
                <a:solidFill>
                  <a:schemeClr val="tx2"/>
                </a:solidFill>
              </a:rPr>
              <a:t>.</a:t>
            </a:r>
          </a:p>
          <a:p>
            <a:pPr marL="0" indent="0">
              <a:buNone/>
            </a:pPr>
            <a:endParaRPr lang="en-US" sz="1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3003806868"/>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c34af464-7aa1-4edd-9be4-83dffc1cb926"/>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15531</TotalTime>
  <Words>1292</Words>
  <Application>Microsoft Office PowerPoint</Application>
  <PresentationFormat>On-screen Show (4:3)</PresentationFormat>
  <Paragraphs>583</Paragraphs>
  <Slides>13</Slides>
  <Notes>11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13</vt:i4>
      </vt:variant>
    </vt:vector>
  </HeadingPairs>
  <TitlesOfParts>
    <vt:vector size="17" baseType="lpstr">
      <vt:lpstr>Arial</vt:lpstr>
      <vt:lpstr>Calibri</vt:lpstr>
      <vt:lpstr>1_Custom Design</vt:lpstr>
      <vt:lpstr>Office Theme</vt:lpstr>
      <vt:lpstr>PowerPoint Presentation</vt:lpstr>
      <vt:lpstr>Protocol Language</vt:lpstr>
      <vt:lpstr>RUC-Instructed Resource-Hours in 2021</vt:lpstr>
      <vt:lpstr>RUC Instruction Reasons</vt:lpstr>
      <vt:lpstr>RUC-Instructed Effective Resource-Hours 2018 - 2021</vt:lpstr>
      <vt:lpstr>RUC-Instructed Resource Dispatch above LDL</vt:lpstr>
      <vt:lpstr>Reliability Deployment Price Adders</vt:lpstr>
      <vt:lpstr>RUC Make-Whole and Claw Back 2018 - 2021</vt:lpstr>
      <vt:lpstr>Conclusions</vt:lpstr>
      <vt:lpstr>Appendix</vt:lpstr>
      <vt:lpstr>RUC-Instructed Effective Resource-Hours by Opt Out Status*</vt:lpstr>
      <vt:lpstr>RUC Make-Whole and Claw Back 2018-2019</vt:lpstr>
      <vt:lpstr>RUC Make-Whole and Claw Back 2020-2021</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djm</cp:lastModifiedBy>
  <cp:revision>533</cp:revision>
  <cp:lastPrinted>2016-01-21T20:53:15Z</cp:lastPrinted>
  <dcterms:created xsi:type="dcterms:W3CDTF">2016-01-21T15:20:31Z</dcterms:created>
  <dcterms:modified xsi:type="dcterms:W3CDTF">2022-01-25T23:25:45Z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