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2"/>
  </p:notesMasterIdLst>
  <p:handoutMasterIdLst>
    <p:handoutMasterId r:id="rId23"/>
  </p:handoutMasterIdLst>
  <p:sldIdLst>
    <p:sldId id="260" r:id="rId6"/>
    <p:sldId id="257" r:id="rId7"/>
    <p:sldId id="285" r:id="rId8"/>
    <p:sldId id="261" r:id="rId9"/>
    <p:sldId id="277" r:id="rId10"/>
    <p:sldId id="294" r:id="rId11"/>
    <p:sldId id="296" r:id="rId12"/>
    <p:sldId id="297" r:id="rId13"/>
    <p:sldId id="276" r:id="rId14"/>
    <p:sldId id="287" r:id="rId15"/>
    <p:sldId id="283" r:id="rId16"/>
    <p:sldId id="289" r:id="rId17"/>
    <p:sldId id="293" r:id="rId18"/>
    <p:sldId id="292" r:id="rId19"/>
    <p:sldId id="281" r:id="rId20"/>
    <p:sldId id="282"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89894" autoAdjust="0"/>
  </p:normalViewPr>
  <p:slideViewPr>
    <p:cSldViewPr showGuides="1">
      <p:cViewPr varScale="1">
        <p:scale>
          <a:sx n="114" d="100"/>
          <a:sy n="114" d="100"/>
        </p:scale>
        <p:origin x="1536"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2/7/2022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391216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34940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847207"/>
          </a:xfrm>
          <a:prstGeom prst="rect">
            <a:avLst/>
          </a:prstGeom>
          <a:noFill/>
        </p:spPr>
        <p:txBody>
          <a:bodyPr wrap="square" rtlCol="0">
            <a:spAutoFit/>
          </a:bodyPr>
          <a:lstStyle/>
          <a:p>
            <a:r>
              <a:rPr lang="en-US" sz="2000" b="1" dirty="0">
                <a:solidFill>
                  <a:schemeClr val="tx2"/>
                </a:solidFill>
              </a:rPr>
              <a:t>Annual Review of the Market Impacts of Reliability Unit Commitments</a:t>
            </a:r>
          </a:p>
          <a:p>
            <a:endParaRPr lang="en-US" sz="2000" b="1" dirty="0"/>
          </a:p>
          <a:p>
            <a:r>
              <a:rPr lang="en-US" sz="2000" b="1" dirty="0">
                <a:solidFill>
                  <a:schemeClr val="tx2"/>
                </a:solidFill>
              </a:rPr>
              <a:t>Analysis of 2021</a:t>
            </a:r>
          </a:p>
          <a:p>
            <a:endParaRPr lang="en-US" sz="2000" dirty="0"/>
          </a:p>
          <a:p>
            <a:r>
              <a:rPr lang="en-US" dirty="0">
                <a:solidFill>
                  <a:schemeClr val="tx2"/>
                </a:solidFill>
              </a:rPr>
              <a:t>Dave Maggio</a:t>
            </a:r>
          </a:p>
          <a:p>
            <a:r>
              <a:rPr lang="en-US" dirty="0">
                <a:solidFill>
                  <a:schemeClr val="tx2"/>
                </a:solidFill>
              </a:rPr>
              <a:t>Director, Market Design &amp; Analytics</a:t>
            </a:r>
          </a:p>
          <a:p>
            <a:endParaRPr lang="en-US" dirty="0">
              <a:solidFill>
                <a:schemeClr val="tx2"/>
              </a:solidFill>
            </a:endParaRPr>
          </a:p>
          <a:p>
            <a:r>
              <a:rPr lang="en-US" dirty="0">
                <a:solidFill>
                  <a:schemeClr val="tx2"/>
                </a:solidFill>
              </a:rPr>
              <a:t>TAC</a:t>
            </a:r>
          </a:p>
          <a:p>
            <a:r>
              <a:rPr lang="en-US" dirty="0">
                <a:solidFill>
                  <a:schemeClr val="tx2"/>
                </a:solidFill>
              </a:rPr>
              <a:t>January 31, 2022 </a:t>
            </a:r>
            <a:r>
              <a:rPr lang="en-US" dirty="0">
                <a:solidFill>
                  <a:srgbClr val="FF0000"/>
                </a:solidFill>
              </a:rPr>
              <a:t>(Updated on February 7, 2022, with data requested at TAC on slides 6-8)</a:t>
            </a:r>
          </a:p>
          <a:p>
            <a:endParaRPr lang="en-US" dirty="0">
              <a:solidFill>
                <a:schemeClr val="tx2"/>
              </a:solidFill>
            </a:endParaRPr>
          </a:p>
          <a:p>
            <a:r>
              <a:rPr lang="en-US" dirty="0">
                <a:solidFill>
                  <a:schemeClr val="tx2"/>
                </a:solidFill>
              </a:rPr>
              <a:t>ERCOT Public</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Reliability Deployment Price Adders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2014" y="3269489"/>
            <a:ext cx="5569924" cy="2952643"/>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6401" y="457200"/>
            <a:ext cx="6175411" cy="296419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134756239"/>
              </p:ext>
            </p:extLst>
          </p:nvPr>
        </p:nvGraphicFramePr>
        <p:xfrm>
          <a:off x="5867400" y="770021"/>
          <a:ext cx="3200400" cy="5229078"/>
        </p:xfrm>
        <a:graphic>
          <a:graphicData uri="http://schemas.openxmlformats.org/drawingml/2006/table">
            <a:tbl>
              <a:tblPr firstRow="1" bandRow="1">
                <a:tableStyleId>{5C22544A-7EE6-4342-B048-85BDC9FD1C3A}</a:tableStyleId>
              </a:tblPr>
              <a:tblGrid>
                <a:gridCol w="893135">
                  <a:extLst>
                    <a:ext uri="{9D8B030D-6E8A-4147-A177-3AD203B41FA5}">
                      <a16:colId xmlns:a16="http://schemas.microsoft.com/office/drawing/2014/main" val="20000"/>
                    </a:ext>
                  </a:extLst>
                </a:gridCol>
                <a:gridCol w="1041991">
                  <a:extLst>
                    <a:ext uri="{9D8B030D-6E8A-4147-A177-3AD203B41FA5}">
                      <a16:colId xmlns:a16="http://schemas.microsoft.com/office/drawing/2014/main" val="20001"/>
                    </a:ext>
                  </a:extLst>
                </a:gridCol>
                <a:gridCol w="1265274">
                  <a:extLst>
                    <a:ext uri="{9D8B030D-6E8A-4147-A177-3AD203B41FA5}">
                      <a16:colId xmlns:a16="http://schemas.microsoft.com/office/drawing/2014/main" val="20002"/>
                    </a:ext>
                  </a:extLst>
                </a:gridCol>
              </a:tblGrid>
              <a:tr h="1098966">
                <a:tc>
                  <a:txBody>
                    <a:bodyPr/>
                    <a:lstStyle/>
                    <a:p>
                      <a:pPr algn="ctr" fontAlgn="b"/>
                      <a:r>
                        <a:rPr lang="en-US" sz="1200" b="1" i="0" u="none" strike="noStrike" dirty="0">
                          <a:solidFill>
                            <a:schemeClr val="bg1"/>
                          </a:solidFill>
                          <a:effectLst/>
                          <a:latin typeface="+mn-lt"/>
                        </a:rPr>
                        <a:t>Month of 2021</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Total RTORDPA</a:t>
                      </a:r>
                      <a:r>
                        <a:rPr lang="en-US" sz="1200" b="1" i="0" u="none" strike="noStrike" kern="1200" baseline="0" dirty="0">
                          <a:solidFill>
                            <a:schemeClr val="bg1"/>
                          </a:solidFill>
                          <a:effectLst/>
                          <a:latin typeface="+mn-lt"/>
                          <a:ea typeface="+mn-ea"/>
                          <a:cs typeface="+mn-cs"/>
                        </a:rPr>
                        <a:t> Time (</a:t>
                      </a:r>
                      <a:r>
                        <a:rPr lang="en-US" sz="1200" b="1" i="0" u="none" strike="noStrike" kern="1200" dirty="0">
                          <a:solidFill>
                            <a:schemeClr val="bg1"/>
                          </a:solidFill>
                          <a:effectLst/>
                          <a:latin typeface="+mn-lt"/>
                          <a:ea typeface="+mn-ea"/>
                          <a:cs typeface="+mn-cs"/>
                        </a:rPr>
                        <a:t>Hours)</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Time-weighted Average RTORDPA ($/MWh)</a:t>
                      </a:r>
                    </a:p>
                  </a:txBody>
                  <a:tcPr marL="9525" marR="9525" marT="9525" marB="0" anchor="ctr"/>
                </a:tc>
                <a:extLst>
                  <a:ext uri="{0D108BD9-81ED-4DB2-BD59-A6C34878D82A}">
                    <a16:rowId xmlns:a16="http://schemas.microsoft.com/office/drawing/2014/main" val="10000"/>
                  </a:ext>
                </a:extLst>
              </a:tr>
              <a:tr h="344176">
                <a:tc>
                  <a:txBody>
                    <a:bodyPr/>
                    <a:lstStyle/>
                    <a:p>
                      <a:pPr algn="ctr" fontAlgn="b"/>
                      <a:r>
                        <a:rPr lang="en-US" sz="1200" b="0" i="0" u="none" strike="noStrike" dirty="0">
                          <a:solidFill>
                            <a:schemeClr val="tx2"/>
                          </a:solidFill>
                          <a:effectLst/>
                          <a:latin typeface="+mn-lt"/>
                        </a:rPr>
                        <a:t>Jan</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5.0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0.39</a:t>
                      </a:r>
                    </a:p>
                  </a:txBody>
                  <a:tcPr marL="9525" marR="9525" marT="9525" marB="0" anchor="ctr"/>
                </a:tc>
                <a:extLst>
                  <a:ext uri="{0D108BD9-81ED-4DB2-BD59-A6C34878D82A}">
                    <a16:rowId xmlns:a16="http://schemas.microsoft.com/office/drawing/2014/main" val="10001"/>
                  </a:ext>
                </a:extLst>
              </a:tr>
              <a:tr h="344176">
                <a:tc>
                  <a:txBody>
                    <a:bodyPr/>
                    <a:lstStyle/>
                    <a:p>
                      <a:pPr algn="ctr" fontAlgn="b"/>
                      <a:r>
                        <a:rPr lang="en-US" sz="1200" b="0" i="0" u="none" strike="noStrike" dirty="0">
                          <a:solidFill>
                            <a:schemeClr val="tx2"/>
                          </a:solidFill>
                          <a:effectLst/>
                          <a:latin typeface="+mn-lt"/>
                        </a:rPr>
                        <a:t>Feb</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112.0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5,003.26</a:t>
                      </a:r>
                    </a:p>
                  </a:txBody>
                  <a:tcPr marL="9525" marR="9525" marT="9525" marB="0" anchor="ctr"/>
                </a:tc>
                <a:extLst>
                  <a:ext uri="{0D108BD9-81ED-4DB2-BD59-A6C34878D82A}">
                    <a16:rowId xmlns:a16="http://schemas.microsoft.com/office/drawing/2014/main" val="10002"/>
                  </a:ext>
                </a:extLst>
              </a:tr>
              <a:tr h="344176">
                <a:tc>
                  <a:txBody>
                    <a:bodyPr/>
                    <a:lstStyle/>
                    <a:p>
                      <a:pPr algn="ctr" fontAlgn="b"/>
                      <a:r>
                        <a:rPr lang="en-US" sz="1200" b="0" i="0" u="none" strike="noStrike" dirty="0">
                          <a:solidFill>
                            <a:schemeClr val="tx2"/>
                          </a:solidFill>
                          <a:effectLst/>
                          <a:latin typeface="+mn-lt"/>
                        </a:rPr>
                        <a:t>Mar</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12.6</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0.21</a:t>
                      </a:r>
                    </a:p>
                  </a:txBody>
                  <a:tcPr marL="9525" marR="9525" marT="9525" marB="0" anchor="ctr"/>
                </a:tc>
                <a:extLst>
                  <a:ext uri="{0D108BD9-81ED-4DB2-BD59-A6C34878D82A}">
                    <a16:rowId xmlns:a16="http://schemas.microsoft.com/office/drawing/2014/main" val="10003"/>
                  </a:ext>
                </a:extLst>
              </a:tr>
              <a:tr h="344176">
                <a:tc>
                  <a:txBody>
                    <a:bodyPr/>
                    <a:lstStyle/>
                    <a:p>
                      <a:pPr algn="ctr" fontAlgn="b"/>
                      <a:r>
                        <a:rPr lang="en-US" sz="1200" b="0" i="0" u="none" strike="noStrike" dirty="0">
                          <a:solidFill>
                            <a:schemeClr val="tx2"/>
                          </a:solidFill>
                          <a:effectLst/>
                          <a:latin typeface="+mn-lt"/>
                        </a:rPr>
                        <a:t>Apr</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8.0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0.56</a:t>
                      </a:r>
                    </a:p>
                  </a:txBody>
                  <a:tcPr marL="9525" marR="9525" marT="9525" marB="0" anchor="ctr"/>
                </a:tc>
                <a:extLst>
                  <a:ext uri="{0D108BD9-81ED-4DB2-BD59-A6C34878D82A}">
                    <a16:rowId xmlns:a16="http://schemas.microsoft.com/office/drawing/2014/main" val="10004"/>
                  </a:ext>
                </a:extLst>
              </a:tr>
              <a:tr h="344176">
                <a:tc>
                  <a:txBody>
                    <a:bodyPr/>
                    <a:lstStyle/>
                    <a:p>
                      <a:pPr algn="ctr" fontAlgn="b"/>
                      <a:r>
                        <a:rPr lang="en-US" sz="1200" b="0" i="0" u="none" strike="noStrike" dirty="0">
                          <a:solidFill>
                            <a:schemeClr val="tx2"/>
                          </a:solidFill>
                          <a:effectLst/>
                          <a:latin typeface="+mn-lt"/>
                        </a:rPr>
                        <a:t>May</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0.0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0.00</a:t>
                      </a:r>
                    </a:p>
                  </a:txBody>
                  <a:tcPr marL="9525" marR="9525" marT="9525" marB="0" anchor="ctr"/>
                </a:tc>
                <a:extLst>
                  <a:ext uri="{0D108BD9-81ED-4DB2-BD59-A6C34878D82A}">
                    <a16:rowId xmlns:a16="http://schemas.microsoft.com/office/drawing/2014/main" val="10005"/>
                  </a:ext>
                </a:extLst>
              </a:tr>
              <a:tr h="344176">
                <a:tc>
                  <a:txBody>
                    <a:bodyPr/>
                    <a:lstStyle/>
                    <a:p>
                      <a:pPr algn="ctr" fontAlgn="b"/>
                      <a:r>
                        <a:rPr lang="en-US" sz="1200" b="0" i="0" u="none" strike="noStrike" dirty="0">
                          <a:solidFill>
                            <a:schemeClr val="tx2"/>
                          </a:solidFill>
                          <a:effectLst/>
                          <a:latin typeface="+mn-lt"/>
                        </a:rPr>
                        <a:t>Jun</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71.1</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6.42</a:t>
                      </a:r>
                    </a:p>
                  </a:txBody>
                  <a:tcPr marL="9525" marR="9525" marT="9525" marB="0" anchor="ctr"/>
                </a:tc>
                <a:extLst>
                  <a:ext uri="{0D108BD9-81ED-4DB2-BD59-A6C34878D82A}">
                    <a16:rowId xmlns:a16="http://schemas.microsoft.com/office/drawing/2014/main" val="10006"/>
                  </a:ext>
                </a:extLst>
              </a:tr>
              <a:tr h="344176">
                <a:tc>
                  <a:txBody>
                    <a:bodyPr/>
                    <a:lstStyle/>
                    <a:p>
                      <a:pPr algn="ctr" fontAlgn="b"/>
                      <a:r>
                        <a:rPr lang="en-US" sz="1200" b="0" i="0" u="none" strike="noStrike" dirty="0">
                          <a:solidFill>
                            <a:schemeClr val="tx2"/>
                          </a:solidFill>
                          <a:effectLst/>
                          <a:latin typeface="+mn-lt"/>
                        </a:rPr>
                        <a:t>Jul</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263.7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6.24</a:t>
                      </a:r>
                    </a:p>
                  </a:txBody>
                  <a:tcPr marL="9525" marR="9525" marT="9525" marB="0" anchor="ctr"/>
                </a:tc>
                <a:extLst>
                  <a:ext uri="{0D108BD9-81ED-4DB2-BD59-A6C34878D82A}">
                    <a16:rowId xmlns:a16="http://schemas.microsoft.com/office/drawing/2014/main" val="10007"/>
                  </a:ext>
                </a:extLst>
              </a:tr>
              <a:tr h="344176">
                <a:tc>
                  <a:txBody>
                    <a:bodyPr/>
                    <a:lstStyle/>
                    <a:p>
                      <a:pPr algn="ctr" fontAlgn="b"/>
                      <a:r>
                        <a:rPr lang="en-US" sz="1200" b="0" i="0" u="none" strike="noStrike" dirty="0">
                          <a:solidFill>
                            <a:schemeClr val="tx2"/>
                          </a:solidFill>
                          <a:effectLst/>
                          <a:latin typeface="+mn-lt"/>
                        </a:rPr>
                        <a:t>Aug</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121.7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3.22</a:t>
                      </a:r>
                    </a:p>
                  </a:txBody>
                  <a:tcPr marL="9525" marR="9525" marT="9525" marB="0" anchor="ctr"/>
                </a:tc>
                <a:extLst>
                  <a:ext uri="{0D108BD9-81ED-4DB2-BD59-A6C34878D82A}">
                    <a16:rowId xmlns:a16="http://schemas.microsoft.com/office/drawing/2014/main" val="10008"/>
                  </a:ext>
                </a:extLst>
              </a:tr>
              <a:tr h="344176">
                <a:tc>
                  <a:txBody>
                    <a:bodyPr/>
                    <a:lstStyle/>
                    <a:p>
                      <a:pPr algn="ctr" fontAlgn="b"/>
                      <a:r>
                        <a:rPr lang="en-US" sz="1200" b="0" i="0" u="none" strike="noStrike" dirty="0">
                          <a:solidFill>
                            <a:schemeClr val="tx2"/>
                          </a:solidFill>
                          <a:effectLst/>
                          <a:latin typeface="+mn-lt"/>
                        </a:rPr>
                        <a:t>Sep</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174.7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1.19</a:t>
                      </a:r>
                    </a:p>
                  </a:txBody>
                  <a:tcPr marL="9525" marR="9525" marT="9525" marB="0" anchor="ctr"/>
                </a:tc>
                <a:extLst>
                  <a:ext uri="{0D108BD9-81ED-4DB2-BD59-A6C34878D82A}">
                    <a16:rowId xmlns:a16="http://schemas.microsoft.com/office/drawing/2014/main" val="10009"/>
                  </a:ext>
                </a:extLst>
              </a:tr>
              <a:tr h="344176">
                <a:tc>
                  <a:txBody>
                    <a:bodyPr/>
                    <a:lstStyle/>
                    <a:p>
                      <a:pPr algn="ctr" fontAlgn="b"/>
                      <a:r>
                        <a:rPr lang="en-US" sz="1200" b="0" i="0" u="none" strike="noStrike" dirty="0">
                          <a:solidFill>
                            <a:schemeClr val="tx2"/>
                          </a:solidFill>
                          <a:effectLst/>
                          <a:latin typeface="+mn-lt"/>
                        </a:rPr>
                        <a:t>Oct</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214.9</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7.73</a:t>
                      </a:r>
                    </a:p>
                  </a:txBody>
                  <a:tcPr marL="9525" marR="9525" marT="9525" marB="0" anchor="ctr"/>
                </a:tc>
                <a:extLst>
                  <a:ext uri="{0D108BD9-81ED-4DB2-BD59-A6C34878D82A}">
                    <a16:rowId xmlns:a16="http://schemas.microsoft.com/office/drawing/2014/main" val="10010"/>
                  </a:ext>
                </a:extLst>
              </a:tr>
              <a:tr h="344176">
                <a:tc>
                  <a:txBody>
                    <a:bodyPr/>
                    <a:lstStyle/>
                    <a:p>
                      <a:pPr algn="ctr" fontAlgn="b"/>
                      <a:r>
                        <a:rPr lang="en-US" sz="1200" b="0" i="0" u="none" strike="noStrike" dirty="0">
                          <a:solidFill>
                            <a:schemeClr val="tx2"/>
                          </a:solidFill>
                          <a:effectLst/>
                          <a:latin typeface="+mn-lt"/>
                        </a:rPr>
                        <a:t>Nov</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79.4</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2.29</a:t>
                      </a:r>
                    </a:p>
                  </a:txBody>
                  <a:tcPr marL="9525" marR="9525" marT="9525" marB="0" anchor="ctr"/>
                </a:tc>
                <a:extLst>
                  <a:ext uri="{0D108BD9-81ED-4DB2-BD59-A6C34878D82A}">
                    <a16:rowId xmlns:a16="http://schemas.microsoft.com/office/drawing/2014/main" val="10011"/>
                  </a:ext>
                </a:extLst>
              </a:tr>
              <a:tr h="344176">
                <a:tc>
                  <a:txBody>
                    <a:bodyPr/>
                    <a:lstStyle/>
                    <a:p>
                      <a:pPr algn="ctr" fontAlgn="b"/>
                      <a:r>
                        <a:rPr lang="en-US" sz="1200" b="0" i="0" u="none" strike="noStrike" dirty="0">
                          <a:solidFill>
                            <a:schemeClr val="tx2"/>
                          </a:solidFill>
                          <a:effectLst/>
                          <a:latin typeface="+mn-lt"/>
                        </a:rPr>
                        <a:t>Dec</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3.17</a:t>
                      </a:r>
                    </a:p>
                  </a:txBody>
                  <a:tcPr marL="9525" marR="9525" marT="9525" marB="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5" name="TextBox 4"/>
          <p:cNvSpPr txBox="1"/>
          <p:nvPr/>
        </p:nvSpPr>
        <p:spPr>
          <a:xfrm>
            <a:off x="1295400" y="6146884"/>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$5.246M in Make-Whole paid out. $15.39 uplifted to Load.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88697" y="684254"/>
            <a:ext cx="8166605" cy="3430546"/>
          </a:xfrm>
          <a:prstGeom prst="rect">
            <a:avLst/>
          </a:prstGeom>
        </p:spPr>
      </p:pic>
      <p:pic>
        <p:nvPicPr>
          <p:cNvPr id="7" name="Picture 6">
            <a:extLst>
              <a:ext uri="{FF2B5EF4-FFF2-40B4-BE49-F238E27FC236}">
                <a16:creationId xmlns:a16="http://schemas.microsoft.com/office/drawing/2014/main" id="{E019534B-2CE7-4627-9D1A-B29F7E90EA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62833" y="4056127"/>
            <a:ext cx="8192470" cy="2048117"/>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Conclusions</a:t>
            </a:r>
          </a:p>
        </p:txBody>
      </p:sp>
      <p:sp>
        <p:nvSpPr>
          <p:cNvPr id="3" name="Content Placeholder 2"/>
          <p:cNvSpPr>
            <a:spLocks noGrp="1"/>
          </p:cNvSpPr>
          <p:nvPr>
            <p:ph idx="1"/>
          </p:nvPr>
        </p:nvSpPr>
        <p:spPr>
          <a:xfrm>
            <a:off x="409575" y="1219200"/>
            <a:ext cx="7848600" cy="4518821"/>
          </a:xfrm>
        </p:spPr>
        <p:txBody>
          <a:bodyPr/>
          <a:lstStyle/>
          <a:p>
            <a:r>
              <a:rPr lang="en-US" sz="2200" dirty="0">
                <a:solidFill>
                  <a:schemeClr val="tx2"/>
                </a:solidFill>
              </a:rPr>
              <a:t>In 2021, 4,052 instructed RUC Resource-hours resulted in 3,853.1 effective RUC Resource-hours.</a:t>
            </a:r>
          </a:p>
          <a:p>
            <a:pPr lvl="1"/>
            <a:r>
              <a:rPr lang="en-US" sz="2000" dirty="0">
                <a:solidFill>
                  <a:schemeClr val="tx2"/>
                </a:solidFill>
              </a:rPr>
              <a:t>As compared to 224 and 220.1 for all of 2020, respectively.</a:t>
            </a:r>
            <a:endParaRPr lang="en-US" sz="1800" dirty="0">
              <a:solidFill>
                <a:schemeClr val="tx2"/>
              </a:solidFill>
            </a:endParaRPr>
          </a:p>
          <a:p>
            <a:pPr lvl="1"/>
            <a:r>
              <a:rPr lang="en-US" sz="2000" dirty="0">
                <a:solidFill>
                  <a:schemeClr val="tx2"/>
                </a:solidFill>
              </a:rPr>
              <a:t>31.3% of effective resource-hours were bought back.</a:t>
            </a:r>
          </a:p>
          <a:p>
            <a:pPr marL="457200" lvl="1" indent="0">
              <a:buNone/>
            </a:pPr>
            <a:endParaRPr lang="en-US" sz="2200" dirty="0">
              <a:solidFill>
                <a:schemeClr val="tx2"/>
              </a:solidFill>
            </a:endParaRPr>
          </a:p>
          <a:p>
            <a:r>
              <a:rPr lang="en-US" sz="2200" dirty="0">
                <a:solidFill>
                  <a:schemeClr val="tx2"/>
                </a:solidFill>
              </a:rPr>
              <a:t>The total RUC make-whole amount was ~$5.25M.</a:t>
            </a:r>
          </a:p>
          <a:p>
            <a:pPr lvl="1"/>
            <a:r>
              <a:rPr lang="en-US" sz="2000" dirty="0">
                <a:solidFill>
                  <a:schemeClr val="tx2"/>
                </a:solidFill>
              </a:rPr>
              <a:t>Almost exclusively covered through capacity-short charges. </a:t>
            </a:r>
          </a:p>
          <a:p>
            <a:pPr lvl="1"/>
            <a:endParaRPr lang="en-US" sz="2000" dirty="0">
              <a:solidFill>
                <a:schemeClr val="tx2"/>
              </a:solidFill>
            </a:endParaRPr>
          </a:p>
          <a:p>
            <a:r>
              <a:rPr lang="en-US" sz="2200" dirty="0">
                <a:solidFill>
                  <a:schemeClr val="tx2"/>
                </a:solidFill>
              </a:rPr>
              <a:t>The total RUC claw back charge amount was ~$3.11M</a:t>
            </a:r>
            <a:r>
              <a:rPr lang="en-US" sz="2400" dirty="0">
                <a:solidFill>
                  <a:schemeClr val="tx2"/>
                </a:solidFill>
              </a:rPr>
              <a:t>.</a:t>
            </a:r>
          </a:p>
          <a:p>
            <a:pPr marL="0" indent="0">
              <a:buNone/>
            </a:pPr>
            <a:endParaRPr lang="en-US" sz="1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3003806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dirty="0">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by Opt Out Status*</a:t>
            </a:r>
            <a:endParaRPr lang="en-US" sz="2400" dirty="0">
              <a:highlight>
                <a:srgbClr val="FFFF00"/>
              </a:highligh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72970002"/>
              </p:ext>
            </p:extLst>
          </p:nvPr>
        </p:nvGraphicFramePr>
        <p:xfrm>
          <a:off x="361462" y="1422950"/>
          <a:ext cx="4114798" cy="4518696"/>
        </p:xfrm>
        <a:graphic>
          <a:graphicData uri="http://schemas.openxmlformats.org/drawingml/2006/table">
            <a:tbl>
              <a:tblPr firstRow="1" bandRow="1">
                <a:tableStyleId>{5C22544A-7EE6-4342-B048-85BDC9FD1C3A}</a:tableStyleId>
              </a:tblPr>
              <a:tblGrid>
                <a:gridCol w="671142">
                  <a:extLst>
                    <a:ext uri="{9D8B030D-6E8A-4147-A177-3AD203B41FA5}">
                      <a16:colId xmlns:a16="http://schemas.microsoft.com/office/drawing/2014/main" val="20000"/>
                    </a:ext>
                  </a:extLst>
                </a:gridCol>
                <a:gridCol w="860914">
                  <a:extLst>
                    <a:ext uri="{9D8B030D-6E8A-4147-A177-3AD203B41FA5}">
                      <a16:colId xmlns:a16="http://schemas.microsoft.com/office/drawing/2014/main" val="20001"/>
                    </a:ext>
                  </a:extLst>
                </a:gridCol>
                <a:gridCol w="860914">
                  <a:extLst>
                    <a:ext uri="{9D8B030D-6E8A-4147-A177-3AD203B41FA5}">
                      <a16:colId xmlns:a16="http://schemas.microsoft.com/office/drawing/2014/main" val="20002"/>
                    </a:ext>
                  </a:extLst>
                </a:gridCol>
                <a:gridCol w="860914">
                  <a:extLst>
                    <a:ext uri="{9D8B030D-6E8A-4147-A177-3AD203B41FA5}">
                      <a16:colId xmlns:a16="http://schemas.microsoft.com/office/drawing/2014/main" val="20003"/>
                    </a:ext>
                  </a:extLst>
                </a:gridCol>
                <a:gridCol w="860914">
                  <a:extLst>
                    <a:ext uri="{9D8B030D-6E8A-4147-A177-3AD203B41FA5}">
                      <a16:colId xmlns:a16="http://schemas.microsoft.com/office/drawing/2014/main" val="20004"/>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46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333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248</a:t>
                      </a:r>
                    </a:p>
                  </a:txBody>
                  <a:tcPr marL="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968</a:t>
                      </a:r>
                    </a:p>
                  </a:txBody>
                  <a:tcPr marL="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151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378</a:t>
                      </a:r>
                    </a:p>
                  </a:txBody>
                  <a:tcPr marL="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339</a:t>
                      </a:r>
                    </a:p>
                  </a:txBody>
                  <a:tcPr marL="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573</a:t>
                      </a:r>
                    </a:p>
                  </a:txBody>
                  <a:tcPr marL="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107</a:t>
                      </a:r>
                    </a:p>
                  </a:txBody>
                  <a:tcPr marL="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14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extLst>
                  <a:ext uri="{0D108BD9-81ED-4DB2-BD59-A6C34878D82A}">
                    <a16:rowId xmlns:a16="http://schemas.microsoft.com/office/drawing/2014/main" val="1001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824202289"/>
              </p:ext>
            </p:extLst>
          </p:nvPr>
        </p:nvGraphicFramePr>
        <p:xfrm>
          <a:off x="4724401" y="1424904"/>
          <a:ext cx="4114798" cy="4518696"/>
        </p:xfrm>
        <a:graphic>
          <a:graphicData uri="http://schemas.openxmlformats.org/drawingml/2006/table">
            <a:tbl>
              <a:tblPr firstRow="1" bandRow="1">
                <a:tableStyleId>{5C22544A-7EE6-4342-B048-85BDC9FD1C3A}</a:tableStyleId>
              </a:tblPr>
              <a:tblGrid>
                <a:gridCol w="671142">
                  <a:extLst>
                    <a:ext uri="{9D8B030D-6E8A-4147-A177-3AD203B41FA5}">
                      <a16:colId xmlns:a16="http://schemas.microsoft.com/office/drawing/2014/main" val="20000"/>
                    </a:ext>
                  </a:extLst>
                </a:gridCol>
                <a:gridCol w="860914">
                  <a:extLst>
                    <a:ext uri="{9D8B030D-6E8A-4147-A177-3AD203B41FA5}">
                      <a16:colId xmlns:a16="http://schemas.microsoft.com/office/drawing/2014/main" val="20001"/>
                    </a:ext>
                  </a:extLst>
                </a:gridCol>
                <a:gridCol w="860914">
                  <a:extLst>
                    <a:ext uri="{9D8B030D-6E8A-4147-A177-3AD203B41FA5}">
                      <a16:colId xmlns:a16="http://schemas.microsoft.com/office/drawing/2014/main" val="20002"/>
                    </a:ext>
                  </a:extLst>
                </a:gridCol>
                <a:gridCol w="860914">
                  <a:extLst>
                    <a:ext uri="{9D8B030D-6E8A-4147-A177-3AD203B41FA5}">
                      <a16:colId xmlns:a16="http://schemas.microsoft.com/office/drawing/2014/main" val="20003"/>
                    </a:ext>
                  </a:extLst>
                </a:gridCol>
                <a:gridCol w="860914">
                  <a:extLst>
                    <a:ext uri="{9D8B030D-6E8A-4147-A177-3AD203B41FA5}">
                      <a16:colId xmlns:a16="http://schemas.microsoft.com/office/drawing/2014/main" val="20004"/>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269</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24</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63</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89</a:t>
                      </a:r>
                    </a:p>
                  </a:txBody>
                  <a:tcPr marL="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229</a:t>
                      </a:r>
                    </a:p>
                  </a:txBody>
                  <a:tcPr marL="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203</a:t>
                      </a:r>
                    </a:p>
                  </a:txBody>
                  <a:tcPr marL="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16</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139</a:t>
                      </a:r>
                    </a:p>
                  </a:txBody>
                  <a:tcPr marL="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102</a:t>
                      </a:r>
                    </a:p>
                  </a:txBody>
                  <a:tcPr marL="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73</a:t>
                      </a:r>
                    </a:p>
                  </a:txBody>
                  <a:tcPr marL="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14</a:t>
                      </a:r>
                    </a:p>
                  </a:txBody>
                  <a:tcPr marL="9525" marT="9525" marB="0" anchor="ctr"/>
                </a:tc>
                <a:extLst>
                  <a:ext uri="{0D108BD9-81ED-4DB2-BD59-A6C34878D82A}">
                    <a16:rowId xmlns:a16="http://schemas.microsoft.com/office/drawing/2014/main" val="10012"/>
                  </a:ext>
                </a:extLst>
              </a:tr>
            </a:tbl>
          </a:graphicData>
        </a:graphic>
      </p:graphicFrame>
      <p:sp>
        <p:nvSpPr>
          <p:cNvPr id="3" name="TextBox 2"/>
          <p:cNvSpPr txBox="1"/>
          <p:nvPr/>
        </p:nvSpPr>
        <p:spPr>
          <a:xfrm>
            <a:off x="1504461" y="1097280"/>
            <a:ext cx="1828800" cy="369332"/>
          </a:xfrm>
          <a:prstGeom prst="rect">
            <a:avLst/>
          </a:prstGeom>
          <a:noFill/>
        </p:spPr>
        <p:txBody>
          <a:bodyPr wrap="square" rtlCol="0">
            <a:spAutoFit/>
          </a:bodyPr>
          <a:lstStyle/>
          <a:p>
            <a:pPr algn="ctr"/>
            <a:r>
              <a:rPr lang="en-US" dirty="0">
                <a:solidFill>
                  <a:schemeClr val="tx2"/>
                </a:solidFill>
              </a:rPr>
              <a:t>Did Not Opt Out</a:t>
            </a:r>
          </a:p>
        </p:txBody>
      </p:sp>
      <p:sp>
        <p:nvSpPr>
          <p:cNvPr id="8" name="TextBox 7"/>
          <p:cNvSpPr txBox="1"/>
          <p:nvPr/>
        </p:nvSpPr>
        <p:spPr>
          <a:xfrm>
            <a:off x="5867400" y="1096148"/>
            <a:ext cx="1828800" cy="369332"/>
          </a:xfrm>
          <a:prstGeom prst="rect">
            <a:avLst/>
          </a:prstGeom>
          <a:noFill/>
        </p:spPr>
        <p:txBody>
          <a:bodyPr wrap="square" rtlCol="0">
            <a:spAutoFit/>
          </a:bodyPr>
          <a:lstStyle/>
          <a:p>
            <a:pPr algn="ctr"/>
            <a:r>
              <a:rPr lang="en-US" dirty="0">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 Effective Resource-hours rounded to nearest whole number</a:t>
            </a:r>
          </a:p>
        </p:txBody>
      </p:sp>
    </p:spTree>
    <p:extLst>
      <p:ext uri="{BB962C8B-B14F-4D97-AF65-F5344CB8AC3E}">
        <p14:creationId xmlns:p14="http://schemas.microsoft.com/office/powerpoint/2010/main" val="2563229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2018-2019</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96966998"/>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1,202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253</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359</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2,372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108</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2,824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915</a:t>
                      </a:r>
                    </a:p>
                  </a:txBody>
                  <a:tcPr marL="6565" marT="656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738</a:t>
                      </a:r>
                    </a:p>
                  </a:txBody>
                  <a:tcPr marL="6565" marT="656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523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206</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110</a:t>
                      </a:r>
                    </a:p>
                  </a:txBody>
                  <a:tcPr marL="6565" marT="656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726</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229</a:t>
                      </a:r>
                    </a:p>
                  </a:txBody>
                  <a:tcPr marL="6565" marT="656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977</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12"/>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from most recent settlement run as of 01/07/2021. </a:t>
            </a:r>
          </a:p>
        </p:txBody>
      </p:sp>
    </p:spTree>
    <p:extLst>
      <p:ext uri="{BB962C8B-B14F-4D97-AF65-F5344CB8AC3E}">
        <p14:creationId xmlns:p14="http://schemas.microsoft.com/office/powerpoint/2010/main" val="3292822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2020-2021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672481333"/>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5</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168</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1256</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394</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19</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6</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239</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263</a:t>
                      </a:r>
                      <a:endParaRPr lang="en-US" sz="1400" u="none" strike="noStrike" kern="120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-466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466</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7,004</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-2,045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2,045</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82</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637</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148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17,404</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865</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210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59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2197</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12,626</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-833</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833</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54</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11,812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862</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918</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9,766</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-61</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61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89</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140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1,312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2"/>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1,102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828800" y="6156788"/>
            <a:ext cx="67056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for 2021 reflect most recent settlement run as of 01/20/2022. </a:t>
            </a:r>
          </a:p>
        </p:txBody>
      </p:sp>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Protocol Language</a:t>
            </a:r>
            <a:endParaRPr lang="en-US" sz="2400" b="1" dirty="0">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dirty="0">
                <a:solidFill>
                  <a:schemeClr val="accent2"/>
                </a:solidFill>
                <a:ea typeface="Times New Roman" panose="02020603050405020304" pitchFamily="18" charset="0"/>
              </a:rPr>
              <a:t>5.8	Annual RUC Reporting Requirement</a:t>
            </a:r>
          </a:p>
          <a:p>
            <a:pPr marL="0" marR="0" indent="-457200" defTabSz="460375">
              <a:spcBef>
                <a:spcPts val="0"/>
              </a:spcBef>
              <a:spcAft>
                <a:spcPts val="1200"/>
              </a:spcAft>
              <a:buNone/>
            </a:pPr>
            <a:r>
              <a:rPr lang="en-US" sz="1400" dirty="0">
                <a:solidFill>
                  <a:schemeClr val="accent2"/>
                </a:solidFill>
                <a:ea typeface="Times New Roman" panose="02020603050405020304" pitchFamily="18" charset="0"/>
              </a:rPr>
              <a:t>(1)	ERCOT shall report to the Technical Advisory Committee (TAC), each January, an assessment of 	market impacts and Settlements for the aggregate Reliability Unit Commitment (RUC) activity, 	delineated by type of RUC instruction as follows: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Ancillary Service shortages (failure to sufficiently procure one or more Ancillary Service markets in the Day-Ahead Market (DAM) or subsequent Supplemental Ancillary Service Markets (SASMs));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irresolvable transmission system constraints;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in anticipation of extreme cold weather/startup failures;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capacity;</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system inertia; and</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A summary of RUC Settlements;</a:t>
            </a:r>
          </a:p>
          <a:p>
            <a:pPr marL="114300" marR="0" indent="0" defTabSz="460375">
              <a:spcBef>
                <a:spcPts val="0"/>
              </a:spcBef>
              <a:spcAft>
                <a:spcPts val="1200"/>
              </a:spcAft>
              <a:buNone/>
            </a:pPr>
            <a:r>
              <a:rPr lang="en-US" sz="1400" dirty="0">
                <a:solidFill>
                  <a:schemeClr val="accent2"/>
                </a:solidFill>
                <a:ea typeface="Times New Roman" panose="02020603050405020304" pitchFamily="18" charset="0"/>
              </a:rPr>
              <a:t>		(</a:t>
            </a:r>
            <a:r>
              <a:rPr lang="en-US" sz="1400" dirty="0" err="1">
                <a:solidFill>
                  <a:schemeClr val="accent2"/>
                </a:solidFill>
                <a:ea typeface="Times New Roman" panose="02020603050405020304" pitchFamily="18" charset="0"/>
              </a:rPr>
              <a:t>i</a:t>
            </a:r>
            <a:r>
              <a:rPr lang="en-US" sz="1400" dirty="0">
                <a:solidFill>
                  <a:schemeClr val="accent2"/>
                </a:solidFill>
                <a:ea typeface="Times New Roman" panose="02020603050405020304" pitchFamily="18" charset="0"/>
              </a:rPr>
              <a:t>)	RUC charges associated with RUC Make-Whole Amount Total per RUC, as 						defined in Section 5.7.4.1, RUC Capacity-Short Charge; and</a:t>
            </a:r>
          </a:p>
          <a:p>
            <a:pPr marL="0" indent="0" defTabSz="460375">
              <a:buNone/>
            </a:pPr>
            <a:r>
              <a:rPr lang="en-US" sz="1400" dirty="0">
                <a:solidFill>
                  <a:schemeClr val="accent2"/>
                </a:solidFill>
                <a:ea typeface="Times New Roman" panose="02020603050405020304" pitchFamily="18" charset="0"/>
              </a:rPr>
              <a:t>		(ii)	RUC Shortfall Total, as defined in Section 5.7.4.1.1, Capacity Shortfall Ratio 					Share.</a:t>
            </a:r>
          </a:p>
          <a:p>
            <a:pPr marL="0" marR="0" indent="0">
              <a:spcBef>
                <a:spcPts val="1200"/>
              </a:spcBef>
              <a:spcAft>
                <a:spcPts val="1200"/>
              </a:spcAft>
              <a:buNone/>
              <a:tabLst>
                <a:tab pos="571500" algn="l"/>
              </a:tabLst>
            </a:pPr>
            <a:endParaRPr lang="en-US" sz="1400" dirty="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Resource-Hours in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p:cNvSpPr/>
          <p:nvPr/>
        </p:nvSpPr>
        <p:spPr>
          <a:xfrm>
            <a:off x="723900" y="4800600"/>
            <a:ext cx="7696200" cy="830997"/>
          </a:xfrm>
          <a:prstGeom prst="rect">
            <a:avLst/>
          </a:prstGeom>
        </p:spPr>
        <p:txBody>
          <a:bodyPr wrap="square">
            <a:spAutoFit/>
          </a:bodyPr>
          <a:lstStyle/>
          <a:p>
            <a:pPr>
              <a:defRPr/>
            </a:pPr>
            <a:r>
              <a:rPr lang="en-US" sz="1600" dirty="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dirty="0">
              <a:solidFill>
                <a:schemeClr val="accent2"/>
              </a:solidFill>
              <a:cs typeface="Book Antiqua"/>
            </a:endParaRPr>
          </a:p>
        </p:txBody>
      </p:sp>
      <p:graphicFrame>
        <p:nvGraphicFramePr>
          <p:cNvPr id="6" name="Table 5"/>
          <p:cNvGraphicFramePr>
            <a:graphicFrameLocks noGrp="1"/>
          </p:cNvGraphicFramePr>
          <p:nvPr>
            <p:extLst>
              <p:ext uri="{D42A27DB-BD31-4B8C-83A1-F6EECF244321}">
                <p14:modId xmlns:p14="http://schemas.microsoft.com/office/powerpoint/2010/main" val="1426372539"/>
              </p:ext>
            </p:extLst>
          </p:nvPr>
        </p:nvGraphicFramePr>
        <p:xfrm>
          <a:off x="1280160" y="927100"/>
          <a:ext cx="6583680" cy="370840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tblGrid>
              <a:tr h="370840">
                <a:tc>
                  <a:txBody>
                    <a:bodyPr/>
                    <a:lstStyle/>
                    <a:p>
                      <a:pPr algn="ctr" fontAlgn="b"/>
                      <a:endParaRPr lang="en-US" sz="1800" b="0" i="0" u="none" strike="noStrike" dirty="0">
                        <a:solidFill>
                          <a:schemeClr val="accent2"/>
                        </a:solidFill>
                        <a:effectLst/>
                        <a:latin typeface="Arial" panose="020B0604020202020204" pitchFamily="34" charset="0"/>
                      </a:endParaRPr>
                    </a:p>
                  </a:txBody>
                  <a:tcPr marL="0" marR="0" marT="0" marB="0" anchor="ctr"/>
                </a:tc>
                <a:tc>
                  <a:txBody>
                    <a:bodyPr/>
                    <a:lstStyle/>
                    <a:p>
                      <a:pPr marL="0" lvl="1" algn="ctr" fontAlgn="b"/>
                      <a:r>
                        <a:rPr lang="en-US" sz="1800" b="1" i="0" u="none" strike="noStrike" dirty="0">
                          <a:solidFill>
                            <a:schemeClr val="bg1"/>
                          </a:solidFill>
                          <a:effectLst/>
                          <a:latin typeface="Arial" panose="020B0604020202020204" pitchFamily="34" charset="0"/>
                        </a:rPr>
                        <a:t>Total</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Opt-Out</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Non-Opt-Out</a:t>
                      </a:r>
                    </a:p>
                  </a:txBody>
                  <a:tcPr anchor="ctr"/>
                </a:tc>
                <a:extLst>
                  <a:ext uri="{0D108BD9-81ED-4DB2-BD59-A6C34878D82A}">
                    <a16:rowId xmlns:a16="http://schemas.microsoft.com/office/drawing/2014/main" val="10000"/>
                  </a:ext>
                </a:extLst>
              </a:tr>
              <a:tr h="370840">
                <a:tc gridSpan="4">
                  <a:txBody>
                    <a:bodyPr/>
                    <a:lstStyle/>
                    <a:p>
                      <a:pPr algn="ctr" fontAlgn="b"/>
                      <a:r>
                        <a:rPr lang="en-US" sz="1800" b="1" i="0" u="none" strike="noStrike" dirty="0">
                          <a:solidFill>
                            <a:schemeClr val="accent2"/>
                          </a:solidFill>
                          <a:effectLst/>
                          <a:latin typeface="Arial" panose="020B0604020202020204" pitchFamily="34" charset="0"/>
                        </a:rPr>
                        <a:t>Instructed Resource-Hours</a:t>
                      </a:r>
                    </a:p>
                  </a:txBody>
                  <a:tcPr marL="182880" marR="0" marT="0" marB="0"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1"/>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 Count</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4,052.0</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1,252.0</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2,800.0</a:t>
                      </a:r>
                    </a:p>
                  </a:txBody>
                  <a:tcPr marR="548640" anchor="ctr"/>
                </a:tc>
                <a:extLst>
                  <a:ext uri="{0D108BD9-81ED-4DB2-BD59-A6C34878D82A}">
                    <a16:rowId xmlns:a16="http://schemas.microsoft.com/office/drawing/2014/main" val="10002"/>
                  </a:ext>
                </a:extLst>
              </a:tr>
              <a:tr h="370840">
                <a:tc>
                  <a:txBody>
                    <a:bodyPr/>
                    <a:lstStyle/>
                    <a:p>
                      <a:pPr algn="l" fontAlgn="b"/>
                      <a:endParaRPr lang="en-US" sz="1800" b="0" i="0" u="none" strike="noStrike" dirty="0">
                        <a:solidFill>
                          <a:schemeClr val="accent2"/>
                        </a:solidFill>
                        <a:effectLst/>
                        <a:latin typeface="Arial" panose="020B0604020202020204" pitchFamily="34" charset="0"/>
                      </a:endParaRPr>
                    </a:p>
                  </a:txBody>
                  <a:tcPr marL="182880" marR="0" marT="0" marB="0" anchor="ctr"/>
                </a:tc>
                <a:tc>
                  <a:txBody>
                    <a:bodyPr/>
                    <a:lstStyle/>
                    <a:p>
                      <a:pPr marL="0" lvl="1" algn="l" defTabSz="914400" rtl="0" eaLnBrk="1" fontAlgn="b" latinLnBrk="0" hangingPunct="1">
                        <a:tabLst>
                          <a:tab pos="457200" algn="dec"/>
                          <a:tab pos="914400" algn="dec"/>
                        </a:tabLst>
                      </a:pPr>
                      <a:endParaRPr lang="en-US" sz="1800" b="0" i="0" u="none" strike="noStrike" kern="1200" dirty="0">
                        <a:solidFill>
                          <a:schemeClr val="accent2"/>
                        </a:solidFill>
                        <a:effectLst/>
                        <a:latin typeface="Arial" panose="020B0604020202020204" pitchFamily="34" charset="0"/>
                        <a:ea typeface="+mn-ea"/>
                        <a:cs typeface="+mn-cs"/>
                      </a:endParaRPr>
                    </a:p>
                  </a:txBody>
                  <a:tcPr anchor="ctr"/>
                </a:tc>
                <a:tc>
                  <a:txBody>
                    <a:bodyPr/>
                    <a:lstStyle/>
                    <a:p>
                      <a:pPr marL="0" lvl="1" algn="r" fontAlgn="b"/>
                      <a:endParaRPr lang="en-US" sz="1800" b="0" i="0" u="none" strike="noStrike" dirty="0">
                        <a:solidFill>
                          <a:schemeClr val="accent2"/>
                        </a:solidFill>
                        <a:effectLst/>
                        <a:latin typeface="Arial" panose="020B0604020202020204" pitchFamily="34" charset="0"/>
                      </a:endParaRPr>
                    </a:p>
                  </a:txBody>
                  <a:tcPr anchor="ctr"/>
                </a:tc>
                <a:tc>
                  <a:txBody>
                    <a:bodyPr/>
                    <a:lstStyle/>
                    <a:p>
                      <a:pPr marL="0" lvl="1" algn="r" fontAlgn="b"/>
                      <a:endParaRPr lang="en-US" sz="1800" b="0" i="0" u="none" strike="noStrike" dirty="0">
                        <a:solidFill>
                          <a:schemeClr val="accent2"/>
                        </a:solidFill>
                        <a:effectLst/>
                        <a:latin typeface="Arial" panose="020B0604020202020204" pitchFamily="34" charset="0"/>
                      </a:endParaRPr>
                    </a:p>
                  </a:txBody>
                  <a:tcPr anchor="ctr"/>
                </a:tc>
                <a:extLst>
                  <a:ext uri="{0D108BD9-81ED-4DB2-BD59-A6C34878D82A}">
                    <a16:rowId xmlns:a16="http://schemas.microsoft.com/office/drawing/2014/main" val="10003"/>
                  </a:ext>
                </a:extLst>
              </a:tr>
              <a:tr h="370840">
                <a:tc gridSpan="4">
                  <a:txBody>
                    <a:bodyPr/>
                    <a:lstStyle/>
                    <a:p>
                      <a:pPr algn="ctr" fontAlgn="b"/>
                      <a:r>
                        <a:rPr lang="en-US" sz="1800" b="1" i="0" u="none" strike="noStrike" dirty="0">
                          <a:solidFill>
                            <a:schemeClr val="accent2"/>
                          </a:solidFill>
                          <a:effectLst/>
                          <a:latin typeface="Arial" panose="020B0604020202020204" pitchFamily="34" charset="0"/>
                        </a:rPr>
                        <a:t>Effective Resource-Hours*</a:t>
                      </a:r>
                      <a:endParaRPr lang="en-US" sz="1800" b="1" i="0" u="none" strike="noStrike" baseline="30000" dirty="0">
                        <a:solidFill>
                          <a:schemeClr val="accent2"/>
                        </a:solidFill>
                        <a:effectLst/>
                        <a:latin typeface="Arial" panose="020B0604020202020204" pitchFamily="34" charset="0"/>
                      </a:endParaRPr>
                    </a:p>
                  </a:txBody>
                  <a:tcPr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4"/>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a:t>
                      </a:r>
                      <a:r>
                        <a:rPr lang="en-US" sz="1600" b="0" i="0" u="none" strike="noStrike" baseline="0" dirty="0">
                          <a:solidFill>
                            <a:schemeClr val="accent2"/>
                          </a:solidFill>
                          <a:effectLst/>
                          <a:latin typeface="Arial" panose="020B0604020202020204" pitchFamily="34" charset="0"/>
                        </a:rPr>
                        <a:t> Count</a:t>
                      </a:r>
                      <a:endParaRPr lang="en-US" sz="1600" b="0" i="0" u="none" strike="noStrike" dirty="0">
                        <a:solidFill>
                          <a:schemeClr val="accent2"/>
                        </a:solidFill>
                        <a:effectLst/>
                        <a:latin typeface="Arial" panose="020B0604020202020204" pitchFamily="34" charset="0"/>
                      </a:endParaRPr>
                    </a:p>
                  </a:txBody>
                  <a:tcPr marL="182880" marR="0" marT="0" marB="0" anchor="ctr"/>
                </a:tc>
                <a:tc>
                  <a:txBody>
                    <a:bodyPr/>
                    <a:lstStyle/>
                    <a:p>
                      <a:pPr marL="0" lvl="1" algn="r" fontAlgn="b">
                        <a:tabLst>
                          <a:tab pos="457200" algn="dec"/>
                          <a:tab pos="914400" algn="dec"/>
                        </a:tabLst>
                      </a:pPr>
                      <a:r>
                        <a:rPr lang="en-US" sz="1600" b="0" i="0" u="none" strike="noStrike" dirty="0">
                          <a:solidFill>
                            <a:schemeClr val="accent2"/>
                          </a:solidFill>
                          <a:effectLst/>
                          <a:latin typeface="Arial" panose="020B0604020202020204" pitchFamily="34" charset="0"/>
                        </a:rPr>
                        <a:t>3,853.1</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1,205.1</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2,648.0</a:t>
                      </a:r>
                    </a:p>
                  </a:txBody>
                  <a:tcPr marR="548640" anchor="ctr"/>
                </a:tc>
                <a:extLst>
                  <a:ext uri="{0D108BD9-81ED-4DB2-BD59-A6C34878D82A}">
                    <a16:rowId xmlns:a16="http://schemas.microsoft.com/office/drawing/2014/main" val="10005"/>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66.0</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80.1</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59.6</a:t>
                      </a:r>
                    </a:p>
                  </a:txBody>
                  <a:tcPr marR="548640" anchor="ctr"/>
                </a:tc>
                <a:extLst>
                  <a:ext uri="{0D108BD9-81ED-4DB2-BD59-A6C34878D82A}">
                    <a16:rowId xmlns:a16="http://schemas.microsoft.com/office/drawing/2014/main" val="10006"/>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LDL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89.9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151.4</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61.8</a:t>
                      </a:r>
                    </a:p>
                  </a:txBody>
                  <a:tcPr marR="548640" anchor="ctr"/>
                </a:tc>
                <a:extLst>
                  <a:ext uri="{0D108BD9-81ED-4DB2-BD59-A6C34878D82A}">
                    <a16:rowId xmlns:a16="http://schemas.microsoft.com/office/drawing/2014/main" val="10007"/>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BP</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95.8</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169.2</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62.3</a:t>
                      </a:r>
                    </a:p>
                  </a:txBody>
                  <a:tcPr marR="548640" anchor="ctr"/>
                </a:tc>
                <a:extLst>
                  <a:ext uri="{0D108BD9-81ED-4DB2-BD59-A6C34878D82A}">
                    <a16:rowId xmlns:a16="http://schemas.microsoft.com/office/drawing/2014/main" val="10008"/>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HSL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253.5</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234.2</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262.2</a:t>
                      </a:r>
                    </a:p>
                  </a:txBody>
                  <a:tcPr marR="54864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 Instruction Reasons</a:t>
            </a:r>
            <a:endParaRPr lang="en-US" sz="2400" b="1" dirty="0">
              <a:solidFill>
                <a:schemeClr val="accent1"/>
              </a:solidFill>
            </a:endParaRPr>
          </a:p>
        </p:txBody>
      </p:sp>
      <p:sp>
        <p:nvSpPr>
          <p:cNvPr id="3" name="Content Placeholder 2"/>
          <p:cNvSpPr>
            <a:spLocks noGrp="1"/>
          </p:cNvSpPr>
          <p:nvPr>
            <p:ph idx="1"/>
          </p:nvPr>
        </p:nvSpPr>
        <p:spPr>
          <a:xfrm>
            <a:off x="309513" y="990600"/>
            <a:ext cx="8534400" cy="5334000"/>
          </a:xfrm>
        </p:spPr>
        <p:txBody>
          <a:bodyPr/>
          <a:lstStyle/>
          <a:p>
            <a:r>
              <a:rPr lang="en-US" sz="1800" dirty="0">
                <a:solidFill>
                  <a:schemeClr val="tx2"/>
                </a:solidFill>
              </a:rPr>
              <a:t>3,853.1 effective RUC Resource-hours in 2021.</a:t>
            </a:r>
          </a:p>
          <a:p>
            <a:pPr lvl="1"/>
            <a:r>
              <a:rPr lang="en-US" sz="1800" dirty="0">
                <a:solidFill>
                  <a:schemeClr val="tx2"/>
                </a:solidFill>
              </a:rPr>
              <a:t>159.5 Resource-hours (4.1%) for local thermal congestion or voltage concerns.</a:t>
            </a:r>
          </a:p>
          <a:p>
            <a:pPr lvl="1"/>
            <a:r>
              <a:rPr lang="en-US" sz="1800" dirty="0">
                <a:solidFill>
                  <a:schemeClr val="tx2"/>
                </a:solidFill>
              </a:rPr>
              <a:t>3,693.6 Resource-hours (95.9%) for capacity concerns, among which:</a:t>
            </a:r>
          </a:p>
          <a:p>
            <a:pPr lvl="2"/>
            <a:r>
              <a:rPr lang="en-US" sz="1600" dirty="0">
                <a:solidFill>
                  <a:schemeClr val="tx2"/>
                </a:solidFill>
              </a:rPr>
              <a:t>274 Resource-hours (7.1%) during the period of Winter Storm Uri.</a:t>
            </a:r>
          </a:p>
          <a:p>
            <a:pPr lvl="3"/>
            <a:r>
              <a:rPr lang="en-US" sz="1400" dirty="0">
                <a:solidFill>
                  <a:schemeClr val="tx2"/>
                </a:solidFill>
              </a:rPr>
              <a:t>These are largely associated with the Department of Energy order regarding emissions limitations.</a:t>
            </a:r>
          </a:p>
          <a:p>
            <a:pPr lvl="2"/>
            <a:r>
              <a:rPr lang="en-US" sz="1600" dirty="0">
                <a:solidFill>
                  <a:schemeClr val="tx2"/>
                </a:solidFill>
              </a:rPr>
              <a:t>3,361 Resource-hours (87.2%) occurred in the latter part of the year starting in June.</a:t>
            </a:r>
          </a:p>
          <a:p>
            <a:pPr lvl="2"/>
            <a:endParaRPr lang="en-US" sz="1400" dirty="0">
              <a:solidFill>
                <a:schemeClr val="tx2"/>
              </a:solidFill>
            </a:endParaRPr>
          </a:p>
          <a:p>
            <a:r>
              <a:rPr lang="en-US" sz="1800" dirty="0">
                <a:solidFill>
                  <a:schemeClr val="tx2"/>
                </a:solidFill>
              </a:rPr>
              <a:t>There were no Resource-hours committed for Ancillary Service shortages, system inertia, or startup failures.</a:t>
            </a:r>
          </a:p>
          <a:p>
            <a:endParaRPr lang="en-US" sz="1800" dirty="0">
              <a:solidFill>
                <a:schemeClr val="tx2"/>
              </a:solidFill>
            </a:endParaRPr>
          </a:p>
          <a:p>
            <a:r>
              <a:rPr lang="en-US" sz="1800" dirty="0">
                <a:solidFill>
                  <a:schemeClr val="tx2"/>
                </a:solidFill>
              </a:rPr>
              <a:t>1,205.1 effective Resource-hours (31%) were successfully bought back.</a:t>
            </a:r>
          </a:p>
          <a:p>
            <a:pPr lvl="1"/>
            <a:r>
              <a:rPr lang="en-US" sz="1800" dirty="0">
                <a:solidFill>
                  <a:schemeClr val="tx2"/>
                </a:solidFill>
              </a:rPr>
              <a:t>This value is higher than last year (13% bought back in 2020).</a:t>
            </a:r>
          </a:p>
          <a:p>
            <a:pPr lvl="1"/>
            <a:r>
              <a:rPr lang="en-US" sz="1800" dirty="0">
                <a:solidFill>
                  <a:schemeClr val="tx2"/>
                </a:solidFill>
              </a:rPr>
              <a:t>Included in this value are 18.1 effective Resource-hours (4.7%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2442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155" y="1219200"/>
            <a:ext cx="7985760" cy="3992880"/>
          </a:xfrm>
          <a:prstGeom prst="rect">
            <a:avLst/>
          </a:prstGeom>
        </p:spPr>
      </p:pic>
    </p:spTree>
    <p:extLst>
      <p:ext uri="{BB962C8B-B14F-4D97-AF65-F5344CB8AC3E}">
        <p14:creationId xmlns:p14="http://schemas.microsoft.com/office/powerpoint/2010/main" val="1095794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Resource-MWh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351933" y="2983793"/>
            <a:ext cx="2514600" cy="1169551"/>
          </a:xfrm>
          <a:prstGeom prst="rect">
            <a:avLst/>
          </a:prstGeom>
          <a:noFill/>
        </p:spPr>
        <p:txBody>
          <a:bodyPr wrap="square" rtlCol="0">
            <a:spAutoFit/>
          </a:bodyPr>
          <a:lstStyle/>
          <a:p>
            <a:r>
              <a:rPr lang="en-US" sz="1400" dirty="0">
                <a:solidFill>
                  <a:schemeClr val="tx2"/>
                </a:solidFill>
              </a:rPr>
              <a:t>Weighting with the MW value based on the Resource’s Base Point (BP), top graph, and High Sustained Limit (HSL), bottom graph</a:t>
            </a:r>
          </a:p>
        </p:txBody>
      </p:sp>
      <p:pic>
        <p:nvPicPr>
          <p:cNvPr id="7" name="Picture 6">
            <a:extLst>
              <a:ext uri="{FF2B5EF4-FFF2-40B4-BE49-F238E27FC236}">
                <a16:creationId xmlns:a16="http://schemas.microsoft.com/office/drawing/2014/main" id="{591A3E0B-085A-455A-8542-CC7033ACB71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627556" y="685800"/>
            <a:ext cx="5906844" cy="2953422"/>
          </a:xfrm>
          <a:prstGeom prst="rect">
            <a:avLst/>
          </a:prstGeom>
        </p:spPr>
      </p:pic>
      <p:pic>
        <p:nvPicPr>
          <p:cNvPr id="8" name="Picture 7">
            <a:extLst>
              <a:ext uri="{FF2B5EF4-FFF2-40B4-BE49-F238E27FC236}">
                <a16:creationId xmlns:a16="http://schemas.microsoft.com/office/drawing/2014/main" id="{E94C1297-9CC3-498E-828D-88CCF13E691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627558" y="3568568"/>
            <a:ext cx="5906842" cy="2953421"/>
          </a:xfrm>
          <a:prstGeom prst="rect">
            <a:avLst/>
          </a:prstGeom>
        </p:spPr>
      </p:pic>
    </p:spTree>
    <p:extLst>
      <p:ext uri="{BB962C8B-B14F-4D97-AF65-F5344CB8AC3E}">
        <p14:creationId xmlns:p14="http://schemas.microsoft.com/office/powerpoint/2010/main" val="2164320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Average Age of Effective Resource-hours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7" name="Picture 6">
            <a:extLst>
              <a:ext uri="{FF2B5EF4-FFF2-40B4-BE49-F238E27FC236}">
                <a16:creationId xmlns:a16="http://schemas.microsoft.com/office/drawing/2014/main" id="{F8F3DC05-25BF-4B7B-868C-4FC92487971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155" y="1066800"/>
            <a:ext cx="7985759" cy="3992878"/>
          </a:xfrm>
          <a:prstGeom prst="rect">
            <a:avLst/>
          </a:prstGeom>
        </p:spPr>
      </p:pic>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dirty="0">
                <a:solidFill>
                  <a:schemeClr val="tx2"/>
                </a:solidFill>
              </a:rPr>
              <a:t>In the case of Resources with multiple physical generators, the age of the oldest generator is used</a:t>
            </a:r>
          </a:p>
        </p:txBody>
      </p:sp>
    </p:spTree>
    <p:extLst>
      <p:ext uri="{BB962C8B-B14F-4D97-AF65-F5344CB8AC3E}">
        <p14:creationId xmlns:p14="http://schemas.microsoft.com/office/powerpoint/2010/main" val="1756044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by Resource Age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a:extLst>
              <a:ext uri="{FF2B5EF4-FFF2-40B4-BE49-F238E27FC236}">
                <a16:creationId xmlns:a16="http://schemas.microsoft.com/office/drawing/2014/main" id="{135963CD-516A-4A6F-AB27-6228C535D5E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286000" y="3688082"/>
            <a:ext cx="6705594" cy="2712718"/>
          </a:xfrm>
          <a:prstGeom prst="rect">
            <a:avLst/>
          </a:prstGeom>
        </p:spPr>
      </p:pic>
      <p:pic>
        <p:nvPicPr>
          <p:cNvPr id="6" name="Picture 5">
            <a:extLst>
              <a:ext uri="{FF2B5EF4-FFF2-40B4-BE49-F238E27FC236}">
                <a16:creationId xmlns:a16="http://schemas.microsoft.com/office/drawing/2014/main" id="{7677CD2E-B8D2-4832-B17C-EC4A3BA1416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286000" y="910816"/>
            <a:ext cx="6705600" cy="2712719"/>
          </a:xfrm>
          <a:prstGeom prst="rect">
            <a:avLst/>
          </a:prstGeom>
        </p:spPr>
      </p:pic>
      <p:sp>
        <p:nvSpPr>
          <p:cNvPr id="7" name="TextBox 6">
            <a:extLst>
              <a:ext uri="{FF2B5EF4-FFF2-40B4-BE49-F238E27FC236}">
                <a16:creationId xmlns:a16="http://schemas.microsoft.com/office/drawing/2014/main" id="{259C8F87-39A7-4E77-B01A-BFE5616552CF}"/>
              </a:ext>
            </a:extLst>
          </p:cNvPr>
          <p:cNvSpPr txBox="1"/>
          <p:nvPr/>
        </p:nvSpPr>
        <p:spPr>
          <a:xfrm>
            <a:off x="228600" y="2286000"/>
            <a:ext cx="2209800" cy="1384995"/>
          </a:xfrm>
          <a:prstGeom prst="rect">
            <a:avLst/>
          </a:prstGeom>
          <a:noFill/>
        </p:spPr>
        <p:txBody>
          <a:bodyPr wrap="square" rtlCol="0">
            <a:spAutoFit/>
          </a:bodyPr>
          <a:lstStyle/>
          <a:p>
            <a:r>
              <a:rPr lang="en-US" sz="1400" dirty="0">
                <a:solidFill>
                  <a:schemeClr val="tx2"/>
                </a:solidFill>
              </a:rPr>
              <a:t>The top graph considers Resources that were not opted out of RUC and the bottom graph is for Resources that were opted out</a:t>
            </a:r>
          </a:p>
        </p:txBody>
      </p:sp>
      <p:pic>
        <p:nvPicPr>
          <p:cNvPr id="8" name="Picture 7">
            <a:extLst>
              <a:ext uri="{FF2B5EF4-FFF2-40B4-BE49-F238E27FC236}">
                <a16:creationId xmlns:a16="http://schemas.microsoft.com/office/drawing/2014/main" id="{1E327E2A-C567-4E14-827F-7EA1CCECB66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0744" r="6394" b="41047"/>
          <a:stretch/>
        </p:blipFill>
        <p:spPr>
          <a:xfrm>
            <a:off x="2690219" y="622664"/>
            <a:ext cx="1021984" cy="1873638"/>
          </a:xfrm>
          <a:prstGeom prst="rect">
            <a:avLst/>
          </a:prstGeom>
        </p:spPr>
      </p:pic>
      <p:pic>
        <p:nvPicPr>
          <p:cNvPr id="9" name="Picture 8">
            <a:extLst>
              <a:ext uri="{FF2B5EF4-FFF2-40B4-BE49-F238E27FC236}">
                <a16:creationId xmlns:a16="http://schemas.microsoft.com/office/drawing/2014/main" id="{5D9845F2-B1AF-4D9B-8615-36C62035BF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0744" r="6394" b="41047"/>
          <a:stretch/>
        </p:blipFill>
        <p:spPr>
          <a:xfrm>
            <a:off x="2711816" y="3231762"/>
            <a:ext cx="1021984" cy="1873638"/>
          </a:xfrm>
          <a:prstGeom prst="rect">
            <a:avLst/>
          </a:prstGeom>
        </p:spPr>
      </p:pic>
      <p:sp>
        <p:nvSpPr>
          <p:cNvPr id="11" name="TextBox 10">
            <a:extLst>
              <a:ext uri="{FF2B5EF4-FFF2-40B4-BE49-F238E27FC236}">
                <a16:creationId xmlns:a16="http://schemas.microsoft.com/office/drawing/2014/main" id="{AC705B7D-DA5A-441F-AD21-96FB42A1977D}"/>
              </a:ext>
            </a:extLst>
          </p:cNvPr>
          <p:cNvSpPr txBox="1"/>
          <p:nvPr/>
        </p:nvSpPr>
        <p:spPr>
          <a:xfrm>
            <a:off x="228600" y="3895202"/>
            <a:ext cx="2073903" cy="1169551"/>
          </a:xfrm>
          <a:prstGeom prst="rect">
            <a:avLst/>
          </a:prstGeom>
          <a:noFill/>
        </p:spPr>
        <p:txBody>
          <a:bodyPr wrap="square" rtlCol="0">
            <a:spAutoFit/>
          </a:bodyPr>
          <a:lstStyle/>
          <a:p>
            <a:r>
              <a:rPr lang="en-US" sz="1400" dirty="0">
                <a:solidFill>
                  <a:schemeClr val="tx2"/>
                </a:solidFill>
              </a:rPr>
              <a:t>In the case of Resources with multiple physical generators, the age of the oldest generator is used</a:t>
            </a:r>
          </a:p>
        </p:txBody>
      </p:sp>
    </p:spTree>
    <p:extLst>
      <p:ext uri="{BB962C8B-B14F-4D97-AF65-F5344CB8AC3E}">
        <p14:creationId xmlns:p14="http://schemas.microsoft.com/office/powerpoint/2010/main" val="2309081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RUC-Instructed Resource Dispatch above LDL</a:t>
            </a:r>
            <a:endParaRPr lang="en-US" sz="2400" b="1" dirty="0">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dirty="0">
                <a:solidFill>
                  <a:schemeClr val="tx2"/>
                </a:solidFill>
              </a:rPr>
              <a:t>When Resources did not successfully opt out, there were 45.7 Resource-hours when the Resource was dispatched above its LDL.</a:t>
            </a:r>
          </a:p>
          <a:p>
            <a:pPr lvl="1"/>
            <a:r>
              <a:rPr lang="en-US" sz="1700" dirty="0">
                <a:solidFill>
                  <a:schemeClr val="tx2"/>
                </a:solidFill>
              </a:rPr>
              <a:t>For 1 of these Resource-hours, the LMP for the RUC-instructed Resource was above the RUC offer floor.</a:t>
            </a:r>
          </a:p>
          <a:p>
            <a:pPr lvl="1"/>
            <a:endParaRPr lang="en-US" sz="1700" dirty="0">
              <a:solidFill>
                <a:schemeClr val="tx2"/>
              </a:solidFill>
            </a:endParaRPr>
          </a:p>
          <a:p>
            <a:pPr lvl="1"/>
            <a:r>
              <a:rPr lang="en-US" sz="1700" dirty="0">
                <a:solidFill>
                  <a:schemeClr val="tx2"/>
                </a:solidFill>
              </a:rPr>
              <a:t>For 44.7 of these Resource-hours, the LMP for the RUC-instructed Resource was below the RUC offer floor.</a:t>
            </a:r>
          </a:p>
          <a:p>
            <a:pPr lvl="2"/>
            <a:r>
              <a:rPr lang="en-US" sz="1600" dirty="0">
                <a:solidFill>
                  <a:schemeClr val="tx2"/>
                </a:solidFill>
              </a:rPr>
              <a:t>For 34.8 of these Resource-hours, the RUC-instructed Resource was mitigated.</a:t>
            </a:r>
          </a:p>
          <a:p>
            <a:pPr lvl="2"/>
            <a:r>
              <a:rPr lang="en-US" sz="1600" dirty="0">
                <a:solidFill>
                  <a:schemeClr val="tx2"/>
                </a:solidFill>
              </a:rPr>
              <a:t>For 6.7 of these Resource-hours, the RUC-instructed Resource was not mitigated and had </a:t>
            </a:r>
            <a:r>
              <a:rPr lang="en-US" sz="1600">
                <a:solidFill>
                  <a:schemeClr val="tx2"/>
                </a:solidFill>
              </a:rPr>
              <a:t>been DAM-committed</a:t>
            </a:r>
            <a:r>
              <a:rPr lang="en-US" sz="1600" dirty="0">
                <a:solidFill>
                  <a:schemeClr val="tx2"/>
                </a:solidFill>
              </a:rPr>
              <a:t>, and the hours were treated as a RUC opt out.</a:t>
            </a:r>
          </a:p>
          <a:p>
            <a:pPr lvl="2"/>
            <a:r>
              <a:rPr lang="en-US" sz="1600" dirty="0">
                <a:solidFill>
                  <a:schemeClr val="tx2"/>
                </a:solidFill>
              </a:rPr>
              <a:t>The remaining Resource-hours are associated with a RUC for additional capacity.</a:t>
            </a:r>
          </a:p>
          <a:p>
            <a:pPr marL="914400" lvl="2" indent="0">
              <a:lnSpc>
                <a:spcPct val="125000"/>
              </a:lnSpc>
              <a:buNone/>
            </a:pPr>
            <a:endParaRPr lang="en-US" sz="1600" dirty="0"/>
          </a:p>
          <a:p>
            <a:pPr marL="457200" lvl="1" indent="0">
              <a:lnSpc>
                <a:spcPct val="150000"/>
              </a:lnSpc>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2942105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15670</TotalTime>
  <Words>1423</Words>
  <Application>Microsoft Office PowerPoint</Application>
  <PresentationFormat>On-screen Show (4:3)</PresentationFormat>
  <Paragraphs>596</Paragraphs>
  <Slides>16</Slides>
  <Notes>14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Arial</vt:lpstr>
      <vt:lpstr>Calibri</vt:lpstr>
      <vt:lpstr>1_Custom Design</vt:lpstr>
      <vt:lpstr>Office Theme</vt:lpstr>
      <vt:lpstr>PowerPoint Presentation</vt:lpstr>
      <vt:lpstr>Protocol Language</vt:lpstr>
      <vt:lpstr>RUC-Instructed Resource-Hours in 2021</vt:lpstr>
      <vt:lpstr>RUC Instruction Reasons</vt:lpstr>
      <vt:lpstr>RUC-Instructed Effective Resource-Hours 2018 - 2021</vt:lpstr>
      <vt:lpstr>RUC-Instructed Effective Resource-MWh 2018 - 2021</vt:lpstr>
      <vt:lpstr>Average Age of Effective Resource-hours 2018 - 2021</vt:lpstr>
      <vt:lpstr>RUC-Instructed Effective Resource-Hours by Resource Age 2018 - 2021</vt:lpstr>
      <vt:lpstr>RUC-Instructed Resource Dispatch above LDL</vt:lpstr>
      <vt:lpstr>Reliability Deployment Price Adders</vt:lpstr>
      <vt:lpstr>RUC Make-Whole and Claw Back 2018 - 2021</vt:lpstr>
      <vt:lpstr>Conclusions</vt:lpstr>
      <vt:lpstr>Appendix</vt:lpstr>
      <vt:lpstr>RUC-Instructed Effective Resource-Hours by Opt Out Status*</vt:lpstr>
      <vt:lpstr>RUC Make-Whole and Claw Back 2018-2019</vt:lpstr>
      <vt:lpstr>RUC Make-Whole and Claw Back 2020-2021</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546</cp:revision>
  <cp:lastPrinted>2016-01-21T20:53:15Z</cp:lastPrinted>
  <dcterms:created xsi:type="dcterms:W3CDTF">2016-01-21T15:20:31Z</dcterms:created>
  <dcterms:modified xsi:type="dcterms:W3CDTF">2022-02-07T21:23:02Z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