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9" r:id="rId4"/>
    <p:sldMasterId id="2147493467" r:id="rId5"/>
    <p:sldMasterId id="2147493497" r:id="rId6"/>
  </p:sldMasterIdLst>
  <p:notesMasterIdLst>
    <p:notesMasterId r:id="rId24"/>
  </p:notesMasterIdLst>
  <p:handoutMasterIdLst>
    <p:handoutMasterId r:id="rId25"/>
  </p:handoutMasterIdLst>
  <p:sldIdLst>
    <p:sldId id="260" r:id="rId7"/>
    <p:sldId id="284" r:id="rId8"/>
    <p:sldId id="261" r:id="rId9"/>
    <p:sldId id="294" r:id="rId10"/>
    <p:sldId id="300" r:id="rId11"/>
    <p:sldId id="296" r:id="rId12"/>
    <p:sldId id="262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7" r:id="rId22"/>
    <p:sldId id="298" r:id="rId23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3926FF-832A-42D0-9291-3EA76F20DFDB}">
          <p14:sldIdLst>
            <p14:sldId id="260"/>
            <p14:sldId id="284"/>
          </p14:sldIdLst>
        </p14:section>
        <p14:section name="Meeting Minutes" id="{D18BE402-A6BF-4A3B-BBC7-FD970CD5DCEF}">
          <p14:sldIdLst>
            <p14:sldId id="261"/>
          </p14:sldIdLst>
        </p14:section>
        <p14:section name="FMEs &amp; IMFR" id="{7B07A7F3-E643-48FA-B8F7-0A8F95EAB17B}">
          <p14:sldIdLst>
            <p14:sldId id="294"/>
            <p14:sldId id="300"/>
            <p14:sldId id="296"/>
          </p14:sldIdLst>
        </p14:section>
        <p14:section name="Questions" id="{96F416E3-8143-44F1-BC34-31FDEEEDC0B2}">
          <p14:sldIdLst>
            <p14:sldId id="262"/>
          </p14:sldIdLst>
        </p14:section>
        <p14:section name="Frequency Control" id="{B8F210D6-5D03-4ACD-A13A-59DB9A6E0761}">
          <p14:sldIdLst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7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6"/>
    <a:srgbClr val="55BAB7"/>
    <a:srgbClr val="00385E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87462" autoAdjust="0"/>
  </p:normalViewPr>
  <p:slideViewPr>
    <p:cSldViewPr snapToGrid="0" snapToObjects="1">
      <p:cViewPr varScale="1">
        <p:scale>
          <a:sx n="100" d="100"/>
          <a:sy n="100" d="100"/>
        </p:scale>
        <p:origin x="1866" y="-18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99" d="100"/>
          <a:sy n="99" d="100"/>
        </p:scale>
        <p:origin x="3528" y="78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6" y="4422459"/>
            <a:ext cx="5617208" cy="4188778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45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96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0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30,205,131 MWh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18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9,617,446</a:t>
            </a:r>
            <a:r>
              <a:rPr lang="en-US" dirty="0"/>
              <a:t>  M</a:t>
            </a:r>
            <a:r>
              <a:rPr lang="en-US" sz="10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11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31.84%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64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1,016,276</a:t>
            </a:r>
            <a:r>
              <a:rPr lang="en-US" sz="1800" dirty="0"/>
              <a:t> </a:t>
            </a:r>
            <a:r>
              <a:rPr lang="en-US" dirty="0"/>
              <a:t> MWh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94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3.36%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8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Hello I'm a slide</a:t>
            </a:r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Hello I'm a slide</a:t>
            </a:r>
          </a:p>
        </p:txBody>
      </p:sp>
    </p:spTree>
    <p:extLst>
      <p:ext uri="{BB962C8B-B14F-4D97-AF65-F5344CB8AC3E}">
        <p14:creationId xmlns:p14="http://schemas.microsoft.com/office/powerpoint/2010/main" val="1401079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968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72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00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147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013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221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22545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2/7/22</a:t>
            </a:r>
          </a:p>
        </p:txBody>
      </p:sp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22545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2/7/22</a:t>
            </a:r>
          </a:p>
        </p:txBody>
      </p:sp>
    </p:spTree>
    <p:extLst>
      <p:ext uri="{BB962C8B-B14F-4D97-AF65-F5344CB8AC3E}">
        <p14:creationId xmlns:p14="http://schemas.microsoft.com/office/powerpoint/2010/main" val="54143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8" r:id="rId1"/>
    <p:sldLayoutId id="2147493499" r:id="rId2"/>
    <p:sldLayoutId id="2147493500" r:id="rId3"/>
    <p:sldLayoutId id="2147493501" r:id="rId4"/>
    <p:sldLayoutId id="2147493502" r:id="rId5"/>
    <p:sldLayoutId id="2147493503" r:id="rId6"/>
    <p:sldLayoutId id="2147493504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87400" y="2804577"/>
            <a:ext cx="7543800" cy="2586136"/>
            <a:chOff x="787400" y="1852613"/>
            <a:chExt cx="7543800" cy="2586136"/>
          </a:xfrm>
        </p:grpSpPr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PDCWG Report to ROS </a:t>
              </a:r>
            </a:p>
            <a:p>
              <a:endParaRPr lang="en-US" b="1" dirty="0"/>
            </a:p>
            <a:p>
              <a:r>
                <a:rPr lang="en-US" sz="2000" i="1" dirty="0"/>
                <a:t>Chair: </a:t>
              </a:r>
              <a:r>
                <a:rPr lang="en-US" sz="2000" dirty="0"/>
                <a:t>Jimmy Jackson, CPS Energy</a:t>
              </a:r>
              <a:endParaRPr lang="en-US" sz="2000" i="1" dirty="0"/>
            </a:p>
            <a:p>
              <a:r>
                <a:rPr lang="en-US" sz="2000" i="1" dirty="0"/>
                <a:t>Vice Chair: </a:t>
              </a:r>
              <a:r>
                <a:rPr lang="en-US" sz="1800" i="1" dirty="0"/>
                <a:t>Vacant</a:t>
              </a:r>
              <a:endParaRPr lang="en-US" sz="1800" dirty="0"/>
            </a:p>
            <a:p>
              <a:endParaRPr lang="en-US" dirty="0"/>
            </a:p>
            <a:p>
              <a:r>
                <a:rPr lang="en-US" dirty="0"/>
                <a:t>ROS</a:t>
              </a:r>
            </a:p>
            <a:p>
              <a:r>
                <a:rPr lang="en-US" dirty="0"/>
                <a:t>February 07, 2022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RMS1 Performance of ERCOT Frequency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0EE76C-DBBD-4305-8E36-AD66589C1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276" y="926985"/>
            <a:ext cx="7291448" cy="500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93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Analysis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C499BD-5CBF-46F7-A1D2-B8A0294D7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214" y="731286"/>
            <a:ext cx="7425572" cy="525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82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Corrections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9AD64E-8EA6-4329-B1DC-AE6F5535B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214" y="731286"/>
            <a:ext cx="7425572" cy="526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40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2DE2D5-0DE2-4C15-8BD9-B95230397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166" y="833120"/>
            <a:ext cx="7431668" cy="519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33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 from Wind Generation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91E228-8A4A-4445-9C9C-F647259F3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214" y="731286"/>
            <a:ext cx="7425572" cy="523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10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% Energy from Wind Generation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AD22E3-E7CC-4E4D-8D4B-15BE514E4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179" y="777010"/>
            <a:ext cx="7303641" cy="519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09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 from Solar Generation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25F8A6-9B8C-4E10-889B-C0C86146A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17" y="731286"/>
            <a:ext cx="7437765" cy="518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24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% Energy from Solar Generation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925EF4-8B83-4DFB-8F28-54BE83769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310" y="731286"/>
            <a:ext cx="7413379" cy="524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49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Report Overview</a:t>
            </a:r>
          </a:p>
          <a:p>
            <a:pPr marL="0" indent="0" algn="ctr">
              <a:buNone/>
            </a:pPr>
            <a:endParaRPr lang="en-US" sz="2400" dirty="0"/>
          </a:p>
          <a:p>
            <a:pPr lvl="1">
              <a:lnSpc>
                <a:spcPct val="150000"/>
              </a:lnSpc>
            </a:pPr>
            <a:r>
              <a:rPr lang="en-US" sz="2000" dirty="0"/>
              <a:t>Meeting Minutes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BAL-001-TRE-2 FMEs and IMFR</a:t>
            </a:r>
          </a:p>
          <a:p>
            <a:pPr marL="1143000" marR="0" lvl="2" indent="-22860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0 FME in the month of December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1">
              <a:lnSpc>
                <a:spcPct val="150000"/>
              </a:lnSpc>
            </a:pPr>
            <a:r>
              <a:rPr lang="en-US" sz="2000" dirty="0"/>
              <a:t>Frequency Control Report</a:t>
            </a:r>
          </a:p>
          <a:p>
            <a:pPr marL="914400" lvl="2" indent="0">
              <a:buNone/>
            </a:pP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Overview &amp; Notes</a:t>
            </a:r>
          </a:p>
        </p:txBody>
      </p:sp>
    </p:spTree>
    <p:extLst>
      <p:ext uri="{BB962C8B-B14F-4D97-AF65-F5344CB8AC3E}">
        <p14:creationId xmlns:p14="http://schemas.microsoft.com/office/powerpoint/2010/main" val="3241662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2082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kern="0" dirty="0"/>
              <a:t>PDCWG Meeting 1/19/2022 (Open Meeting Only)</a:t>
            </a:r>
          </a:p>
          <a:p>
            <a:endParaRPr lang="en-US" sz="2400" b="1" kern="0" dirty="0"/>
          </a:p>
          <a:p>
            <a:pPr lvl="1">
              <a:lnSpc>
                <a:spcPct val="150000"/>
              </a:lnSpc>
            </a:pPr>
            <a:r>
              <a:rPr lang="en-US" sz="2000" kern="0" dirty="0"/>
              <a:t>ERCOT provided an update on RRS PFR Limit Study</a:t>
            </a:r>
          </a:p>
          <a:p>
            <a:pPr lvl="1">
              <a:lnSpc>
                <a:spcPct val="150000"/>
              </a:lnSpc>
            </a:pPr>
            <a:r>
              <a:rPr lang="en-US" sz="2000" kern="0" dirty="0"/>
              <a:t>Summary of January 2022 PRS Update on FFR and ECRS</a:t>
            </a:r>
          </a:p>
          <a:p>
            <a:pPr lvl="1">
              <a:lnSpc>
                <a:spcPct val="150000"/>
              </a:lnSpc>
            </a:pPr>
            <a:r>
              <a:rPr lang="en-US" sz="2000" kern="0" dirty="0"/>
              <a:t>SCR809 Resource Limit Calculator during Start up/Shut Down</a:t>
            </a:r>
          </a:p>
          <a:p>
            <a:pPr lvl="1">
              <a:lnSpc>
                <a:spcPct val="150000"/>
              </a:lnSpc>
            </a:pPr>
            <a:r>
              <a:rPr lang="en-US" sz="2000" kern="0" dirty="0"/>
              <a:t>ERCOT Reports </a:t>
            </a:r>
          </a:p>
          <a:p>
            <a:pPr lvl="1">
              <a:lnSpc>
                <a:spcPct val="150000"/>
              </a:lnSpc>
            </a:pPr>
            <a:r>
              <a:rPr lang="en-US" sz="2000" kern="0" dirty="0"/>
              <a:t>TEXAS RE : 2021 Year End Analysis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Minutes</a:t>
            </a:r>
          </a:p>
        </p:txBody>
      </p:sp>
    </p:spTree>
    <p:extLst>
      <p:ext uri="{BB962C8B-B14F-4D97-AF65-F5344CB8AC3E}">
        <p14:creationId xmlns:p14="http://schemas.microsoft.com/office/powerpoint/2010/main" val="3191636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Measurable Events Performance</a:t>
            </a:r>
          </a:p>
        </p:txBody>
      </p:sp>
    </p:spTree>
    <p:extLst>
      <p:ext uri="{BB962C8B-B14F-4D97-AF65-F5344CB8AC3E}">
        <p14:creationId xmlns:p14="http://schemas.microsoft.com/office/powerpoint/2010/main" val="1754938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Frequency Measurable Events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7E5D6525-8B31-4DDD-9D33-1A5553D2E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>
            <a:normAutofit/>
          </a:bodyPr>
          <a:lstStyle/>
          <a:p>
            <a:r>
              <a:rPr lang="en-US" sz="2800" dirty="0"/>
              <a:t>There was 0 FME in December</a:t>
            </a:r>
          </a:p>
          <a:p>
            <a:pPr lvl="2"/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215667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Interconnection Minimum Frequency Response (IMFR) Performance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23935" y="5936348"/>
            <a:ext cx="37152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j-lt"/>
                <a:ea typeface="+mj-ea"/>
                <a:cs typeface="+mj-cs"/>
              </a:rPr>
              <a:t>Frequency Response Obligation (FRO): 412  MW/0.1 Hz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4D0A4D-4962-4710-914F-F21DEDA0E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" y="882326"/>
            <a:ext cx="7406639" cy="473615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AD8D636-AF35-44F1-9A11-9FAEC54D435A}"/>
              </a:ext>
            </a:extLst>
          </p:cNvPr>
          <p:cNvSpPr/>
          <p:nvPr/>
        </p:nvSpPr>
        <p:spPr>
          <a:xfrm>
            <a:off x="5816690" y="3982118"/>
            <a:ext cx="2092960" cy="5121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IMFR Performance currently</a:t>
            </a:r>
          </a:p>
          <a:p>
            <a:pPr algn="ctr"/>
            <a:r>
              <a:rPr lang="en-US" sz="1100" dirty="0"/>
              <a:t>1120.7 MW/0.1HZ</a:t>
            </a:r>
          </a:p>
        </p:txBody>
      </p:sp>
    </p:spTree>
    <p:extLst>
      <p:ext uri="{BB962C8B-B14F-4D97-AF65-F5344CB8AC3E}">
        <p14:creationId xmlns:p14="http://schemas.microsoft.com/office/powerpoint/2010/main" val="2558342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5400" y="2736053"/>
            <a:ext cx="6553200" cy="1385895"/>
            <a:chOff x="1295400" y="2799182"/>
            <a:chExt cx="6553200" cy="1385895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3199742"/>
              <a:ext cx="655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Questions?</a:t>
              </a:r>
              <a:endParaRPr lang="en-US" b="1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38275" y="4185077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42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Frequency Control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December 2021</a:t>
            </a:r>
          </a:p>
        </p:txBody>
      </p:sp>
    </p:spTree>
    <p:extLst>
      <p:ext uri="{BB962C8B-B14F-4D97-AF65-F5344CB8AC3E}">
        <p14:creationId xmlns:p14="http://schemas.microsoft.com/office/powerpoint/2010/main" val="2075098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CPS1 Performance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7101D5-6A41-4CD7-BC97-856B899D7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214" y="802640"/>
            <a:ext cx="7425572" cy="51714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B739CD-94DC-4192-9264-ABEF81C53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630" y="1096247"/>
            <a:ext cx="3724979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5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34af464-7aa1-4edd-9be4-83dffc1cb926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13587</TotalTime>
  <Words>195</Words>
  <Application>Microsoft Office PowerPoint</Application>
  <PresentationFormat>On-screen Show (4:3)</PresentationFormat>
  <Paragraphs>55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Office Theme</vt:lpstr>
      <vt:lpstr>Custom Design</vt:lpstr>
      <vt:lpstr>1_Office Theme</vt:lpstr>
      <vt:lpstr>PowerPoint Presentation</vt:lpstr>
      <vt:lpstr>Report Overview &amp; Notes</vt:lpstr>
      <vt:lpstr>Meeting Minutes</vt:lpstr>
      <vt:lpstr>Frequency Measurable Events Performance</vt:lpstr>
      <vt:lpstr>Frequency Measurable Events</vt:lpstr>
      <vt:lpstr>Interconnection Minimum Frequency Response (IMFR) Performance</vt:lpstr>
      <vt:lpstr>PowerPoint Presentation</vt:lpstr>
      <vt:lpstr>Frequency Control Report</vt:lpstr>
      <vt:lpstr>CPS1 Performance</vt:lpstr>
      <vt:lpstr>RMS1 Performance of ERCOT Frequency</vt:lpstr>
      <vt:lpstr>Frequency Profile Analysis</vt:lpstr>
      <vt:lpstr>Time Error Corrections</vt:lpstr>
      <vt:lpstr>ERCOT Total Energy</vt:lpstr>
      <vt:lpstr>ERCOT Total Energy from Wind Generation</vt:lpstr>
      <vt:lpstr>ERCOT % Energy from Wind Generation</vt:lpstr>
      <vt:lpstr>ERCOT Total Energy from Solar Generation</vt:lpstr>
      <vt:lpstr>ERCOT % Energy from Solar Generation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Jackson, Jimmy R.</cp:lastModifiedBy>
  <cp:revision>702</cp:revision>
  <cp:lastPrinted>2021-08-03T14:43:19Z</cp:lastPrinted>
  <dcterms:created xsi:type="dcterms:W3CDTF">2010-04-12T23:12:02Z</dcterms:created>
  <dcterms:modified xsi:type="dcterms:W3CDTF">2022-02-04T19:36:04Z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</Properties>
</file>