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3" r:id="rId4"/>
    <p:sldId id="281" r:id="rId5"/>
    <p:sldId id="282" r:id="rId6"/>
    <p:sldId id="289" r:id="rId7"/>
    <p:sldId id="29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6586" autoAdjust="0"/>
  </p:normalViewPr>
  <p:slideViewPr>
    <p:cSldViewPr snapToGrid="0">
      <p:cViewPr varScale="1">
        <p:scale>
          <a:sx n="109" d="100"/>
          <a:sy n="109" d="100"/>
        </p:scale>
        <p:origin x="57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02/03/2022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NOGRR215 – Limited Use of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Tabled pending new comments from ERCOT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NOGRR226 </a:t>
            </a:r>
            <a:r>
              <a:rPr lang="en-US" dirty="0" smtClean="0"/>
              <a:t>- Revision </a:t>
            </a:r>
            <a:r>
              <a:rPr lang="en-US" dirty="0"/>
              <a:t>to 5% Transmission Operator (TO) Load Shedding Relay Set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96806"/>
          </a:xfrm>
        </p:spPr>
        <p:txBody>
          <a:bodyPr>
            <a:normAutofit/>
          </a:bodyPr>
          <a:lstStyle/>
          <a:p>
            <a:r>
              <a:rPr lang="en-US" dirty="0" smtClean="0"/>
              <a:t>ERCOT continues to assess framework for studies needed before changes to Stage 1 UFLS can be considered</a:t>
            </a:r>
          </a:p>
          <a:p>
            <a:r>
              <a:rPr lang="en-US" dirty="0" smtClean="0"/>
              <a:t>Tabled</a:t>
            </a:r>
          </a:p>
        </p:txBody>
      </p:sp>
    </p:spTree>
    <p:extLst>
      <p:ext uri="{BB962C8B-B14F-4D97-AF65-F5344CB8AC3E}">
        <p14:creationId xmlns:p14="http://schemas.microsoft.com/office/powerpoint/2010/main" val="306483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r>
              <a:rPr lang="en-US" dirty="0" smtClean="0"/>
              <a:t>NPRR1084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Improvements to Reporting of Resource Outages and Derates. </a:t>
            </a:r>
          </a:p>
          <a:p>
            <a:pPr lvl="1"/>
            <a:r>
              <a:rPr lang="en-US" dirty="0" smtClean="0"/>
              <a:t>ERCOT comments were reviewed that included comments from </a:t>
            </a:r>
            <a:r>
              <a:rPr lang="en-US" dirty="0" err="1" smtClean="0"/>
              <a:t>Centerpoint</a:t>
            </a:r>
            <a:endParaRPr lang="en-US" dirty="0" smtClean="0"/>
          </a:p>
          <a:p>
            <a:pPr lvl="2"/>
            <a:r>
              <a:rPr lang="en-US" dirty="0" smtClean="0"/>
              <a:t>ERCOT was supportive of </a:t>
            </a:r>
            <a:r>
              <a:rPr lang="en-US" dirty="0" smtClean="0"/>
              <a:t>comments </a:t>
            </a:r>
            <a:r>
              <a:rPr lang="en-US" dirty="0" smtClean="0"/>
              <a:t>submitted by </a:t>
            </a:r>
            <a:r>
              <a:rPr lang="en-US" dirty="0" smtClean="0"/>
              <a:t>CenterPoint </a:t>
            </a:r>
            <a:r>
              <a:rPr lang="en-US" dirty="0" smtClean="0"/>
              <a:t>and is planning submitting additional comments before the next OWG</a:t>
            </a:r>
          </a:p>
          <a:p>
            <a:pPr lvl="2"/>
            <a:r>
              <a:rPr lang="en-US" dirty="0" smtClean="0"/>
              <a:t>MPs would like to continue to work with ERCOT on changes to comments</a:t>
            </a:r>
          </a:p>
          <a:p>
            <a:pPr lvl="1"/>
            <a:r>
              <a:rPr lang="en-US" dirty="0"/>
              <a:t>NPRR1084 was </a:t>
            </a:r>
            <a:r>
              <a:rPr lang="en-US" dirty="0" smtClean="0"/>
              <a:t>Tabled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04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991"/>
            <a:ext cx="10515600" cy="734626"/>
          </a:xfrm>
        </p:spPr>
        <p:txBody>
          <a:bodyPr/>
          <a:lstStyle/>
          <a:p>
            <a:r>
              <a:rPr lang="en-US" dirty="0" smtClean="0"/>
              <a:t>NPRR1085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3892"/>
            <a:ext cx="10515600" cy="5003071"/>
          </a:xfrm>
        </p:spPr>
        <p:txBody>
          <a:bodyPr/>
          <a:lstStyle/>
          <a:p>
            <a:r>
              <a:rPr lang="en-US" dirty="0"/>
              <a:t>Ensuring Continuous Validity of Physical Responsive Capability (PRC) and Dispatch through Timely Changes to Resource Telemetry and Current Operating Plans (COPs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Concerns raised on </a:t>
            </a:r>
            <a:r>
              <a:rPr lang="en-US" dirty="0"/>
              <a:t>personnel being able to provide accurate information to ERCOT as required in the </a:t>
            </a:r>
            <a:r>
              <a:rPr lang="en-US" dirty="0" smtClean="0"/>
              <a:t>comments </a:t>
            </a:r>
          </a:p>
          <a:p>
            <a:pPr lvl="1"/>
            <a:r>
              <a:rPr lang="en-US" dirty="0" smtClean="0"/>
              <a:t>Concerns </a:t>
            </a:r>
            <a:r>
              <a:rPr lang="en-US" dirty="0"/>
              <a:t>were discussed about keeping COP updated and compliance risk if information was </a:t>
            </a:r>
            <a:r>
              <a:rPr lang="en-US" dirty="0" smtClean="0"/>
              <a:t>wrong</a:t>
            </a:r>
          </a:p>
          <a:p>
            <a:pPr lvl="1"/>
            <a:r>
              <a:rPr lang="en-US" dirty="0" smtClean="0"/>
              <a:t>Recommendations </a:t>
            </a:r>
            <a:r>
              <a:rPr lang="en-US" dirty="0"/>
              <a:t>were reiterated on adding an “ON-HOLD” option when a units is experiencing issues </a:t>
            </a:r>
            <a:r>
              <a:rPr lang="en-US" dirty="0" smtClean="0"/>
              <a:t>for </a:t>
            </a:r>
            <a:r>
              <a:rPr lang="en-US" dirty="0"/>
              <a:t>a long term solution </a:t>
            </a:r>
            <a:r>
              <a:rPr lang="en-US" dirty="0" smtClean="0"/>
              <a:t>and possibly locking </a:t>
            </a:r>
            <a:r>
              <a:rPr lang="en-US" dirty="0"/>
              <a:t>the HSL or using “ONTEST” as a interim </a:t>
            </a:r>
            <a:r>
              <a:rPr lang="en-US" dirty="0" smtClean="0"/>
              <a:t>solution </a:t>
            </a:r>
          </a:p>
          <a:p>
            <a:pPr lvl="1"/>
            <a:r>
              <a:rPr lang="en-US" dirty="0" smtClean="0"/>
              <a:t>ERCOT is still evaluating latest comments from MPs </a:t>
            </a:r>
          </a:p>
          <a:p>
            <a:pPr lvl="1"/>
            <a:r>
              <a:rPr lang="en-US" dirty="0" smtClean="0"/>
              <a:t>NPRR1085 remains tabled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8850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1999" cy="1325563"/>
          </a:xfrm>
        </p:spPr>
        <p:txBody>
          <a:bodyPr/>
          <a:lstStyle/>
          <a:p>
            <a:r>
              <a:rPr lang="en-US" dirty="0" smtClean="0"/>
              <a:t>NPRR1100 - </a:t>
            </a:r>
            <a:r>
              <a:rPr lang="en-US" dirty="0"/>
              <a:t>Emergency Switching Solutions for Energy Storage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ERCOT gave a presentation on items that need to be discussed and considered in the NPRR</a:t>
            </a:r>
          </a:p>
          <a:p>
            <a:r>
              <a:rPr lang="en-US" dirty="0" smtClean="0"/>
              <a:t>Presentation can be found on OWG site</a:t>
            </a:r>
          </a:p>
          <a:p>
            <a:r>
              <a:rPr lang="en-US" dirty="0" smtClean="0"/>
              <a:t>Discussions will continue  at the next OWG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361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 Assignment:  Following the 12/16/21 PUCT approval of NPRR1105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to Deploy Distribution Voltage Reduction Measures Prior to Energy Emergency Alert (EEA), review and evaluate the effectiveness and criteria to use when deploying voltage reduction before </a:t>
            </a:r>
            <a:r>
              <a:rPr lang="en-US" dirty="0" smtClean="0"/>
              <a:t>EEA</a:t>
            </a:r>
          </a:p>
          <a:p>
            <a:pPr lvl="1"/>
            <a:r>
              <a:rPr lang="en-US" dirty="0" smtClean="0"/>
              <a:t>ERCOT is reviewing RFIs sent to T.O. on deployment and effectiveness</a:t>
            </a:r>
          </a:p>
          <a:p>
            <a:pPr lvl="1"/>
            <a:r>
              <a:rPr lang="en-US" dirty="0" smtClean="0"/>
              <a:t>OWG would like to see more information on the benefits of VR</a:t>
            </a:r>
          </a:p>
          <a:p>
            <a:pPr lvl="1"/>
            <a:r>
              <a:rPr lang="en-US" dirty="0" smtClean="0"/>
              <a:t>ERCOT to will provide more data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471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4742</TotalTime>
  <Words>327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Operations Working Group </vt:lpstr>
      <vt:lpstr>NOGRR215 – Limited Use of RAS</vt:lpstr>
      <vt:lpstr>NOGRR226 - Revision to 5% Transmission Operator (TO) Load Shedding Relay Set Point</vt:lpstr>
      <vt:lpstr>NPRR1084</vt:lpstr>
      <vt:lpstr>NPRR1085 </vt:lpstr>
      <vt:lpstr>NPRR1100 - Emergency Switching Solutions for Energy Storage Resources</vt:lpstr>
      <vt:lpstr>TAC Assignment:  Following the 12/16/21 PUCT approval of NPRR1105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281</cp:revision>
  <dcterms:created xsi:type="dcterms:W3CDTF">2017-05-03T20:12:06Z</dcterms:created>
  <dcterms:modified xsi:type="dcterms:W3CDTF">2022-02-02T16:57:03Z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