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
  </p:notesMasterIdLst>
  <p:sldIdLst>
    <p:sldId id="256" r:id="rId2"/>
    <p:sldId id="267" r:id="rId3"/>
    <p:sldId id="272" r:id="rId4"/>
    <p:sldId id="273" r:id="rId5"/>
    <p:sldId id="26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A13450-4CF3-4745-9550-7541FFD94A2B}" type="datetimeFigureOut">
              <a:rPr lang="en-US" smtClean="0"/>
              <a:t>1/28/2022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32BAD7-6ACB-44F4-B36D-40EA5E0A9754}" type="slidenum">
              <a:rPr lang="en-US" smtClean="0"/>
              <a:t>‹#›</a:t>
            </a:fld>
            <a:endParaRPr lang="en-US" dirty="0"/>
          </a:p>
        </p:txBody>
      </p:sp>
    </p:spTree>
    <p:extLst>
      <p:ext uri="{BB962C8B-B14F-4D97-AF65-F5344CB8AC3E}">
        <p14:creationId xmlns:p14="http://schemas.microsoft.com/office/powerpoint/2010/main" val="1634451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4004202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1516930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753778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564580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2247724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dirty="0"/>
              <a:t>7/08/2021</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2781291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dirty="0"/>
              <a:t>7/08/2021</a:t>
            </a:r>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3144697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dirty="0"/>
              <a:t>7/08/2021</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1670517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7/08/2021</a:t>
            </a:r>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3311961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a:t>7/08/2021</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2715693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a:t>7/08/2021</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1226731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7/08/2021</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8E3C8A-25C0-43C8-8B90-29268A384E92}" type="slidenum">
              <a:rPr lang="en-US" smtClean="0"/>
              <a:t>‹#›</a:t>
            </a:fld>
            <a:endParaRPr lang="en-US" dirty="0"/>
          </a:p>
        </p:txBody>
      </p:sp>
    </p:spTree>
    <p:extLst>
      <p:ext uri="{BB962C8B-B14F-4D97-AF65-F5344CB8AC3E}">
        <p14:creationId xmlns:p14="http://schemas.microsoft.com/office/powerpoint/2010/main" val="1865201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ercot.com/files/docs/2021/06/15/TAC_EmergencyConditions_PLWG_June2021.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Planning Working Group Update</a:t>
            </a:r>
          </a:p>
        </p:txBody>
      </p:sp>
      <p:sp>
        <p:nvSpPr>
          <p:cNvPr id="3" name="Subtitle 2"/>
          <p:cNvSpPr>
            <a:spLocks noGrp="1"/>
          </p:cNvSpPr>
          <p:nvPr>
            <p:ph type="subTitle" idx="1"/>
          </p:nvPr>
        </p:nvSpPr>
        <p:spPr/>
        <p:txBody>
          <a:bodyPr/>
          <a:lstStyle/>
          <a:p>
            <a:r>
              <a:rPr lang="en-US" dirty="0"/>
              <a:t>To</a:t>
            </a:r>
          </a:p>
          <a:p>
            <a:r>
              <a:rPr lang="en-US" dirty="0"/>
              <a:t>Reliability and Operations Subcommittee</a:t>
            </a:r>
          </a:p>
          <a:p>
            <a:r>
              <a:rPr lang="en-US" dirty="0"/>
              <a:t>February 3, 2022</a:t>
            </a:r>
          </a:p>
        </p:txBody>
      </p:sp>
    </p:spTree>
    <p:extLst>
      <p:ext uri="{BB962C8B-B14F-4D97-AF65-F5344CB8AC3E}">
        <p14:creationId xmlns:p14="http://schemas.microsoft.com/office/powerpoint/2010/main" val="1319244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6525"/>
            <a:ext cx="10515600" cy="1325563"/>
          </a:xfrm>
        </p:spPr>
        <p:txBody>
          <a:bodyPr/>
          <a:lstStyle/>
          <a:p>
            <a:r>
              <a:rPr lang="en-US" dirty="0"/>
              <a:t>ROS Voting Items</a:t>
            </a:r>
          </a:p>
        </p:txBody>
      </p:sp>
      <p:sp>
        <p:nvSpPr>
          <p:cNvPr id="3" name="Content Placeholder 2"/>
          <p:cNvSpPr>
            <a:spLocks noGrp="1"/>
          </p:cNvSpPr>
          <p:nvPr>
            <p:ph idx="1"/>
          </p:nvPr>
        </p:nvSpPr>
        <p:spPr>
          <a:xfrm>
            <a:off x="595618" y="1178169"/>
            <a:ext cx="11006356" cy="4998794"/>
          </a:xfrm>
        </p:spPr>
        <p:txBody>
          <a:bodyPr>
            <a:normAutofit/>
          </a:bodyPr>
          <a:lstStyle/>
          <a:p>
            <a:r>
              <a:rPr lang="en-US" dirty="0"/>
              <a:t>NPRR 1070 – Planning Criteria for GTC Exit Solutions</a:t>
            </a:r>
          </a:p>
          <a:p>
            <a:pPr lvl="1"/>
            <a:r>
              <a:rPr lang="en-US" dirty="0"/>
              <a:t>Remain tabled at PLWG pending PUCT rule making related to economic project evaluation.</a:t>
            </a:r>
          </a:p>
          <a:p>
            <a:r>
              <a:rPr lang="en-US" dirty="0"/>
              <a:t>PGRR 096 – Achieve Consistent Representation of DG in Steady-State Models</a:t>
            </a:r>
          </a:p>
          <a:p>
            <a:pPr lvl="1"/>
            <a:r>
              <a:rPr lang="en-US" dirty="0"/>
              <a:t>Consensus to recommend approval per CNP Comments filed on January 14, 2022.</a:t>
            </a:r>
          </a:p>
          <a:p>
            <a:r>
              <a:rPr lang="en-US" dirty="0"/>
              <a:t>PGRR 098 - Consideration of Load Shed in Transmission Planning Criteria</a:t>
            </a:r>
          </a:p>
          <a:p>
            <a:pPr lvl="1"/>
            <a:r>
              <a:rPr lang="en-US" dirty="0"/>
              <a:t>Consensus to recommend approval per CNP Comments filed on January 21, 2022</a:t>
            </a:r>
          </a:p>
          <a:p>
            <a:pPr marL="0" indent="0">
              <a:buNone/>
            </a:pPr>
            <a:endParaRPr lang="en-US" dirty="0"/>
          </a:p>
        </p:txBody>
      </p:sp>
      <p:sp>
        <p:nvSpPr>
          <p:cNvPr id="4" name="Date Placeholder 3"/>
          <p:cNvSpPr>
            <a:spLocks noGrp="1"/>
          </p:cNvSpPr>
          <p:nvPr>
            <p:ph type="dt" sz="half" idx="10"/>
          </p:nvPr>
        </p:nvSpPr>
        <p:spPr/>
        <p:txBody>
          <a:bodyPr/>
          <a:lstStyle/>
          <a:p>
            <a:r>
              <a:rPr lang="en-US" dirty="0"/>
              <a:t>02/02/2022</a:t>
            </a:r>
          </a:p>
        </p:txBody>
      </p:sp>
    </p:spTree>
    <p:extLst>
      <p:ext uri="{BB962C8B-B14F-4D97-AF65-F5344CB8AC3E}">
        <p14:creationId xmlns:p14="http://schemas.microsoft.com/office/powerpoint/2010/main" val="1948779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E9879-9D18-4EE7-AB3D-F03D51BF0A04}"/>
              </a:ext>
            </a:extLst>
          </p:cNvPr>
          <p:cNvSpPr>
            <a:spLocks noGrp="1"/>
          </p:cNvSpPr>
          <p:nvPr>
            <p:ph type="title"/>
          </p:nvPr>
        </p:nvSpPr>
        <p:spPr/>
        <p:txBody>
          <a:bodyPr/>
          <a:lstStyle/>
          <a:p>
            <a:r>
              <a:rPr lang="en-US" dirty="0"/>
              <a:t>Other items discussed</a:t>
            </a:r>
          </a:p>
        </p:txBody>
      </p:sp>
      <p:sp>
        <p:nvSpPr>
          <p:cNvPr id="3" name="Content Placeholder 2">
            <a:extLst>
              <a:ext uri="{FF2B5EF4-FFF2-40B4-BE49-F238E27FC236}">
                <a16:creationId xmlns:a16="http://schemas.microsoft.com/office/drawing/2014/main" id="{3C019918-F064-4AB5-A771-9E5FE5846235}"/>
              </a:ext>
            </a:extLst>
          </p:cNvPr>
          <p:cNvSpPr>
            <a:spLocks noGrp="1"/>
          </p:cNvSpPr>
          <p:nvPr>
            <p:ph idx="1"/>
          </p:nvPr>
        </p:nvSpPr>
        <p:spPr>
          <a:xfrm>
            <a:off x="838200" y="1434517"/>
            <a:ext cx="10059099" cy="4742446"/>
          </a:xfrm>
        </p:spPr>
        <p:txBody>
          <a:bodyPr>
            <a:normAutofit/>
          </a:bodyPr>
          <a:lstStyle/>
          <a:p>
            <a:r>
              <a:rPr lang="en-US" dirty="0"/>
              <a:t>KTC- 15-6 RMR and MRA Services analysis for Batteries</a:t>
            </a:r>
          </a:p>
          <a:p>
            <a:pPr lvl="1"/>
            <a:r>
              <a:rPr lang="en-US" dirty="0"/>
              <a:t>ERCOT Working to prepare a NPRR submission in Q1 2022</a:t>
            </a:r>
          </a:p>
          <a:p>
            <a:pPr lvl="2"/>
            <a:r>
              <a:rPr lang="en-US" dirty="0"/>
              <a:t>Concepts include</a:t>
            </a:r>
          </a:p>
          <a:p>
            <a:pPr lvl="3"/>
            <a:r>
              <a:rPr lang="en-US" dirty="0"/>
              <a:t>Minimum RMR Capacity threshold; possibly 20 MW.</a:t>
            </a:r>
          </a:p>
          <a:p>
            <a:pPr lvl="3"/>
            <a:r>
              <a:rPr lang="en-US" dirty="0"/>
              <a:t>Updates to Attachment E: Notification of Suspension of Operations to allow impacts to transmission facilities owned by the RE.</a:t>
            </a:r>
          </a:p>
          <a:p>
            <a:pPr lvl="3"/>
            <a:r>
              <a:rPr lang="en-US" dirty="0"/>
              <a:t>Change RMR timeline to business day basis instead of calendar day.</a:t>
            </a:r>
          </a:p>
          <a:p>
            <a:pPr lvl="1"/>
            <a:r>
              <a:rPr lang="en-US" dirty="0"/>
              <a:t>ERCOT tentatively expects to have draft NPRR language related to the consideration of ESR and MRA Services ready for stakeholder review by the end of February. The NPRR will include considerations beyond the scope of PLWG.</a:t>
            </a:r>
          </a:p>
          <a:p>
            <a:pPr lvl="1"/>
            <a:r>
              <a:rPr lang="en-US" dirty="0"/>
              <a:t>Discussion on RMR and MRA Services for ESR at PLWG can follow the draft NPRR being shared.</a:t>
            </a:r>
          </a:p>
          <a:p>
            <a:pPr lvl="1"/>
            <a:endParaRPr lang="en-US" dirty="0"/>
          </a:p>
          <a:p>
            <a:pPr lvl="2"/>
            <a:endParaRPr lang="en-US" dirty="0"/>
          </a:p>
          <a:p>
            <a:pPr lvl="2"/>
            <a:endParaRPr lang="en-US" dirty="0"/>
          </a:p>
          <a:p>
            <a:endParaRPr lang="en-US" dirty="0"/>
          </a:p>
        </p:txBody>
      </p:sp>
      <p:sp>
        <p:nvSpPr>
          <p:cNvPr id="4" name="Date Placeholder 3">
            <a:extLst>
              <a:ext uri="{FF2B5EF4-FFF2-40B4-BE49-F238E27FC236}">
                <a16:creationId xmlns:a16="http://schemas.microsoft.com/office/drawing/2014/main" id="{A39AFA68-41E1-4A98-B0A9-90EF4D51AA63}"/>
              </a:ext>
            </a:extLst>
          </p:cNvPr>
          <p:cNvSpPr>
            <a:spLocks noGrp="1"/>
          </p:cNvSpPr>
          <p:nvPr>
            <p:ph type="dt" sz="half" idx="10"/>
          </p:nvPr>
        </p:nvSpPr>
        <p:spPr/>
        <p:txBody>
          <a:bodyPr/>
          <a:lstStyle/>
          <a:p>
            <a:r>
              <a:rPr lang="en-US" dirty="0"/>
              <a:t>02/03/2022</a:t>
            </a:r>
          </a:p>
        </p:txBody>
      </p:sp>
    </p:spTree>
    <p:extLst>
      <p:ext uri="{BB962C8B-B14F-4D97-AF65-F5344CB8AC3E}">
        <p14:creationId xmlns:p14="http://schemas.microsoft.com/office/powerpoint/2010/main" val="1532422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09FAF-A5E4-4F99-9CD0-6FA56C777178}"/>
              </a:ext>
            </a:extLst>
          </p:cNvPr>
          <p:cNvSpPr>
            <a:spLocks noGrp="1"/>
          </p:cNvSpPr>
          <p:nvPr>
            <p:ph type="title"/>
          </p:nvPr>
        </p:nvSpPr>
        <p:spPr/>
        <p:txBody>
          <a:bodyPr/>
          <a:lstStyle/>
          <a:p>
            <a:r>
              <a:rPr lang="en-US" dirty="0"/>
              <a:t>Planning Criteria for DC Ties</a:t>
            </a:r>
          </a:p>
        </p:txBody>
      </p:sp>
      <p:sp>
        <p:nvSpPr>
          <p:cNvPr id="3" name="Content Placeholder 2">
            <a:extLst>
              <a:ext uri="{FF2B5EF4-FFF2-40B4-BE49-F238E27FC236}">
                <a16:creationId xmlns:a16="http://schemas.microsoft.com/office/drawing/2014/main" id="{3DB69741-C805-441B-A4F4-9F2A6293A77C}"/>
              </a:ext>
            </a:extLst>
          </p:cNvPr>
          <p:cNvSpPr>
            <a:spLocks noGrp="1"/>
          </p:cNvSpPr>
          <p:nvPr>
            <p:ph idx="1"/>
          </p:nvPr>
        </p:nvSpPr>
        <p:spPr/>
        <p:txBody>
          <a:bodyPr>
            <a:normAutofit lnSpcReduction="10000"/>
          </a:bodyPr>
          <a:lstStyle/>
          <a:p>
            <a:r>
              <a:rPr lang="en-US" dirty="0"/>
              <a:t>Shams Siddiqi presented background and concepts for developing a scope for PLWG to address.</a:t>
            </a:r>
          </a:p>
          <a:p>
            <a:r>
              <a:rPr lang="en-US" dirty="0"/>
              <a:t>PLWG identified the following areas</a:t>
            </a:r>
          </a:p>
          <a:p>
            <a:pPr lvl="1"/>
            <a:r>
              <a:rPr lang="en-US" dirty="0"/>
              <a:t>Review and report ERCOT data on transfers across the DC Ties during the February 2021 event. </a:t>
            </a:r>
          </a:p>
          <a:p>
            <a:pPr lvl="1"/>
            <a:r>
              <a:rPr lang="en-US" dirty="0"/>
              <a:t>Review and report current ERCOT and TSP planning practices with respect to DC Ties</a:t>
            </a:r>
          </a:p>
          <a:p>
            <a:pPr lvl="1"/>
            <a:r>
              <a:rPr lang="en-US" dirty="0"/>
              <a:t>Background material also includes:</a:t>
            </a:r>
          </a:p>
          <a:p>
            <a:pPr lvl="2"/>
            <a:r>
              <a:rPr lang="en-US" u="sng" dirty="0">
                <a:hlinkClick r:id="rId2"/>
              </a:rPr>
              <a:t>ERCOT presentation from June 2021 to PLWG</a:t>
            </a:r>
            <a:endParaRPr lang="en-US" dirty="0"/>
          </a:p>
          <a:p>
            <a:pPr lvl="1"/>
            <a:r>
              <a:rPr lang="en-US" dirty="0"/>
              <a:t>Some issues may belong in other working groups (OWG or BSWG):</a:t>
            </a:r>
          </a:p>
          <a:p>
            <a:pPr lvl="2"/>
            <a:r>
              <a:rPr lang="en-US" dirty="0"/>
              <a:t>Responsive reserve capabilities</a:t>
            </a:r>
          </a:p>
          <a:p>
            <a:pPr lvl="2"/>
            <a:r>
              <a:rPr lang="en-US" dirty="0"/>
              <a:t>Black Start support</a:t>
            </a:r>
          </a:p>
        </p:txBody>
      </p:sp>
      <p:sp>
        <p:nvSpPr>
          <p:cNvPr id="4" name="Date Placeholder 3">
            <a:extLst>
              <a:ext uri="{FF2B5EF4-FFF2-40B4-BE49-F238E27FC236}">
                <a16:creationId xmlns:a16="http://schemas.microsoft.com/office/drawing/2014/main" id="{92B567F7-D96E-4451-8A7C-FF09F679E22B}"/>
              </a:ext>
            </a:extLst>
          </p:cNvPr>
          <p:cNvSpPr>
            <a:spLocks noGrp="1"/>
          </p:cNvSpPr>
          <p:nvPr>
            <p:ph type="dt" sz="half" idx="10"/>
          </p:nvPr>
        </p:nvSpPr>
        <p:spPr/>
        <p:txBody>
          <a:bodyPr/>
          <a:lstStyle/>
          <a:p>
            <a:r>
              <a:rPr lang="en-US" dirty="0"/>
              <a:t>02/03/2022</a:t>
            </a:r>
          </a:p>
        </p:txBody>
      </p:sp>
    </p:spTree>
    <p:extLst>
      <p:ext uri="{BB962C8B-B14F-4D97-AF65-F5344CB8AC3E}">
        <p14:creationId xmlns:p14="http://schemas.microsoft.com/office/powerpoint/2010/main" val="3966877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a:t>Questions?</a:t>
            </a:r>
          </a:p>
        </p:txBody>
      </p:sp>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33175705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1139</TotalTime>
  <Words>302</Words>
  <Application>Microsoft Office PowerPoint</Application>
  <PresentationFormat>Widescreen</PresentationFormat>
  <Paragraphs>36</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Planning Working Group Update</vt:lpstr>
      <vt:lpstr>ROS Voting Items</vt:lpstr>
      <vt:lpstr>Other items discussed</vt:lpstr>
      <vt:lpstr>Planning Criteria for DC Ties</vt:lpstr>
      <vt:lpstr>Questions?</vt:lpstr>
    </vt:vector>
  </TitlesOfParts>
  <Company>Pedernales Electric Cooperative,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 Working Group Update</dc:title>
  <dc:creator>Dewitt, Charles</dc:creator>
  <cp:lastModifiedBy>Dewitt, Charles</cp:lastModifiedBy>
  <cp:revision>93</cp:revision>
  <dcterms:created xsi:type="dcterms:W3CDTF">2021-03-22T15:18:30Z</dcterms:created>
  <dcterms:modified xsi:type="dcterms:W3CDTF">2022-01-28T14:32:43Z</dcterms:modified>
</cp:coreProperties>
</file>