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2" d="100"/>
          <a:sy n="112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Approval of Important Station Voltages for State Estimator Reporting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Aaron Rosenthal</a:t>
            </a:r>
          </a:p>
          <a:p>
            <a:r>
              <a:rPr lang="en-US" sz="2000" dirty="0">
                <a:solidFill>
                  <a:schemeClr val="tx2"/>
                </a:solidFill>
              </a:rPr>
              <a:t>Grid Applications Support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Year 2022 Update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Objective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1" dirty="0"/>
              <a:t>Approval of Important Buses as defined by Nodal Protocols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29C011F-CDB0-4D1C-9DE1-EB599A91E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716881"/>
            <a:ext cx="5590365" cy="4379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Station Voltages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Defines key buses to be monitored to ensure State Estimator accuracy</a:t>
            </a:r>
          </a:p>
          <a:p>
            <a:r>
              <a:rPr lang="en-US" dirty="0"/>
              <a:t>To be reviewed by the Network Data Support Working Group and approved by ROS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25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Determination of Important Buses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Major criteria for inclusion in important station voltage list:</a:t>
            </a:r>
          </a:p>
          <a:p>
            <a:pPr lvl="1"/>
            <a:r>
              <a:rPr lang="en-US" dirty="0"/>
              <a:t>Nuclear plant buses</a:t>
            </a:r>
          </a:p>
          <a:p>
            <a:pPr lvl="1"/>
            <a:r>
              <a:rPr lang="en-US" dirty="0"/>
              <a:t>Black Start synchronization point-related buses</a:t>
            </a:r>
          </a:p>
          <a:p>
            <a:pPr lvl="1"/>
            <a:r>
              <a:rPr lang="en-US" dirty="0"/>
              <a:t>IROL associated buses</a:t>
            </a:r>
          </a:p>
          <a:p>
            <a:pPr lvl="1"/>
            <a:r>
              <a:rPr lang="en-US" dirty="0"/>
              <a:t>345 KV stations with large power transfers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57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Bus List</a:t>
            </a:r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8186239"/>
              </p:ext>
            </p:extLst>
          </p:nvPr>
        </p:nvGraphicFramePr>
        <p:xfrm>
          <a:off x="304800" y="914400"/>
          <a:ext cx="4924298" cy="5320665"/>
        </p:xfrm>
        <a:graphic>
          <a:graphicData uri="http://schemas.openxmlformats.org/drawingml/2006/table">
            <a:tbl>
              <a:tblPr/>
              <a:tblGrid>
                <a:gridCol w="1623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7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8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STATION_NAME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VOLTAGE_LEVEL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OWNER_NAME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sngStrike" dirty="0">
                          <a:solidFill>
                            <a:srgbClr val="FF0000"/>
                          </a:solidFill>
                          <a:effectLst/>
                          <a:latin typeface="Andale WT"/>
                        </a:rPr>
                        <a:t>ALNSW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ndale WT"/>
                        </a:rPr>
                        <a:t> WCSWS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Andale WT"/>
                        </a:rPr>
                        <a:t>TONCOR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Andale W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AUSTRO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TAEN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CALAVERS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TCPSE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CBY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TCNPE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CPSES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TONCOR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JEWET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TONCOR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LON_HILL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TAEPTC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MGSES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TONCOR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NEDIN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TAEPTC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PHR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TCNPE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RIOHONDO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TAEPTC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RNKSW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TONCOR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SSPSW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TONCOR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STP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TCNPE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THW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TCNPE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TMPSW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TONCOR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TULECNYN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TSHARL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VENSW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TONCOR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sngStrike" dirty="0">
                          <a:solidFill>
                            <a:srgbClr val="FF0000"/>
                          </a:solidFill>
                          <a:effectLst/>
                          <a:latin typeface="Andale WT"/>
                        </a:rPr>
                        <a:t>WLVEE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ndale WT"/>
                        </a:rPr>
                        <a:t> BAKESW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dirty="0">
                          <a:solidFill>
                            <a:srgbClr val="FF0000"/>
                          </a:solidFill>
                          <a:effectLst/>
                          <a:latin typeface="Andale WT"/>
                        </a:rPr>
                        <a:t>TONCOR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ndale WT"/>
                        </a:rPr>
                        <a:t> TLCRA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ZORN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TLCRA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244338" y="914400"/>
            <a:ext cx="3823462" cy="505222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Changes since previous update (2019)</a:t>
            </a:r>
          </a:p>
          <a:p>
            <a:pPr lvl="1"/>
            <a:r>
              <a:rPr lang="en-US" dirty="0"/>
              <a:t>Replaced ALNSW with WCSWS to represent the WESTEX IROL</a:t>
            </a:r>
          </a:p>
          <a:p>
            <a:pPr lvl="1"/>
            <a:r>
              <a:rPr lang="en-US" dirty="0"/>
              <a:t>Replaced WLVEE with BAKESW to represent the MCCAMY IROL</a:t>
            </a:r>
          </a:p>
        </p:txBody>
      </p:sp>
    </p:spTree>
    <p:extLst>
      <p:ext uri="{BB962C8B-B14F-4D97-AF65-F5344CB8AC3E}">
        <p14:creationId xmlns:p14="http://schemas.microsoft.com/office/powerpoint/2010/main" val="3182671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Bus List on Texas Map with 345 KV Lines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EDC3A7-F4CB-43F6-BED8-0FAE6A28E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762000"/>
            <a:ext cx="4861035" cy="563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005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</p:spPr>
        <p:txBody>
          <a:bodyPr/>
          <a:lstStyle/>
          <a:p>
            <a:r>
              <a:rPr lang="en-US" dirty="0"/>
              <a:t>ERCOT SE report will monitor the telemetry vs. SE bus KV for the approved buses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5334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terms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221</Words>
  <Application>Microsoft Office PowerPoint</Application>
  <PresentationFormat>On-screen Show (4:3)</PresentationFormat>
  <Paragraphs>95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Andale WT</vt:lpstr>
      <vt:lpstr>Arial</vt:lpstr>
      <vt:lpstr>Calibri</vt:lpstr>
      <vt:lpstr>1_Custom Design</vt:lpstr>
      <vt:lpstr>Office Theme</vt:lpstr>
      <vt:lpstr>PowerPoint Presentation</vt:lpstr>
      <vt:lpstr>Objective</vt:lpstr>
      <vt:lpstr>Important Station Voltages</vt:lpstr>
      <vt:lpstr>Determination of Important Buses</vt:lpstr>
      <vt:lpstr>Bus List</vt:lpstr>
      <vt:lpstr>Bus List on Texas Map with 345 KV Lines</vt:lpstr>
      <vt:lpstr>Conclusion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Rosenthal, Aaron</cp:lastModifiedBy>
  <cp:revision>37</cp:revision>
  <cp:lastPrinted>2016-01-21T20:53:15Z</cp:lastPrinted>
  <dcterms:created xsi:type="dcterms:W3CDTF">2016-01-21T15:20:31Z</dcterms:created>
  <dcterms:modified xsi:type="dcterms:W3CDTF">2022-01-18T16:01:29Z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