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9" d="100"/>
          <a:sy n="79" d="100"/>
        </p:scale>
        <p:origin x="41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BACE0A3-206F-4592-9E1F-3ABD2D0FBAA4}" type="datetimeFigureOut">
              <a:rPr lang="en-US" smtClean="0"/>
              <a:t>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D761DA-74E3-4DD9-9BA8-7EE10CF561FA}"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582362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BACE0A3-206F-4592-9E1F-3ABD2D0FBAA4}" type="datetimeFigureOut">
              <a:rPr lang="en-US" smtClean="0"/>
              <a:t>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D761DA-74E3-4DD9-9BA8-7EE10CF561FA}" type="slidenum">
              <a:rPr lang="en-US" smtClean="0"/>
              <a:t>‹#›</a:t>
            </a:fld>
            <a:endParaRPr lang="en-US"/>
          </a:p>
        </p:txBody>
      </p:sp>
    </p:spTree>
    <p:extLst>
      <p:ext uri="{BB962C8B-B14F-4D97-AF65-F5344CB8AC3E}">
        <p14:creationId xmlns:p14="http://schemas.microsoft.com/office/powerpoint/2010/main" val="31146541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BACE0A3-206F-4592-9E1F-3ABD2D0FBAA4}" type="datetimeFigureOut">
              <a:rPr lang="en-US" smtClean="0"/>
              <a:t>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D761DA-74E3-4DD9-9BA8-7EE10CF561FA}" type="slidenum">
              <a:rPr lang="en-US" smtClean="0"/>
              <a:t>‹#›</a:t>
            </a:fld>
            <a:endParaRPr lang="en-US"/>
          </a:p>
        </p:txBody>
      </p:sp>
    </p:spTree>
    <p:extLst>
      <p:ext uri="{BB962C8B-B14F-4D97-AF65-F5344CB8AC3E}">
        <p14:creationId xmlns:p14="http://schemas.microsoft.com/office/powerpoint/2010/main" val="2777300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BACE0A3-206F-4592-9E1F-3ABD2D0FBAA4}" type="datetimeFigureOut">
              <a:rPr lang="en-US" smtClean="0"/>
              <a:t>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D761DA-74E3-4DD9-9BA8-7EE10CF561FA}" type="slidenum">
              <a:rPr lang="en-US" smtClean="0"/>
              <a:t>‹#›</a:t>
            </a:fld>
            <a:endParaRPr lang="en-US"/>
          </a:p>
        </p:txBody>
      </p:sp>
    </p:spTree>
    <p:extLst>
      <p:ext uri="{BB962C8B-B14F-4D97-AF65-F5344CB8AC3E}">
        <p14:creationId xmlns:p14="http://schemas.microsoft.com/office/powerpoint/2010/main" val="36102563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BACE0A3-206F-4592-9E1F-3ABD2D0FBAA4}" type="datetimeFigureOut">
              <a:rPr lang="en-US" smtClean="0"/>
              <a:t>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D761DA-74E3-4DD9-9BA8-7EE10CF561FA}"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399182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BACE0A3-206F-4592-9E1F-3ABD2D0FBAA4}" type="datetimeFigureOut">
              <a:rPr lang="en-US" smtClean="0"/>
              <a:t>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D761DA-74E3-4DD9-9BA8-7EE10CF561FA}" type="slidenum">
              <a:rPr lang="en-US" smtClean="0"/>
              <a:t>‹#›</a:t>
            </a:fld>
            <a:endParaRPr lang="en-US"/>
          </a:p>
        </p:txBody>
      </p:sp>
    </p:spTree>
    <p:extLst>
      <p:ext uri="{BB962C8B-B14F-4D97-AF65-F5344CB8AC3E}">
        <p14:creationId xmlns:p14="http://schemas.microsoft.com/office/powerpoint/2010/main" val="3271971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BACE0A3-206F-4592-9E1F-3ABD2D0FBAA4}" type="datetimeFigureOut">
              <a:rPr lang="en-US" smtClean="0"/>
              <a:t>2/1/2022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D761DA-74E3-4DD9-9BA8-7EE10CF561FA}" type="slidenum">
              <a:rPr lang="en-US" smtClean="0"/>
              <a:t>‹#›</a:t>
            </a:fld>
            <a:endParaRPr lang="en-US"/>
          </a:p>
        </p:txBody>
      </p:sp>
    </p:spTree>
    <p:extLst>
      <p:ext uri="{BB962C8B-B14F-4D97-AF65-F5344CB8AC3E}">
        <p14:creationId xmlns:p14="http://schemas.microsoft.com/office/powerpoint/2010/main" val="3409068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BACE0A3-206F-4592-9E1F-3ABD2D0FBAA4}" type="datetimeFigureOut">
              <a:rPr lang="en-US" smtClean="0"/>
              <a:t>2/1/2022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D761DA-74E3-4DD9-9BA8-7EE10CF561FA}" type="slidenum">
              <a:rPr lang="en-US" smtClean="0"/>
              <a:t>‹#›</a:t>
            </a:fld>
            <a:endParaRPr lang="en-US"/>
          </a:p>
        </p:txBody>
      </p:sp>
    </p:spTree>
    <p:extLst>
      <p:ext uri="{BB962C8B-B14F-4D97-AF65-F5344CB8AC3E}">
        <p14:creationId xmlns:p14="http://schemas.microsoft.com/office/powerpoint/2010/main" val="2779004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ABACE0A3-206F-4592-9E1F-3ABD2D0FBAA4}" type="datetimeFigureOut">
              <a:rPr lang="en-US" smtClean="0"/>
              <a:t>2/1/2022</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33D761DA-74E3-4DD9-9BA8-7EE10CF561FA}" type="slidenum">
              <a:rPr lang="en-US" smtClean="0"/>
              <a:t>‹#›</a:t>
            </a:fld>
            <a:endParaRPr lang="en-US"/>
          </a:p>
        </p:txBody>
      </p:sp>
    </p:spTree>
    <p:extLst>
      <p:ext uri="{BB962C8B-B14F-4D97-AF65-F5344CB8AC3E}">
        <p14:creationId xmlns:p14="http://schemas.microsoft.com/office/powerpoint/2010/main" val="1767561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ABACE0A3-206F-4592-9E1F-3ABD2D0FBAA4}" type="datetimeFigureOut">
              <a:rPr lang="en-US" smtClean="0"/>
              <a:t>2/1/2022</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3D761DA-74E3-4DD9-9BA8-7EE10CF561FA}" type="slidenum">
              <a:rPr lang="en-US" smtClean="0"/>
              <a:t>‹#›</a:t>
            </a:fld>
            <a:endParaRPr lang="en-US"/>
          </a:p>
        </p:txBody>
      </p:sp>
    </p:spTree>
    <p:extLst>
      <p:ext uri="{BB962C8B-B14F-4D97-AF65-F5344CB8AC3E}">
        <p14:creationId xmlns:p14="http://schemas.microsoft.com/office/powerpoint/2010/main" val="32751709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ABACE0A3-206F-4592-9E1F-3ABD2D0FBAA4}" type="datetimeFigureOut">
              <a:rPr lang="en-US" smtClean="0"/>
              <a:t>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D761DA-74E3-4DD9-9BA8-7EE10CF561FA}" type="slidenum">
              <a:rPr lang="en-US" smtClean="0"/>
              <a:t>‹#›</a:t>
            </a:fld>
            <a:endParaRPr lang="en-US"/>
          </a:p>
        </p:txBody>
      </p:sp>
    </p:spTree>
    <p:extLst>
      <p:ext uri="{BB962C8B-B14F-4D97-AF65-F5344CB8AC3E}">
        <p14:creationId xmlns:p14="http://schemas.microsoft.com/office/powerpoint/2010/main" val="13651318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ABACE0A3-206F-4592-9E1F-3ABD2D0FBAA4}" type="datetimeFigureOut">
              <a:rPr lang="en-US" smtClean="0"/>
              <a:t>2/1/2022</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33D761DA-74E3-4DD9-9BA8-7EE10CF561FA}"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251770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00051" y="2621003"/>
            <a:ext cx="10058400" cy="1585237"/>
          </a:xfrm>
        </p:spPr>
        <p:txBody>
          <a:bodyPr>
            <a:normAutofit fontScale="90000"/>
          </a:bodyPr>
          <a:lstStyle/>
          <a:p>
            <a:pPr algn="l"/>
            <a:r>
              <a:rPr lang="en-US" dirty="0"/>
              <a:t>Meter Working Group Update to WMS</a:t>
            </a:r>
          </a:p>
        </p:txBody>
      </p:sp>
      <p:sp>
        <p:nvSpPr>
          <p:cNvPr id="3" name="Subtitle 2"/>
          <p:cNvSpPr>
            <a:spLocks noGrp="1"/>
          </p:cNvSpPr>
          <p:nvPr>
            <p:ph type="subTitle" idx="1"/>
          </p:nvPr>
        </p:nvSpPr>
        <p:spPr>
          <a:xfrm>
            <a:off x="1100051" y="4455620"/>
            <a:ext cx="10058400" cy="982012"/>
          </a:xfrm>
        </p:spPr>
        <p:txBody>
          <a:bodyPr>
            <a:normAutofit/>
          </a:bodyPr>
          <a:lstStyle/>
          <a:p>
            <a:pPr algn="l"/>
            <a:r>
              <a:rPr lang="en-US" dirty="0"/>
              <a:t>February 2, 2022</a:t>
            </a:r>
          </a:p>
          <a:p>
            <a:pPr algn="l"/>
            <a:r>
              <a:rPr lang="en-US" dirty="0"/>
              <a:t>Doug Breshears</a:t>
            </a:r>
          </a:p>
          <a:p>
            <a:pPr algn="l"/>
            <a:endParaRPr lang="en-US" sz="1800" dirty="0"/>
          </a:p>
        </p:txBody>
      </p:sp>
    </p:spTree>
    <p:extLst>
      <p:ext uri="{BB962C8B-B14F-4D97-AF65-F5344CB8AC3E}">
        <p14:creationId xmlns:p14="http://schemas.microsoft.com/office/powerpoint/2010/main" val="23505651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Update on NPRR1117 and SMOGRR025</a:t>
            </a:r>
          </a:p>
        </p:txBody>
      </p:sp>
      <p:sp>
        <p:nvSpPr>
          <p:cNvPr id="3" name="Content Placeholder 2"/>
          <p:cNvSpPr>
            <a:spLocks noGrp="1"/>
          </p:cNvSpPr>
          <p:nvPr>
            <p:ph idx="1"/>
          </p:nvPr>
        </p:nvSpPr>
        <p:spPr>
          <a:xfrm>
            <a:off x="1097280" y="2396066"/>
            <a:ext cx="10058400" cy="3473027"/>
          </a:xfrm>
        </p:spPr>
        <p:txBody>
          <a:bodyPr/>
          <a:lstStyle/>
          <a:p>
            <a:pPr>
              <a:buFont typeface="Wingdings" panose="05000000000000000000" pitchFamily="2" charset="2"/>
              <a:buChar char="§"/>
            </a:pPr>
            <a:r>
              <a:rPr lang="en-US" dirty="0"/>
              <a:t>MWG reviewed the language for NPRR1117 and SMOGRR025 and support the changes</a:t>
            </a:r>
          </a:p>
          <a:p>
            <a:pPr>
              <a:buFont typeface="Wingdings" panose="05000000000000000000" pitchFamily="2" charset="2"/>
              <a:buChar char="§"/>
            </a:pPr>
            <a:r>
              <a:rPr lang="en-US" dirty="0"/>
              <a:t>Design proposal Version 3.1, which support the changes for the line loss compensation requirements, was reviewed and agreed to by the MWG.  Document will be posted upon approval of NPRR1117 and SMOGRR025 </a:t>
            </a:r>
          </a:p>
        </p:txBody>
      </p:sp>
    </p:spTree>
    <p:extLst>
      <p:ext uri="{BB962C8B-B14F-4D97-AF65-F5344CB8AC3E}">
        <p14:creationId xmlns:p14="http://schemas.microsoft.com/office/powerpoint/2010/main" val="15511121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Meter Netting Schemes </a:t>
            </a:r>
          </a:p>
        </p:txBody>
      </p:sp>
      <p:sp>
        <p:nvSpPr>
          <p:cNvPr id="3" name="Content Placeholder 2"/>
          <p:cNvSpPr>
            <a:spLocks noGrp="1"/>
          </p:cNvSpPr>
          <p:nvPr>
            <p:ph idx="1"/>
          </p:nvPr>
        </p:nvSpPr>
        <p:spPr/>
        <p:txBody>
          <a:bodyPr/>
          <a:lstStyle/>
          <a:p>
            <a:pPr>
              <a:buFont typeface="Wingdings" panose="05000000000000000000" pitchFamily="2" charset="2"/>
              <a:buChar char="§"/>
            </a:pPr>
            <a:r>
              <a:rPr lang="en-US" dirty="0"/>
              <a:t>Scenario A        </a:t>
            </a:r>
          </a:p>
          <a:p>
            <a:pPr>
              <a:buFont typeface="Wingdings" panose="05000000000000000000" pitchFamily="2" charset="2"/>
              <a:buChar char="§"/>
            </a:pPr>
            <a:r>
              <a:rPr lang="en-US" dirty="0"/>
              <a:t> Generation and load are both behind the POI</a:t>
            </a:r>
          </a:p>
          <a:p>
            <a:pPr marL="0" indent="0">
              <a:buNone/>
            </a:pPr>
            <a:r>
              <a:rPr lang="en-US" dirty="0"/>
              <a:t>    - EPS metering point for the load behind the POI</a:t>
            </a:r>
          </a:p>
          <a:p>
            <a:pPr marL="0" indent="0">
              <a:buNone/>
            </a:pPr>
            <a:r>
              <a:rPr lang="en-US" dirty="0"/>
              <a:t>      will be used to calculate net generation flows</a:t>
            </a:r>
          </a:p>
          <a:p>
            <a:pPr>
              <a:buFont typeface="Wingdings" panose="05000000000000000000" pitchFamily="2" charset="2"/>
              <a:buChar char="§"/>
            </a:pPr>
            <a:r>
              <a:rPr lang="en-US" dirty="0"/>
              <a:t> Discussion requirements and Protocol questions</a:t>
            </a:r>
          </a:p>
          <a:p>
            <a:pPr marL="0" indent="0">
              <a:buNone/>
            </a:pPr>
            <a:r>
              <a:rPr lang="en-US" dirty="0"/>
              <a:t>    -Responsibilities for EPS Load metering?</a:t>
            </a:r>
          </a:p>
          <a:p>
            <a:pPr marL="0" indent="0">
              <a:buNone/>
            </a:pPr>
            <a:r>
              <a:rPr lang="en-US" dirty="0"/>
              <a:t>    - Loss compensation requirements for Load Meter</a:t>
            </a:r>
          </a:p>
          <a:p>
            <a:pPr marL="0" indent="0">
              <a:buNone/>
            </a:pPr>
            <a:r>
              <a:rPr lang="en-US" dirty="0"/>
              <a:t>    - Separate settlement of generation and Load</a:t>
            </a:r>
          </a:p>
          <a:p>
            <a:pPr marL="0" indent="0">
              <a:buNone/>
            </a:pPr>
            <a:r>
              <a:rPr lang="en-US" dirty="0"/>
              <a:t>    - Modeling or operations impacts?               </a:t>
            </a:r>
          </a:p>
        </p:txBody>
      </p:sp>
      <p:pic>
        <p:nvPicPr>
          <p:cNvPr id="5" name="Picture 4"/>
          <p:cNvPicPr>
            <a:picLocks noChangeAspect="1"/>
          </p:cNvPicPr>
          <p:nvPr/>
        </p:nvPicPr>
        <p:blipFill>
          <a:blip r:embed="rId2"/>
          <a:stretch>
            <a:fillRect/>
          </a:stretch>
        </p:blipFill>
        <p:spPr>
          <a:xfrm>
            <a:off x="6574105" y="1845734"/>
            <a:ext cx="4440259" cy="3822872"/>
          </a:xfrm>
          <a:prstGeom prst="rect">
            <a:avLst/>
          </a:prstGeom>
          <a:ln>
            <a:solidFill>
              <a:schemeClr val="tx1"/>
            </a:solidFill>
          </a:ln>
        </p:spPr>
      </p:pic>
    </p:spTree>
    <p:extLst>
      <p:ext uri="{BB962C8B-B14F-4D97-AF65-F5344CB8AC3E}">
        <p14:creationId xmlns:p14="http://schemas.microsoft.com/office/powerpoint/2010/main" val="12200691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Meter Netting Schemes Continued</a:t>
            </a:r>
          </a:p>
        </p:txBody>
      </p:sp>
      <p:sp>
        <p:nvSpPr>
          <p:cNvPr id="3" name="Content Placeholder 2"/>
          <p:cNvSpPr>
            <a:spLocks noGrp="1"/>
          </p:cNvSpPr>
          <p:nvPr>
            <p:ph idx="1"/>
          </p:nvPr>
        </p:nvSpPr>
        <p:spPr/>
        <p:txBody>
          <a:bodyPr/>
          <a:lstStyle/>
          <a:p>
            <a:pPr>
              <a:buFont typeface="Wingdings" panose="05000000000000000000" pitchFamily="2" charset="2"/>
              <a:buChar char="§"/>
            </a:pPr>
            <a:r>
              <a:rPr lang="en-US" dirty="0"/>
              <a:t>Scenario B</a:t>
            </a:r>
          </a:p>
          <a:p>
            <a:pPr>
              <a:buFont typeface="Wingdings" panose="05000000000000000000" pitchFamily="2" charset="2"/>
              <a:buChar char="§"/>
            </a:pPr>
            <a:r>
              <a:rPr lang="en-US" dirty="0"/>
              <a:t> </a:t>
            </a:r>
            <a:r>
              <a:rPr lang="en-US" sz="1600" dirty="0"/>
              <a:t>EPS metering for the generation site and TDSP metering for</a:t>
            </a:r>
          </a:p>
          <a:p>
            <a:pPr marL="0" indent="0">
              <a:buNone/>
            </a:pPr>
            <a:r>
              <a:rPr lang="en-US" sz="1600" dirty="0"/>
              <a:t>    the load point.  The load behind the POI is NOT being netted</a:t>
            </a:r>
          </a:p>
          <a:p>
            <a:pPr marL="0" indent="0">
              <a:buNone/>
            </a:pPr>
            <a:r>
              <a:rPr lang="en-US" sz="1600" dirty="0"/>
              <a:t>    with generation.</a:t>
            </a:r>
          </a:p>
          <a:p>
            <a:pPr>
              <a:buFont typeface="Wingdings" panose="05000000000000000000" pitchFamily="2" charset="2"/>
              <a:buChar char="§"/>
            </a:pPr>
            <a:r>
              <a:rPr lang="en-US" sz="1600" dirty="0"/>
              <a:t> ERCOT has received a Design Proposal for this configuration.</a:t>
            </a:r>
          </a:p>
          <a:p>
            <a:pPr>
              <a:buFont typeface="Wingdings" panose="05000000000000000000" pitchFamily="2" charset="2"/>
              <a:buChar char="§"/>
            </a:pPr>
            <a:r>
              <a:rPr lang="en-US" dirty="0"/>
              <a:t> Considerations</a:t>
            </a:r>
          </a:p>
          <a:p>
            <a:pPr marL="0" indent="0">
              <a:buNone/>
            </a:pPr>
            <a:r>
              <a:rPr lang="en-US" sz="1600" dirty="0"/>
              <a:t>     - Loss compensation requirements (fixed percentage?).</a:t>
            </a:r>
          </a:p>
          <a:p>
            <a:pPr marL="0" indent="0">
              <a:buNone/>
            </a:pPr>
            <a:r>
              <a:rPr lang="en-US" sz="1600" dirty="0"/>
              <a:t>     - Responsibilities for EPS generation and Load metering.</a:t>
            </a:r>
          </a:p>
          <a:p>
            <a:pPr marL="0" indent="0">
              <a:buNone/>
            </a:pPr>
            <a:r>
              <a:rPr lang="en-US" sz="1600" dirty="0"/>
              <a:t>     - UFLS and ERCOT Firm Load Shed practices.</a:t>
            </a:r>
          </a:p>
          <a:p>
            <a:pPr marL="0" indent="0">
              <a:buNone/>
            </a:pPr>
            <a:endParaRPr lang="en-US" sz="1600" dirty="0"/>
          </a:p>
          <a:p>
            <a:pPr marL="0" indent="0">
              <a:buNone/>
            </a:pPr>
            <a:endParaRPr lang="en-US" dirty="0"/>
          </a:p>
          <a:p>
            <a:pPr marL="0" indent="0">
              <a:buNone/>
            </a:pPr>
            <a:endParaRPr lang="en-US" dirty="0"/>
          </a:p>
        </p:txBody>
      </p:sp>
      <p:pic>
        <p:nvPicPr>
          <p:cNvPr id="4" name="Picture 3"/>
          <p:cNvPicPr>
            <a:picLocks noChangeAspect="1"/>
          </p:cNvPicPr>
          <p:nvPr/>
        </p:nvPicPr>
        <p:blipFill>
          <a:blip r:embed="rId2"/>
          <a:stretch>
            <a:fillRect/>
          </a:stretch>
        </p:blipFill>
        <p:spPr>
          <a:xfrm>
            <a:off x="6309360" y="1845734"/>
            <a:ext cx="4880070" cy="4023359"/>
          </a:xfrm>
          <a:prstGeom prst="rect">
            <a:avLst/>
          </a:prstGeom>
          <a:ln>
            <a:solidFill>
              <a:schemeClr val="tx1"/>
            </a:solidFill>
          </a:ln>
        </p:spPr>
      </p:pic>
    </p:spTree>
    <p:extLst>
      <p:ext uri="{BB962C8B-B14F-4D97-AF65-F5344CB8AC3E}">
        <p14:creationId xmlns:p14="http://schemas.microsoft.com/office/powerpoint/2010/main" val="5472563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Scenario B Continued	</a:t>
            </a:r>
          </a:p>
        </p:txBody>
      </p:sp>
      <p:sp>
        <p:nvSpPr>
          <p:cNvPr id="3" name="Content Placeholder 2"/>
          <p:cNvSpPr>
            <a:spLocks noGrp="1"/>
          </p:cNvSpPr>
          <p:nvPr>
            <p:ph idx="1"/>
          </p:nvPr>
        </p:nvSpPr>
        <p:spPr/>
        <p:txBody>
          <a:bodyPr/>
          <a:lstStyle/>
          <a:p>
            <a:pPr>
              <a:buFont typeface="Wingdings" panose="05000000000000000000" pitchFamily="2" charset="2"/>
              <a:buChar char="§"/>
            </a:pPr>
            <a:r>
              <a:rPr lang="en-US" dirty="0"/>
              <a:t>Does WMS have any policy concerns  on implementing a TDSP EPS Metering Design Proposal that has a separate metering and settlement of Load and generation behind a single POI?</a:t>
            </a:r>
          </a:p>
          <a:p>
            <a:pPr>
              <a:buFont typeface="Wingdings" panose="05000000000000000000" pitchFamily="2" charset="2"/>
              <a:buChar char="§"/>
            </a:pPr>
            <a:r>
              <a:rPr lang="en-US" dirty="0"/>
              <a:t> Do other groups need to review this scenario?</a:t>
            </a:r>
          </a:p>
          <a:p>
            <a:pPr>
              <a:buFont typeface="Wingdings" panose="05000000000000000000" pitchFamily="2" charset="2"/>
              <a:buChar char="§"/>
            </a:pPr>
            <a:r>
              <a:rPr lang="en-US" dirty="0"/>
              <a:t> Protocols or Guides that may need additional market discussions prior to implementation?</a:t>
            </a:r>
          </a:p>
        </p:txBody>
      </p:sp>
    </p:spTree>
    <p:extLst>
      <p:ext uri="{BB962C8B-B14F-4D97-AF65-F5344CB8AC3E}">
        <p14:creationId xmlns:p14="http://schemas.microsoft.com/office/powerpoint/2010/main" val="2772680172"/>
      </p:ext>
    </p:extLst>
  </p:cSld>
  <p:clrMapOvr>
    <a:masterClrMapping/>
  </p:clrMapOvr>
</p:sld>
</file>

<file path=ppt/theme/theme1.xml><?xml version="1.0" encoding="utf-8"?>
<a:theme xmlns:a="http://schemas.openxmlformats.org/drawingml/2006/main" name="Retrospect">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581</TotalTime>
  <Words>270</Words>
  <Application>Microsoft Office PowerPoint</Application>
  <PresentationFormat>Widescreen</PresentationFormat>
  <Paragraphs>31</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Calibri</vt:lpstr>
      <vt:lpstr>Calibri Light</vt:lpstr>
      <vt:lpstr>Wingdings</vt:lpstr>
      <vt:lpstr>Retrospect</vt:lpstr>
      <vt:lpstr>Meter Working Group Update to WMS</vt:lpstr>
      <vt:lpstr>Update on NPRR1117 and SMOGRR025</vt:lpstr>
      <vt:lpstr>Meter Netting Schemes </vt:lpstr>
      <vt:lpstr>Meter Netting Schemes Continued</vt:lpstr>
      <vt:lpstr>Scenario B Continued </vt:lpstr>
    </vt:vector>
  </TitlesOfParts>
  <Company>Brazos Electric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Meter Working Group Update to WMS</dc:title>
  <dc:creator>Doug Breshears</dc:creator>
  <cp:lastModifiedBy>Clifton, Suzy</cp:lastModifiedBy>
  <cp:revision>24</cp:revision>
  <dcterms:created xsi:type="dcterms:W3CDTF">2021-04-05T17:57:54Z</dcterms:created>
  <dcterms:modified xsi:type="dcterms:W3CDTF">2022-02-01T16:36:07Z</dcterms:modified>
</cp:coreProperties>
</file>