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12"/>
  </p:notesMasterIdLst>
  <p:sldIdLst>
    <p:sldId id="256" r:id="rId2"/>
    <p:sldId id="292" r:id="rId3"/>
    <p:sldId id="285" r:id="rId4"/>
    <p:sldId id="302" r:id="rId5"/>
    <p:sldId id="293" r:id="rId6"/>
    <p:sldId id="298" r:id="rId7"/>
    <p:sldId id="301" r:id="rId8"/>
    <p:sldId id="300" r:id="rId9"/>
    <p:sldId id="294" r:id="rId10"/>
    <p:sldId id="27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56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D1227-DC6E-0A4F-8FAD-7D6BD84C38EC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58DD1-652E-5246-A55D-14908529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54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1713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60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20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78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2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36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6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923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08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466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297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165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11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2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84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Wholesale Market Working Group Report to WMS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David Detelich</a:t>
            </a:r>
          </a:p>
          <a:p>
            <a:r>
              <a:rPr lang="en-US" dirty="0"/>
              <a:t>Murali Sithuraj</a:t>
            </a:r>
          </a:p>
          <a:p>
            <a:r>
              <a:rPr lang="en-US" dirty="0"/>
              <a:t>February 2, 2022</a:t>
            </a:r>
          </a:p>
          <a:p>
            <a:r>
              <a:rPr lang="en-US" dirty="0"/>
              <a:t>From January 28 WMWG Meeting</a:t>
            </a:r>
          </a:p>
        </p:txBody>
      </p:sp>
    </p:spTree>
    <p:extLst>
      <p:ext uri="{BB962C8B-B14F-4D97-AF65-F5344CB8AC3E}">
        <p14:creationId xmlns:p14="http://schemas.microsoft.com/office/powerpoint/2010/main" val="30031364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February 18, 2022</a:t>
            </a:r>
          </a:p>
          <a:p>
            <a:r>
              <a:rPr lang="en-US" dirty="0"/>
              <a:t>Thank you and congratulations to the new leadership</a:t>
            </a:r>
          </a:p>
          <a:p>
            <a:r>
              <a:rPr lang="en-US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3957799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D5103-B4E9-4739-95D6-739E1C458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NPRR1084 Improvements to Reporting of Resource Outages and Derates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9B909-C3A4-4FE9-A789-E2F8620CD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ERCOT and stakeholders have had discussions about the concerns this NPRR raises</a:t>
            </a:r>
          </a:p>
          <a:p>
            <a:pPr lvl="1"/>
            <a:r>
              <a:rPr lang="en-US" dirty="0"/>
              <a:t>Labor requirements</a:t>
            </a:r>
          </a:p>
          <a:p>
            <a:pPr lvl="1"/>
            <a:r>
              <a:rPr lang="en-US" dirty="0"/>
              <a:t>Combined Cycle temperature ratings</a:t>
            </a:r>
          </a:p>
          <a:p>
            <a:pPr lvl="1"/>
            <a:r>
              <a:rPr lang="en-US" dirty="0"/>
              <a:t>Real time reporting compared to GADS report</a:t>
            </a:r>
          </a:p>
          <a:p>
            <a:r>
              <a:rPr lang="en-US" dirty="0"/>
              <a:t>Revised language has not been put forth for review</a:t>
            </a:r>
          </a:p>
          <a:p>
            <a:r>
              <a:rPr lang="en-US" dirty="0"/>
              <a:t>Questions concerning the use for this information</a:t>
            </a:r>
          </a:p>
          <a:p>
            <a:pPr lvl="1"/>
            <a:r>
              <a:rPr lang="en-US" dirty="0"/>
              <a:t>ERCOT states it is for studies that could highlight congestion issues if plants can’t reach full capabilities</a:t>
            </a:r>
          </a:p>
          <a:p>
            <a:pPr lvl="1"/>
            <a:r>
              <a:rPr lang="en-US" dirty="0"/>
              <a:t>Is the outage scheduler the right source for ERCOT real time information versus telemetry or the COP</a:t>
            </a:r>
          </a:p>
          <a:p>
            <a:r>
              <a:rPr lang="en-US" dirty="0"/>
              <a:t>Stakeholders still plan to issue comments</a:t>
            </a:r>
          </a:p>
          <a:p>
            <a:r>
              <a:rPr lang="en-US" dirty="0"/>
              <a:t>Stays Tabled at WMWG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842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D5103-B4E9-4739-95D6-739E1C458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</p:spPr>
        <p:txBody>
          <a:bodyPr>
            <a:noAutofit/>
          </a:bodyPr>
          <a:lstStyle/>
          <a:p>
            <a:r>
              <a:rPr lang="en-US" dirty="0"/>
              <a:t>RMR concepts - RE-owned Transmission Equipment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9B909-C3A4-4FE9-A789-E2F8620C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347546"/>
            <a:ext cx="7772400" cy="382465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ERCOT Transmission Planning reviewed the discussion that was held at the PLWG meeting</a:t>
            </a:r>
          </a:p>
          <a:p>
            <a:pPr lvl="1"/>
            <a:r>
              <a:rPr lang="en-US" dirty="0"/>
              <a:t>ERCOT plans to submit an NPRR to add a field to the NSO form to help RE indicate any RE-owned transmission facilities that will be deactivated or removed from service as part of the NSO</a:t>
            </a:r>
          </a:p>
          <a:p>
            <a:pPr lvl="1"/>
            <a:r>
              <a:rPr lang="en-US" dirty="0"/>
              <a:t>The purpose is to accurately model any change to the transmission network connections in developing study cases used in the RMR reliability studies</a:t>
            </a:r>
          </a:p>
          <a:p>
            <a:pPr lvl="1"/>
            <a:r>
              <a:rPr lang="en-US" dirty="0"/>
              <a:t>Should the studies show the need for the transmission equipment to remain in service, what is the mechanism including compensation?</a:t>
            </a:r>
          </a:p>
          <a:p>
            <a:r>
              <a:rPr lang="en-US" dirty="0"/>
              <a:t>Feedback from stakeholders</a:t>
            </a:r>
          </a:p>
          <a:p>
            <a:pPr lvl="1"/>
            <a:r>
              <a:rPr lang="en-US" dirty="0"/>
              <a:t>RMR of the whole facility could be utilized</a:t>
            </a:r>
          </a:p>
          <a:p>
            <a:pPr lvl="1"/>
            <a:r>
              <a:rPr lang="en-US" dirty="0"/>
              <a:t>Note if the NSO is due to forced outage, studies are not run</a:t>
            </a:r>
          </a:p>
          <a:p>
            <a:pPr lvl="1"/>
            <a:r>
              <a:rPr lang="en-US" dirty="0"/>
              <a:t>RMR is not for transmission equipment</a:t>
            </a:r>
          </a:p>
          <a:p>
            <a:pPr lvl="1"/>
            <a:r>
              <a:rPr lang="en-US" dirty="0"/>
              <a:t>Would RE owned equipment transfer to the TDSP?</a:t>
            </a:r>
          </a:p>
          <a:p>
            <a:r>
              <a:rPr lang="en-US" dirty="0"/>
              <a:t>ERCOT (Legal) and stakeholders should determine proper tools and processes to “RMR” RE owned transmission equipment</a:t>
            </a:r>
          </a:p>
        </p:txBody>
      </p:sp>
    </p:spTree>
    <p:extLst>
      <p:ext uri="{BB962C8B-B14F-4D97-AF65-F5344CB8AC3E}">
        <p14:creationId xmlns:p14="http://schemas.microsoft.com/office/powerpoint/2010/main" val="2931809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EF05D-292B-4FB1-834E-8395CC40B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Exceptional Fuel Cost notices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5307E-C829-4144-93F7-C56C76953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ERCOT informational presentation on the background and use of the Exceptional Fuel Costs process</a:t>
            </a:r>
          </a:p>
          <a:p>
            <a:pPr lvl="1"/>
            <a:r>
              <a:rPr lang="en-US" dirty="0"/>
              <a:t>Approved with NPRR 847 in August 2018</a:t>
            </a:r>
          </a:p>
          <a:p>
            <a:pPr lvl="1"/>
            <a:r>
              <a:rPr lang="en-US" dirty="0"/>
              <a:t>The purpose of EFCs is to allow QSEs to reflect exceptional fuel costs in their energy offers when their Resources are mitigated in Real-Time</a:t>
            </a:r>
          </a:p>
          <a:p>
            <a:r>
              <a:rPr lang="en-US" dirty="0"/>
              <a:t>As of 1/26/2022, ERCOT has received EFC submissions on 52 Operating Days since 12/1/2021</a:t>
            </a:r>
          </a:p>
          <a:p>
            <a:r>
              <a:rPr lang="en-US" dirty="0"/>
              <a:t>All of these have been from a single market participant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67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NPRR1100 Emergency Switching Solutions for Energy Storage Resources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133" y="2360022"/>
            <a:ext cx="7704667" cy="4011011"/>
          </a:xfrm>
        </p:spPr>
        <p:txBody>
          <a:bodyPr>
            <a:normAutofit/>
          </a:bodyPr>
          <a:lstStyle/>
          <a:p>
            <a:r>
              <a:rPr lang="en-US" dirty="0"/>
              <a:t>ERCOT reviewed market issues and policy questions raised by this NPRR</a:t>
            </a:r>
          </a:p>
          <a:p>
            <a:pPr lvl="1"/>
            <a:r>
              <a:rPr lang="en-US" dirty="0"/>
              <a:t>When to go into Microgrid island mode (MIM)</a:t>
            </a:r>
          </a:p>
          <a:p>
            <a:pPr lvl="1"/>
            <a:r>
              <a:rPr lang="en-US" dirty="0"/>
              <a:t>How to represent Load and Gen</a:t>
            </a:r>
          </a:p>
          <a:p>
            <a:pPr lvl="1"/>
            <a:r>
              <a:rPr lang="en-US" dirty="0"/>
              <a:t>No ERCOT settlements</a:t>
            </a:r>
          </a:p>
          <a:p>
            <a:pPr lvl="1"/>
            <a:r>
              <a:rPr lang="en-US" dirty="0"/>
              <a:t>How to handle WSL – add a charge for the energy used to charge the battery that was discharged in MIM?</a:t>
            </a:r>
          </a:p>
          <a:p>
            <a:r>
              <a:rPr lang="en-US" dirty="0"/>
              <a:t>NPRR author and ERCOT to issue comments</a:t>
            </a:r>
          </a:p>
          <a:p>
            <a:r>
              <a:rPr lang="en-US" dirty="0"/>
              <a:t>Note that Operational issues were reviewed at OWG and settlement issues were reviewed at MWG</a:t>
            </a:r>
          </a:p>
          <a:p>
            <a:r>
              <a:rPr lang="en-US" dirty="0"/>
              <a:t>Item remains tabled to review the ERCOT comments</a:t>
            </a:r>
          </a:p>
        </p:txBody>
      </p:sp>
    </p:spTree>
    <p:extLst>
      <p:ext uri="{BB962C8B-B14F-4D97-AF65-F5344CB8AC3E}">
        <p14:creationId xmlns:p14="http://schemas.microsoft.com/office/powerpoint/2010/main" val="568176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392" y="484632"/>
            <a:ext cx="8625254" cy="1609344"/>
          </a:xfrm>
        </p:spPr>
        <p:txBody>
          <a:bodyPr>
            <a:normAutofit fontScale="90000"/>
          </a:bodyPr>
          <a:lstStyle/>
          <a:p>
            <a:r>
              <a:rPr lang="en-US" dirty="0"/>
              <a:t>NPRR11096 Require Sustained Six Hour Capability for ECRS and Non-Spin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133" y="2360022"/>
            <a:ext cx="7704667" cy="401101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ROS has endorsed the NPRR with change to two- hour capability for ECRS and Non-Spin</a:t>
            </a:r>
          </a:p>
          <a:p>
            <a:pPr lvl="1"/>
            <a:r>
              <a:rPr lang="en-US" dirty="0"/>
              <a:t>ERCOT may issue comments to make four-hour sustained capability for Non-Spin</a:t>
            </a:r>
          </a:p>
          <a:p>
            <a:pPr lvl="1"/>
            <a:r>
              <a:rPr lang="en-US" dirty="0"/>
              <a:t>These requirements would apply even if resource only sold the service for one hour</a:t>
            </a:r>
          </a:p>
          <a:p>
            <a:pPr lvl="1"/>
            <a:r>
              <a:rPr lang="en-US" dirty="0"/>
              <a:t>WMWG stakeholders expressed concerns over this NPRR with any duration more than one hour</a:t>
            </a:r>
          </a:p>
          <a:p>
            <a:r>
              <a:rPr lang="en-US" dirty="0"/>
              <a:t>ERCOT states need to manage the risks associated with ESR’s providing AS for durations that the SOC may not allow</a:t>
            </a:r>
          </a:p>
          <a:p>
            <a:pPr lvl="1"/>
            <a:r>
              <a:rPr lang="en-US" dirty="0"/>
              <a:t>Currently QSE’s manage the risks to their portfolio of resources</a:t>
            </a:r>
          </a:p>
          <a:p>
            <a:pPr lvl="1"/>
            <a:r>
              <a:rPr lang="en-US" dirty="0"/>
              <a:t>Limiting one type of resource appears discriminatory</a:t>
            </a:r>
          </a:p>
          <a:p>
            <a:pPr lvl="1"/>
            <a:r>
              <a:rPr lang="en-US" dirty="0"/>
              <a:t>ERCOT does not have the tools or resources to manage SOC on ESRs</a:t>
            </a:r>
          </a:p>
          <a:p>
            <a:pPr lvl="1"/>
            <a:r>
              <a:rPr lang="en-US" dirty="0"/>
              <a:t>Stakeholders point out ERCOT has enforcement tools including penalties for nonperformance</a:t>
            </a:r>
          </a:p>
        </p:txBody>
      </p:sp>
    </p:spTree>
    <p:extLst>
      <p:ext uri="{BB962C8B-B14F-4D97-AF65-F5344CB8AC3E}">
        <p14:creationId xmlns:p14="http://schemas.microsoft.com/office/powerpoint/2010/main" val="1769730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392" y="484632"/>
            <a:ext cx="8625254" cy="1609344"/>
          </a:xfrm>
        </p:spPr>
        <p:txBody>
          <a:bodyPr>
            <a:normAutofit fontScale="90000"/>
          </a:bodyPr>
          <a:lstStyle/>
          <a:p>
            <a:r>
              <a:rPr lang="en-US" dirty="0"/>
              <a:t>NPRR1096 Require Sustained Six Hour Capability for ECRS and Non-Spin - continued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133" y="2360022"/>
            <a:ext cx="7704667" cy="4011011"/>
          </a:xfrm>
        </p:spPr>
        <p:txBody>
          <a:bodyPr>
            <a:normAutofit/>
          </a:bodyPr>
          <a:lstStyle/>
          <a:p>
            <a:r>
              <a:rPr lang="en-US" dirty="0"/>
              <a:t>RTC fixes this issue</a:t>
            </a:r>
          </a:p>
          <a:p>
            <a:pPr lvl="1"/>
            <a:r>
              <a:rPr lang="en-US" dirty="0"/>
              <a:t>Issues addressed by this NPRR should change with implementation or Real-time Co-optimization </a:t>
            </a:r>
          </a:p>
          <a:p>
            <a:pPr lvl="1"/>
            <a:r>
              <a:rPr lang="en-US" dirty="0"/>
              <a:t>However, that implementation is a way off</a:t>
            </a:r>
          </a:p>
          <a:p>
            <a:r>
              <a:rPr lang="en-US" dirty="0"/>
              <a:t>No other solutions presented</a:t>
            </a:r>
          </a:p>
          <a:p>
            <a:r>
              <a:rPr lang="en-US" dirty="0"/>
              <a:t>Can ERCOT limit the quantity of the services that can be provided by ESRs until RTC is implemented or other tools are developed?</a:t>
            </a:r>
          </a:p>
          <a:p>
            <a:r>
              <a:rPr lang="en-US" dirty="0"/>
              <a:t>WMWG needs input on how to proceed</a:t>
            </a:r>
          </a:p>
        </p:txBody>
      </p:sp>
    </p:spTree>
    <p:extLst>
      <p:ext uri="{BB962C8B-B14F-4D97-AF65-F5344CB8AC3E}">
        <p14:creationId xmlns:p14="http://schemas.microsoft.com/office/powerpoint/2010/main" val="863146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NPRR1108 ERCOT Shall Approve or Deny All Resource Outage Requests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133" y="2360022"/>
            <a:ext cx="7704667" cy="4011011"/>
          </a:xfrm>
        </p:spPr>
        <p:txBody>
          <a:bodyPr>
            <a:normAutofit/>
          </a:bodyPr>
          <a:lstStyle/>
          <a:p>
            <a:r>
              <a:rPr lang="en-US" dirty="0"/>
              <a:t>ERCOT presented the calculations and assumptions for the Maximum Daily Resource Planned Outage Capacity (MDRPOC)</a:t>
            </a:r>
          </a:p>
          <a:p>
            <a:pPr lvl="1"/>
            <a:r>
              <a:rPr lang="en-US" dirty="0"/>
              <a:t>MDRPOC will be updated seasonally for each day of the next 60 months on a rolling daily basis</a:t>
            </a:r>
          </a:p>
          <a:p>
            <a:pPr lvl="1"/>
            <a:r>
              <a:rPr lang="en-US" dirty="0"/>
              <a:t>MDRPOC and the aggregate MW of approved Resource Planned Outages will be posted daily on the ERCOT website</a:t>
            </a:r>
          </a:p>
          <a:p>
            <a:r>
              <a:rPr lang="en-US" dirty="0"/>
              <a:t>Stakeholders provided feedback</a:t>
            </a:r>
          </a:p>
          <a:p>
            <a:pPr lvl="1"/>
            <a:r>
              <a:rPr lang="en-US" dirty="0"/>
              <a:t>Frequency of the MDRPOC studies</a:t>
            </a:r>
          </a:p>
          <a:p>
            <a:pPr lvl="1"/>
            <a:r>
              <a:rPr lang="en-US" dirty="0"/>
              <a:t>ERCOT assured that approved outages will not be canceled except through the AAN process</a:t>
            </a:r>
          </a:p>
          <a:p>
            <a:r>
              <a:rPr lang="en-US" dirty="0"/>
              <a:t>ERCOT to issue comments to clarify the process</a:t>
            </a:r>
          </a:p>
          <a:p>
            <a:r>
              <a:rPr lang="en-US" dirty="0"/>
              <a:t>Item remains tabled to review the ERCOT comments</a:t>
            </a:r>
          </a:p>
        </p:txBody>
      </p:sp>
    </p:spTree>
    <p:extLst>
      <p:ext uri="{BB962C8B-B14F-4D97-AF65-F5344CB8AC3E}">
        <p14:creationId xmlns:p14="http://schemas.microsoft.com/office/powerpoint/2010/main" val="531482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CLR, NCLR, and nonmarket loads settlement related to fast ramp of large loads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133" y="2360022"/>
            <a:ext cx="7704667" cy="4011011"/>
          </a:xfrm>
        </p:spPr>
        <p:txBody>
          <a:bodyPr>
            <a:normAutofit/>
          </a:bodyPr>
          <a:lstStyle/>
          <a:p>
            <a:r>
              <a:rPr lang="en-US" dirty="0"/>
              <a:t>WMWG reviewed two presentations</a:t>
            </a:r>
          </a:p>
          <a:p>
            <a:pPr lvl="1"/>
            <a:r>
              <a:rPr lang="en-US" dirty="0"/>
              <a:t>Settlement issues with 15 min load energy settlement</a:t>
            </a:r>
          </a:p>
          <a:p>
            <a:pPr lvl="1"/>
            <a:r>
              <a:rPr lang="en-US" dirty="0"/>
              <a:t>Changes in Load influencing System Frequency</a:t>
            </a:r>
          </a:p>
          <a:p>
            <a:r>
              <a:rPr lang="en-US" dirty="0"/>
              <a:t>Issues presented to be addressed by a Task Force</a:t>
            </a:r>
          </a:p>
          <a:p>
            <a:r>
              <a:rPr lang="en-US" dirty="0"/>
              <a:t>This is not expected to be reviewed at WMWG any further</a:t>
            </a:r>
          </a:p>
        </p:txBody>
      </p:sp>
    </p:spTree>
    <p:extLst>
      <p:ext uri="{BB962C8B-B14F-4D97-AF65-F5344CB8AC3E}">
        <p14:creationId xmlns:p14="http://schemas.microsoft.com/office/powerpoint/2010/main" val="23119016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9559</TotalTime>
  <Words>804</Words>
  <Application>Microsoft Office PowerPoint</Application>
  <PresentationFormat>On-screen Show (4:3)</PresentationFormat>
  <Paragraphs>78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Calibri</vt:lpstr>
      <vt:lpstr>Wingdings</vt:lpstr>
      <vt:lpstr>Wood Type</vt:lpstr>
      <vt:lpstr>Wholesale Market Working Group Report to WMS</vt:lpstr>
      <vt:lpstr>NPRR1084 Improvements to Reporting of Resource Outages and Derates</vt:lpstr>
      <vt:lpstr>RMR concepts - RE-owned Transmission Equipment</vt:lpstr>
      <vt:lpstr>Exceptional Fuel Cost notices</vt:lpstr>
      <vt:lpstr>NPRR1100 Emergency Switching Solutions for Energy Storage Resources</vt:lpstr>
      <vt:lpstr>NPRR11096 Require Sustained Six Hour Capability for ECRS and Non-Spin</vt:lpstr>
      <vt:lpstr>NPRR1096 Require Sustained Six Hour Capability for ECRS and Non-Spin - continued</vt:lpstr>
      <vt:lpstr>NPRR1108 ERCOT Shall Approve or Deny All Resource Outage Requests</vt:lpstr>
      <vt:lpstr>CLR, NCLR, and nonmarket loads settlement related to fast ramp of large loads</vt:lpstr>
      <vt:lpstr>Next meeting</vt:lpstr>
    </vt:vector>
  </TitlesOfParts>
  <Company>CPS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Action Items Review</dc:title>
  <dc:creator>Detelich, David J.</dc:creator>
  <cp:lastModifiedBy>Clifton, Suzy</cp:lastModifiedBy>
  <cp:revision>373</cp:revision>
  <dcterms:created xsi:type="dcterms:W3CDTF">2019-02-22T15:15:24Z</dcterms:created>
  <dcterms:modified xsi:type="dcterms:W3CDTF">2022-02-01T16:37:05Z</dcterms:modified>
</cp:coreProperties>
</file>