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58" r:id="rId4"/>
    <p:sldId id="356" r:id="rId5"/>
    <p:sldId id="304" r:id="rId6"/>
    <p:sldId id="359" r:id="rId7"/>
    <p:sldId id="361" r:id="rId8"/>
    <p:sldId id="360" r:id="rId9"/>
    <p:sldId id="337" r:id="rId10"/>
    <p:sldId id="35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nes, Bill" initials="BB" lastIdx="1" clrIdx="0">
    <p:extLst>
      <p:ext uri="{19B8F6BF-5375-455C-9EA6-DF929625EA0E}">
        <p15:presenceInfo xmlns:p15="http://schemas.microsoft.com/office/powerpoint/2012/main" userId="S::Bill.Barnes@nrg.com::abf1f437-3153-4041-a80b-501522cdd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2 Feb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Cochran, DC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CFF2-77CB-4726-834A-5D062CF5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Discretionary Collateral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9A24F-8C6D-461F-AC9C-0B638152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2EE29F-8B5B-47C1-B2AD-B44C17699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B8ABD4-5FE1-4D28-A1EA-D4CBBB76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54317"/>
            <a:ext cx="8067301" cy="423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19 Jan 2022 Joint MCWG/CWG WEBEX Meeting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</a:rPr>
              <a:t>Annual Elections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</a:rPr>
              <a:t>Brenden Sager, MCWG Chair/Seth Cochran, Vice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</a:rPr>
              <a:t>Loretto Martin, CWG Chair/no vice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</a:rPr>
              <a:t>Adopted 2021 goals for 2022 pending possible updates from ERCOT and PUC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</a:rPr>
              <a:t>Adopted 2021 charter for 2022</a:t>
            </a:r>
          </a:p>
          <a:p>
            <a:pPr lvl="1">
              <a:spcBef>
                <a:spcPts val="0"/>
              </a:spcBef>
              <a:defRPr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endParaRPr lang="en-US" sz="38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  <a:defRPr/>
            </a:pPr>
            <a:endParaRPr lang="en-US" sz="22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3800" b="1" u="sng" dirty="0"/>
          </a:p>
          <a:p>
            <a:pPr lvl="1">
              <a:spcBef>
                <a:spcPts val="0"/>
              </a:spcBef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6E64-3228-4ED0-B0DD-D3979E383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FAD47-BEF4-4122-B4D3-A4414862E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NPRR’s considered for vote</a:t>
            </a:r>
          </a:p>
          <a:p>
            <a:r>
              <a:rPr lang="en-US" altLang="en-US" sz="2000" b="1" dirty="0">
                <a:latin typeface="+mj-lt"/>
              </a:rPr>
              <a:t>NPRR 1112 – Elimination of Unsecured Credit Limits</a:t>
            </a:r>
            <a:endParaRPr lang="en-US" sz="20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lvl="1"/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staff submitted NPRR in late December with Urgent status</a:t>
            </a:r>
          </a:p>
          <a:p>
            <a:pPr lvl="1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Presented first at PRS and referred to MCWG January meeting (not at MCWG)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Attempts to mi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tigate financial risks from Uri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Group discussing alternatives and plans vote at February meeting to expedite</a:t>
            </a:r>
          </a:p>
          <a:p>
            <a:r>
              <a:rPr lang="en-US" sz="1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NPRR 1114 – Securitization Subchapter N Uplift Charges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  <a:latin typeface="+mj-lt"/>
              </a:rPr>
              <a:t>Assess and collect Uplift Charges to QSEs representing LSEs pursuant to the DOO issued in PUCT Docket No. 52322. </a:t>
            </a:r>
          </a:p>
          <a:p>
            <a:pPr lvl="1"/>
            <a:r>
              <a:rPr lang="en-US" altLang="en-US" sz="1400" dirty="0">
                <a:solidFill>
                  <a:srgbClr val="000000"/>
                </a:solidFill>
                <a:latin typeface="+mj-lt"/>
              </a:rPr>
              <a:t>Group approved unanimously because it has positive credit implications and supports PUC and DOO related to Uri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4C71C-3623-4DFB-B766-6EDB0429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9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A07A-0F4E-4056-8D61-5E8FDB28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FAF9A-B815-4EDA-8943-91CD069AD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/>
              <a:t>Following NPRR’s reviewed by the group and considered as NOT having credit impacts</a:t>
            </a:r>
          </a:p>
          <a:p>
            <a:pPr marL="857250" lvl="1" indent="-457200">
              <a:defRPr/>
            </a:pPr>
            <a:r>
              <a:rPr lang="en-US" sz="33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1099NPRR Managing Network Operations Model Resource Nodes.  </a:t>
            </a:r>
            <a:r>
              <a:rPr lang="en-US" sz="33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This Nodal Protocol Revision Request (NPRR) grants ERCOT greater authority to move a Resource Node in the Network Operations Model when deemed necessary to properly reflect Point of Interconnection (POI) changes or Resource retirements. </a:t>
            </a:r>
            <a:endParaRPr lang="en-US" sz="33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857250" lvl="1" indent="-457200">
              <a:defRPr/>
            </a:pPr>
            <a:r>
              <a:rPr lang="en-US" sz="33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1102NPRR ERCOT Discretion for Adjusting Non-Interval Data Recorder (NIDR) </a:t>
            </a:r>
            <a:r>
              <a:rPr lang="en-US" sz="3300" b="1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Backcasted</a:t>
            </a:r>
            <a:r>
              <a:rPr lang="en-US" sz="33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Load Profiles.  </a:t>
            </a:r>
            <a:r>
              <a:rPr lang="en-US" sz="33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This Nodal Protocol Revision Request (NPRR) grants ERCOT the authority to make adjustments to </a:t>
            </a:r>
            <a:r>
              <a:rPr lang="en-US" sz="33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backcasted</a:t>
            </a:r>
            <a:r>
              <a:rPr lang="en-US" sz="33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Non-Interval Data Recorder (NIDR) Load Profiles. </a:t>
            </a:r>
            <a:endParaRPr lang="en-US" altLang="en-US" sz="3300" b="1" dirty="0"/>
          </a:p>
          <a:p>
            <a:pPr marL="857250" lvl="1" indent="-457200">
              <a:defRPr/>
            </a:pPr>
            <a:r>
              <a:rPr lang="en-US" sz="3300" b="1" dirty="0">
                <a:solidFill>
                  <a:srgbClr val="000000"/>
                </a:solidFill>
                <a:latin typeface="+mj-lt"/>
              </a:rPr>
              <a:t>1113NPRR Clarification of Regulation-Up Schedule for Controllable Load Resources in Ancillary Service Imbalance. </a:t>
            </a:r>
            <a:r>
              <a:rPr lang="en-US" sz="3300" dirty="0">
                <a:solidFill>
                  <a:srgbClr val="000000"/>
                </a:solidFill>
                <a:latin typeface="+mj-lt"/>
              </a:rPr>
              <a:t>ERCOT has discovered that the ERCOT Protocols allow for double counting of the Regulation-Up (Reg-Up) Ancillary Service Schedule when calculating capacity in the Ancillary Service Imbalance Settlement for Controllable Load Resources available to Security-Constrained Economic Dispatch (SCED). This NPRR adjusts the definitions in Section 6.7.5 to prohibit this double counting.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E4425-C557-4953-8562-558CFDF5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9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cs typeface="Times New Roman" panose="02020603050405020304" pitchFamily="18" charset="0"/>
              </a:rPr>
              <a:t>Ongoing discussions for NPRR’s under 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Roboto" panose="02000000000000000000" pitchFamily="2" charset="0"/>
              </a:rPr>
              <a:t>NPRR 1067 – Market Entry Qualifications, Continued Participation Requirements, and Credit Risk Assessment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Roboto" panose="02000000000000000000" pitchFamily="2" charset="0"/>
              </a:rPr>
              <a:t>NPRR 1088 – Applying Forward Adjustment Factors to Forward Market Positions and Un-applying Forward Adjustment Factors to Prior Market Positions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 1067, NPRR 1088 and the NPRR on Default uplift will be discussed next meeting.</a:t>
            </a:r>
          </a:p>
          <a:p>
            <a:pPr>
              <a:spcAft>
                <a:spcPts val="600"/>
              </a:spcAft>
            </a:pP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8B6B-D0EB-463C-83FA-3540B773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79377-CCD1-4D23-9D0E-20834D409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Default uplift methodology</a:t>
            </a:r>
          </a:p>
          <a:p>
            <a:r>
              <a:rPr lang="en-US" sz="2400" dirty="0"/>
              <a:t>ERCOT Method</a:t>
            </a:r>
          </a:p>
          <a:p>
            <a:pPr lvl="1"/>
            <a:r>
              <a:rPr lang="en-US" sz="2000" dirty="0"/>
              <a:t>Based on MWh activity ratio share.</a:t>
            </a:r>
          </a:p>
          <a:p>
            <a:pPr lvl="1"/>
            <a:r>
              <a:rPr lang="en-US" sz="2000" dirty="0"/>
              <a:t>Based on month activity before the default occurred.</a:t>
            </a:r>
          </a:p>
          <a:p>
            <a:pPr lvl="1"/>
            <a:r>
              <a:rPr lang="en-US" sz="2000" dirty="0"/>
              <a:t>Allocated to participants under a Counter-Party that contributed the maximum MWh of activity.</a:t>
            </a:r>
          </a:p>
          <a:p>
            <a:r>
              <a:rPr lang="en-US" sz="2400" dirty="0"/>
              <a:t>PJM Method</a:t>
            </a:r>
          </a:p>
          <a:p>
            <a:pPr lvl="1"/>
            <a:r>
              <a:rPr lang="en-US" sz="2000" dirty="0"/>
              <a:t>Based on an absolute dollar ratio share from monthly bills.</a:t>
            </a:r>
          </a:p>
          <a:p>
            <a:pPr lvl="1"/>
            <a:r>
              <a:rPr lang="en-US" sz="2000" dirty="0"/>
              <a:t>Based on three months activity; month of default and previous two months.</a:t>
            </a:r>
          </a:p>
          <a:p>
            <a:pPr lvl="1"/>
            <a:r>
              <a:rPr lang="en-US" sz="2000" dirty="0"/>
              <a:t>Allocated to all participants, even participants that did not have a monthly bill.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EC8EF-84D8-41EF-BD18-A34874DB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4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A87C-50F5-4377-ACFE-1D8347EF6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Uplift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D9E91-A27C-47E5-B771-B7B3D54FE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Fundamentally changing calculation methodology involves substantial resource commitment for ERCOT</a:t>
            </a:r>
          </a:p>
          <a:p>
            <a:r>
              <a:rPr lang="en-US" dirty="0"/>
              <a:t>Criticism that ERCOT method </a:t>
            </a:r>
            <a:r>
              <a:rPr lang="en-US" dirty="0" err="1"/>
              <a:t>overallocates</a:t>
            </a:r>
            <a:r>
              <a:rPr lang="en-US" dirty="0"/>
              <a:t> financial risk to CRR market and reduces risk to purchase CRR’s</a:t>
            </a:r>
          </a:p>
          <a:p>
            <a:r>
              <a:rPr lang="en-US" dirty="0"/>
              <a:t>Changing ERCOT’s existing allocations among MP types may be easier to implement and less costly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6732A-80FF-4E8D-99F5-4B9F63C8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7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95A4C-C25F-4734-A08C-B06707CC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375"/>
          </a:xfrm>
        </p:spPr>
        <p:txBody>
          <a:bodyPr>
            <a:normAutofit fontScale="90000"/>
          </a:bodyPr>
          <a:lstStyle/>
          <a:p>
            <a:r>
              <a:rPr lang="en-US" dirty="0"/>
              <a:t>Default Uplift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288ED-43E6-494D-B0FC-27E919D65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8AE3F-ED2C-47C2-9353-B7D5F72E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E5ADE1-6A05-44F0-9A3A-2CAEA2922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26589"/>
              </p:ext>
            </p:extLst>
          </p:nvPr>
        </p:nvGraphicFramePr>
        <p:xfrm>
          <a:off x="685802" y="958914"/>
          <a:ext cx="3733799" cy="2589053"/>
        </p:xfrm>
        <a:graphic>
          <a:graphicData uri="http://schemas.openxmlformats.org/drawingml/2006/table">
            <a:tbl>
              <a:tblPr/>
              <a:tblGrid>
                <a:gridCol w="685799">
                  <a:extLst>
                    <a:ext uri="{9D8B030D-6E8A-4147-A177-3AD203B41FA5}">
                      <a16:colId xmlns:a16="http://schemas.microsoft.com/office/drawing/2014/main" val="2516695923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3084776071"/>
                    </a:ext>
                  </a:extLst>
                </a:gridCol>
                <a:gridCol w="989161">
                  <a:extLst>
                    <a:ext uri="{9D8B030D-6E8A-4147-A177-3AD203B41FA5}">
                      <a16:colId xmlns:a16="http://schemas.microsoft.com/office/drawing/2014/main" val="1505427664"/>
                    </a:ext>
                  </a:extLst>
                </a:gridCol>
                <a:gridCol w="915838">
                  <a:extLst>
                    <a:ext uri="{9D8B030D-6E8A-4147-A177-3AD203B41FA5}">
                      <a16:colId xmlns:a16="http://schemas.microsoft.com/office/drawing/2014/main" val="3714439314"/>
                    </a:ext>
                  </a:extLst>
                </a:gridCol>
              </a:tblGrid>
              <a:tr h="17823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Counter-Party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Levl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864578"/>
                  </a:ext>
                </a:extLst>
              </a:tr>
              <a:tr h="32781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 Total (MWh)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 (MWh)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MMARS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624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218,577,111.29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5,111,155.62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7033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11,775,576.00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116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94,398,323.87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399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99,998,094.20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0458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CRRAH Only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7,293,961.60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410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218,577,111.29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63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62C5D91-6953-4F0A-8597-277550ECC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72568"/>
              </p:ext>
            </p:extLst>
          </p:nvPr>
        </p:nvGraphicFramePr>
        <p:xfrm>
          <a:off x="4619271" y="949530"/>
          <a:ext cx="3733800" cy="2598437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06004117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8156558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026533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28957344"/>
                    </a:ext>
                  </a:extLst>
                </a:gridCol>
              </a:tblGrid>
              <a:tr h="18111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QSE/CRRAH Level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02638"/>
                  </a:ext>
                </a:extLst>
              </a:tr>
              <a:tr h="3372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 Total (MWh)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 (MWh)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January MMARS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7677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218,577,111.29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4,998,318.29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999660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28,785,812.00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447995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19,844,419.05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44614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54,240,444.34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00712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CRRAH Only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110,708,117.60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903704"/>
                  </a:ext>
                </a:extLst>
              </a:tr>
              <a:tr h="3278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                 218,577,111.29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50683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50FF12-6534-42CB-A931-7E7907D9B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66760"/>
              </p:ext>
            </p:extLst>
          </p:nvPr>
        </p:nvGraphicFramePr>
        <p:xfrm>
          <a:off x="762001" y="3581400"/>
          <a:ext cx="3657600" cy="2882309"/>
        </p:xfrm>
        <a:graphic>
          <a:graphicData uri="http://schemas.openxmlformats.org/drawingml/2006/table">
            <a:tbl>
              <a:tblPr/>
              <a:tblGrid>
                <a:gridCol w="595007">
                  <a:extLst>
                    <a:ext uri="{9D8B030D-6E8A-4147-A177-3AD203B41FA5}">
                      <a16:colId xmlns:a16="http://schemas.microsoft.com/office/drawing/2014/main" val="3762156714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1474960436"/>
                    </a:ext>
                  </a:extLst>
                </a:gridCol>
                <a:gridCol w="1265583">
                  <a:extLst>
                    <a:ext uri="{9D8B030D-6E8A-4147-A177-3AD203B41FA5}">
                      <a16:colId xmlns:a16="http://schemas.microsoft.com/office/drawing/2014/main" val="2771667639"/>
                    </a:ext>
                  </a:extLst>
                </a:gridCol>
                <a:gridCol w="715617">
                  <a:extLst>
                    <a:ext uri="{9D8B030D-6E8A-4147-A177-3AD203B41FA5}">
                      <a16:colId xmlns:a16="http://schemas.microsoft.com/office/drawing/2014/main" val="1277455129"/>
                    </a:ext>
                  </a:extLst>
                </a:gridCol>
              </a:tblGrid>
              <a:tr h="205847"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Counter-Party Level</a:t>
                      </a:r>
                    </a:p>
                  </a:txBody>
                  <a:tcPr marL="8881" marR="8881" marT="8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2786521"/>
                  </a:ext>
                </a:extLst>
              </a:tr>
              <a:tr h="3430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Segment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Charges and Credits ($)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 of Charges and Credits ($)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 Share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4847"/>
                  </a:ext>
                </a:extLst>
              </a:tr>
              <a:tr h="3414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1,496,363,922.22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53,471,250.62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441554"/>
                  </a:ext>
                </a:extLst>
              </a:tr>
              <a:tr h="3414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87,143,599.79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295809"/>
                  </a:ext>
                </a:extLst>
              </a:tr>
              <a:tr h="4501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1,120,881,237.36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149028"/>
                  </a:ext>
                </a:extLst>
              </a:tr>
              <a:tr h="3414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Trader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221,417,553.05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807578"/>
                  </a:ext>
                </a:extLst>
              </a:tr>
              <a:tr h="4009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CRRAH Only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13,450,281.40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335835"/>
                  </a:ext>
                </a:extLst>
              </a:tr>
              <a:tr h="4501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1,496,363,922.22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7029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D340DDC-9396-4141-B77F-D4C4CC1C7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999870"/>
              </p:ext>
            </p:extLst>
          </p:nvPr>
        </p:nvGraphicFramePr>
        <p:xfrm>
          <a:off x="4619271" y="3576270"/>
          <a:ext cx="3733800" cy="2887439"/>
        </p:xfrm>
        <a:graphic>
          <a:graphicData uri="http://schemas.openxmlformats.org/drawingml/2006/table">
            <a:tbl>
              <a:tblPr/>
              <a:tblGrid>
                <a:gridCol w="595622">
                  <a:extLst>
                    <a:ext uri="{9D8B030D-6E8A-4147-A177-3AD203B41FA5}">
                      <a16:colId xmlns:a16="http://schemas.microsoft.com/office/drawing/2014/main" val="472736512"/>
                    </a:ext>
                  </a:extLst>
                </a:gridCol>
                <a:gridCol w="1041872">
                  <a:extLst>
                    <a:ext uri="{9D8B030D-6E8A-4147-A177-3AD203B41FA5}">
                      <a16:colId xmlns:a16="http://schemas.microsoft.com/office/drawing/2014/main" val="36096845"/>
                    </a:ext>
                  </a:extLst>
                </a:gridCol>
                <a:gridCol w="1293715">
                  <a:extLst>
                    <a:ext uri="{9D8B030D-6E8A-4147-A177-3AD203B41FA5}">
                      <a16:colId xmlns:a16="http://schemas.microsoft.com/office/drawing/2014/main" val="1161997834"/>
                    </a:ext>
                  </a:extLst>
                </a:gridCol>
                <a:gridCol w="802591">
                  <a:extLst>
                    <a:ext uri="{9D8B030D-6E8A-4147-A177-3AD203B41FA5}">
                      <a16:colId xmlns:a16="http://schemas.microsoft.com/office/drawing/2014/main" val="2227177339"/>
                    </a:ext>
                  </a:extLst>
                </a:gridCol>
              </a:tblGrid>
              <a:tr h="176987"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QSE/CRRAH Level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9507123"/>
                  </a:ext>
                </a:extLst>
              </a:tr>
              <a:tr h="3727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Charges and Credits ($)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 of Charges and Credits ($)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 Share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50032"/>
                  </a:ext>
                </a:extLst>
              </a:tr>
              <a:tr h="395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1,496,363,922.22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187,529,320.43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03134"/>
                  </a:ext>
                </a:extLst>
              </a:tr>
              <a:tr h="395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189,353,817.96 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08632"/>
                  </a:ext>
                </a:extLst>
              </a:tr>
              <a:tr h="395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717,775,179.92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43845"/>
                  </a:ext>
                </a:extLst>
              </a:tr>
              <a:tr h="395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242,624,783.77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310327"/>
                  </a:ext>
                </a:extLst>
              </a:tr>
              <a:tr h="30668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CRRAH Only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159,080,820.14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482009"/>
                  </a:ext>
                </a:extLst>
              </a:tr>
              <a:tr h="395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1,496,363,922.22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733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4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>
            <a:normAutofit/>
          </a:bodyPr>
          <a:lstStyle/>
          <a:p>
            <a:r>
              <a:rPr lang="en-US" b="1" dirty="0">
                <a:cs typeface="Times New Roman" panose="02020603050405020304" pitchFamily="18" charset="0"/>
              </a:rPr>
              <a:t>Collateral by Type vs TPE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3A7CD-52E0-4B28-BBF9-D85DC0E1F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752600"/>
            <a:ext cx="7620000" cy="363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17264</TotalTime>
  <Words>776</Words>
  <Application>Microsoft Office PowerPoint</Application>
  <PresentationFormat>On-screen Show (4:3)</PresentationFormat>
  <Paragraphs>165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Roboto</vt:lpstr>
      <vt:lpstr>Segoe UI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Default Uplift</vt:lpstr>
      <vt:lpstr>Default Uplift</vt:lpstr>
      <vt:lpstr>Collateral by Type vs TPE</vt:lpstr>
      <vt:lpstr>Discretionary Collateral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Sager, Brenden</cp:lastModifiedBy>
  <cp:revision>421</cp:revision>
  <dcterms:created xsi:type="dcterms:W3CDTF">2006-08-16T00:00:00Z</dcterms:created>
  <dcterms:modified xsi:type="dcterms:W3CDTF">2022-01-31T15:26:12Z</dcterms:modified>
</cp:coreProperties>
</file>