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22"/>
  </p:notesMasterIdLst>
  <p:handoutMasterIdLst>
    <p:handoutMasterId r:id="rId23"/>
  </p:handoutMasterIdLst>
  <p:sldIdLst>
    <p:sldId id="260" r:id="rId5"/>
    <p:sldId id="362" r:id="rId6"/>
    <p:sldId id="364" r:id="rId7"/>
    <p:sldId id="378" r:id="rId8"/>
    <p:sldId id="294" r:id="rId9"/>
    <p:sldId id="345" r:id="rId10"/>
    <p:sldId id="367" r:id="rId11"/>
    <p:sldId id="368" r:id="rId12"/>
    <p:sldId id="369" r:id="rId13"/>
    <p:sldId id="370" r:id="rId14"/>
    <p:sldId id="372" r:id="rId15"/>
    <p:sldId id="373" r:id="rId16"/>
    <p:sldId id="374" r:id="rId17"/>
    <p:sldId id="375" r:id="rId18"/>
    <p:sldId id="376" r:id="rId19"/>
    <p:sldId id="379" r:id="rId20"/>
    <p:sldId id="350" r:id="rId21"/>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9" autoAdjust="0"/>
    <p:restoredTop sz="94595" autoAdjust="0"/>
  </p:normalViewPr>
  <p:slideViewPr>
    <p:cSldViewPr snapToGrid="0" snapToObjects="1">
      <p:cViewPr varScale="1">
        <p:scale>
          <a:sx n="68" d="100"/>
          <a:sy n="68" d="100"/>
        </p:scale>
        <p:origin x="1476" y="60"/>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theme" Target="theme/theme1.xml"/><Relationship Id="rId3" Type="http://schemas.openxmlformats.org/officeDocument/2006/relationships/slideMaster" Target="slideMasters/slideMaster1.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presProps" Target="pres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handoutMaster" Target="handoutMasters/handoutMaster1.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notesMaster" Target="notesMasters/notesMaster1.xml"/><Relationship Id="rId27"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1/28/2022</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1/28/2022</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11</a:t>
            </a:fld>
            <a:endParaRPr lang="en-US" altLang="en-US"/>
          </a:p>
        </p:txBody>
      </p:sp>
    </p:spTree>
    <p:extLst>
      <p:ext uri="{BB962C8B-B14F-4D97-AF65-F5344CB8AC3E}">
        <p14:creationId xmlns:p14="http://schemas.microsoft.com/office/powerpoint/2010/main" val="59704463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12</a:t>
            </a:fld>
            <a:endParaRPr lang="en-US" altLang="en-US"/>
          </a:p>
        </p:txBody>
      </p:sp>
    </p:spTree>
    <p:extLst>
      <p:ext uri="{BB962C8B-B14F-4D97-AF65-F5344CB8AC3E}">
        <p14:creationId xmlns:p14="http://schemas.microsoft.com/office/powerpoint/2010/main" val="414284573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13</a:t>
            </a:fld>
            <a:endParaRPr lang="en-US" altLang="en-US"/>
          </a:p>
        </p:txBody>
      </p:sp>
    </p:spTree>
    <p:extLst>
      <p:ext uri="{BB962C8B-B14F-4D97-AF65-F5344CB8AC3E}">
        <p14:creationId xmlns:p14="http://schemas.microsoft.com/office/powerpoint/2010/main" val="88957656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14</a:t>
            </a:fld>
            <a:endParaRPr lang="en-US" altLang="en-US"/>
          </a:p>
        </p:txBody>
      </p:sp>
    </p:spTree>
    <p:extLst>
      <p:ext uri="{BB962C8B-B14F-4D97-AF65-F5344CB8AC3E}">
        <p14:creationId xmlns:p14="http://schemas.microsoft.com/office/powerpoint/2010/main" val="2373463236"/>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15</a:t>
            </a:fld>
            <a:endParaRPr lang="en-US" altLang="en-US"/>
          </a:p>
        </p:txBody>
      </p:sp>
    </p:spTree>
    <p:extLst>
      <p:ext uri="{BB962C8B-B14F-4D97-AF65-F5344CB8AC3E}">
        <p14:creationId xmlns:p14="http://schemas.microsoft.com/office/powerpoint/2010/main" val="302438717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16</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167565048"/>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17</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5819220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267826748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a:latin typeface="Calibri" panose="020F0502020204030204" pitchFamily="34" charset="0"/>
            </a:endParaRPr>
          </a:p>
        </p:txBody>
      </p:sp>
    </p:spTree>
    <p:extLst>
      <p:ext uri="{BB962C8B-B14F-4D97-AF65-F5344CB8AC3E}">
        <p14:creationId xmlns:p14="http://schemas.microsoft.com/office/powerpoint/2010/main" val="261607681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4</a:t>
            </a:fld>
            <a:endParaRPr lang="en-US" altLang="en-US">
              <a:latin typeface="Calibri" panose="020F0502020204030204" pitchFamily="34" charset="0"/>
            </a:endParaRPr>
          </a:p>
        </p:txBody>
      </p:sp>
    </p:spTree>
    <p:extLst>
      <p:ext uri="{BB962C8B-B14F-4D97-AF65-F5344CB8AC3E}">
        <p14:creationId xmlns:p14="http://schemas.microsoft.com/office/powerpoint/2010/main" val="122612303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270279641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7</a:t>
            </a:fld>
            <a:endParaRPr lang="en-US" altLang="en-US"/>
          </a:p>
        </p:txBody>
      </p:sp>
    </p:spTree>
    <p:extLst>
      <p:ext uri="{BB962C8B-B14F-4D97-AF65-F5344CB8AC3E}">
        <p14:creationId xmlns:p14="http://schemas.microsoft.com/office/powerpoint/2010/main" val="289317106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8</a:t>
            </a:fld>
            <a:endParaRPr lang="en-US" altLang="en-US"/>
          </a:p>
        </p:txBody>
      </p:sp>
    </p:spTree>
    <p:extLst>
      <p:ext uri="{BB962C8B-B14F-4D97-AF65-F5344CB8AC3E}">
        <p14:creationId xmlns:p14="http://schemas.microsoft.com/office/powerpoint/2010/main" val="378372174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9</a:t>
            </a:fld>
            <a:endParaRPr lang="en-US" altLang="en-US"/>
          </a:p>
        </p:txBody>
      </p:sp>
    </p:spTree>
    <p:extLst>
      <p:ext uri="{BB962C8B-B14F-4D97-AF65-F5344CB8AC3E}">
        <p14:creationId xmlns:p14="http://schemas.microsoft.com/office/powerpoint/2010/main" val="295499006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10</a:t>
            </a:fld>
            <a:endParaRPr lang="en-US" altLang="en-US"/>
          </a:p>
        </p:txBody>
      </p:sp>
    </p:spTree>
    <p:extLst>
      <p:ext uri="{BB962C8B-B14F-4D97-AF65-F5344CB8AC3E}">
        <p14:creationId xmlns:p14="http://schemas.microsoft.com/office/powerpoint/2010/main" val="409083544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7886548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January 2022</a:t>
            </a:r>
          </a:p>
        </p:txBody>
      </p:sp>
    </p:spTree>
    <p:extLst>
      <p:ext uri="{BB962C8B-B14F-4D97-AF65-F5344CB8AC3E}">
        <p14:creationId xmlns:p14="http://schemas.microsoft.com/office/powerpoint/2010/main" val="108450357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37029205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42276866"/>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9: 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January 31, 2022</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NPRR1111, Related to SCR819, Improving IRR Control to Manage GTC Stability Limits – URGENT [ERCOT]</a:t>
            </a:r>
            <a:endParaRPr lang="en-US" sz="1800" dirty="0"/>
          </a:p>
        </p:txBody>
      </p:sp>
      <p:sp>
        <p:nvSpPr>
          <p:cNvPr id="14339" name="Rectangle 2"/>
          <p:cNvSpPr>
            <a:spLocks noChangeArrowheads="1"/>
          </p:cNvSpPr>
          <p:nvPr/>
        </p:nvSpPr>
        <p:spPr bwMode="auto">
          <a:xfrm>
            <a:off x="70286" y="633812"/>
            <a:ext cx="8852733"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j-lt"/>
                <a:ea typeface="Times New Roman" panose="02020603050405020304" pitchFamily="18" charset="0"/>
              </a:rPr>
              <a:t>Proposed Effective Date:</a:t>
            </a:r>
            <a:r>
              <a:rPr lang="en-US" sz="1800" dirty="0">
                <a:effectLst/>
                <a:latin typeface="+mj-lt"/>
                <a:ea typeface="Times New Roman" panose="02020603050405020304" pitchFamily="18" charset="0"/>
              </a:rPr>
              <a:t>  Upon system implementation of SCR819</a:t>
            </a:r>
          </a:p>
          <a:p>
            <a:pPr marL="228600" marR="0" algn="just">
              <a:spcBef>
                <a:spcPts val="0"/>
              </a:spcBef>
              <a:spcAft>
                <a:spcPts val="0"/>
              </a:spcAft>
            </a:pPr>
            <a:r>
              <a:rPr lang="en-US" sz="1800" b="1" dirty="0">
                <a:effectLst/>
                <a:latin typeface="+mj-lt"/>
                <a:ea typeface="Times New Roman" panose="02020603050405020304" pitchFamily="18" charset="0"/>
              </a:rPr>
              <a:t>ERCOT Impact Analysis:  </a:t>
            </a:r>
            <a:r>
              <a:rPr lang="en-US" sz="1800" dirty="0">
                <a:effectLst/>
                <a:latin typeface="+mj-lt"/>
                <a:ea typeface="Times New Roman" panose="02020603050405020304" pitchFamily="18" charset="0"/>
              </a:rPr>
              <a:t>No budgetary impact; no impacts to ERCOT staffing; no impacts to ERCOT computer systems; no impacts to </a:t>
            </a:r>
            <a:r>
              <a:rPr lang="x-none" sz="1800" dirty="0">
                <a:effectLst/>
                <a:latin typeface="+mj-lt"/>
                <a:ea typeface="Times New Roman" panose="02020603050405020304" pitchFamily="18" charset="0"/>
              </a:rPr>
              <a:t>ERCOT business processes</a:t>
            </a:r>
            <a:r>
              <a:rPr lang="en-US" sz="1800" dirty="0">
                <a:effectLst/>
                <a:latin typeface="+mj-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j-lt"/>
                <a:ea typeface="Times New Roman" panose="02020603050405020304" pitchFamily="18" charset="0"/>
              </a:rPr>
              <a:t>Revision Description:  </a:t>
            </a:r>
            <a:r>
              <a:rPr lang="en-US" sz="1800" dirty="0">
                <a:effectLst/>
                <a:latin typeface="+mj-lt"/>
                <a:ea typeface="Times New Roman" panose="02020603050405020304" pitchFamily="18" charset="0"/>
              </a:rPr>
              <a:t>This NPRR expands the use of the Security-Constrained Economic Dispatch (SCED) Base Point Below High Dispatch Limit (“SBBH”) flag to signify that ERCOT has instructed an Intermittent Renewable Resource (IRR) or Direct Current (DC)-Coupled Resources not to exceed its Base Point.  These changes improve the control of IRRs in order to more efficiently manage Generic Transmission Constraint (GTC) stability limits.  Additionally, the Base Point Deviation Charge threshold for IRRs is adjusted to encourage better SCED Base Point control.</a:t>
            </a:r>
          </a:p>
          <a:p>
            <a:pPr marL="228600" marR="0">
              <a:spcBef>
                <a:spcPts val="0"/>
              </a:spcBef>
              <a:spcAft>
                <a:spcPts val="0"/>
              </a:spcAft>
            </a:pPr>
            <a:r>
              <a:rPr lang="en-US" sz="1800" b="1" dirty="0">
                <a:effectLst/>
                <a:latin typeface="+mj-lt"/>
                <a:ea typeface="Times New Roman" panose="02020603050405020304" pitchFamily="18" charset="0"/>
              </a:rPr>
              <a:t>PRS Decision:</a:t>
            </a:r>
            <a:r>
              <a:rPr lang="en-US" sz="1800" dirty="0">
                <a:effectLst/>
                <a:latin typeface="+mj-lt"/>
                <a:ea typeface="Times New Roman" panose="02020603050405020304" pitchFamily="18" charset="0"/>
              </a:rPr>
              <a:t>  On 1/13/22, PRS unanimously voted via roll call to recommend approval of NPRR1111 as submitted and to forward to TAC NPRR1111 and the Impact Analysis.  </a:t>
            </a:r>
          </a:p>
        </p:txBody>
      </p:sp>
    </p:spTree>
    <p:extLst>
      <p:ext uri="{BB962C8B-B14F-4D97-AF65-F5344CB8AC3E}">
        <p14:creationId xmlns:p14="http://schemas.microsoft.com/office/powerpoint/2010/main" val="263674230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NPRR1113, Clarification of Regulation-Up Schedule for Controllable Load Resources in Ancillary Service Imbalance – URGENT [ERCOT]</a:t>
            </a:r>
            <a:endParaRPr lang="en-US" sz="1800" dirty="0"/>
          </a:p>
        </p:txBody>
      </p:sp>
      <p:sp>
        <p:nvSpPr>
          <p:cNvPr id="14339" name="Rectangle 2"/>
          <p:cNvSpPr>
            <a:spLocks noChangeArrowheads="1"/>
          </p:cNvSpPr>
          <p:nvPr/>
        </p:nvSpPr>
        <p:spPr bwMode="auto">
          <a:xfrm>
            <a:off x="190499" y="774492"/>
            <a:ext cx="8612307"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j-lt"/>
                <a:ea typeface="Times New Roman" panose="02020603050405020304" pitchFamily="18" charset="0"/>
              </a:rPr>
              <a:t>Proposed Effective Date:</a:t>
            </a:r>
            <a:r>
              <a:rPr lang="en-US" sz="1800" dirty="0">
                <a:effectLst/>
                <a:latin typeface="+mj-lt"/>
                <a:ea typeface="Times New Roman" panose="02020603050405020304" pitchFamily="18" charset="0"/>
              </a:rPr>
              <a:t>  Upon system implementation</a:t>
            </a:r>
          </a:p>
          <a:p>
            <a:pPr marL="228600" marR="0" algn="just">
              <a:spcBef>
                <a:spcPts val="0"/>
              </a:spcBef>
              <a:spcAft>
                <a:spcPts val="0"/>
              </a:spcAft>
            </a:pPr>
            <a:r>
              <a:rPr lang="en-US" sz="1800" b="1" dirty="0">
                <a:effectLst/>
                <a:latin typeface="+mj-lt"/>
                <a:ea typeface="Times New Roman" panose="02020603050405020304" pitchFamily="18" charset="0"/>
              </a:rPr>
              <a:t>ERCOT Impact Analysis:  </a:t>
            </a:r>
            <a:r>
              <a:rPr lang="en-US" sz="1800" dirty="0">
                <a:effectLst/>
                <a:latin typeface="+mj-lt"/>
                <a:ea typeface="Times New Roman" panose="02020603050405020304" pitchFamily="18" charset="0"/>
              </a:rPr>
              <a:t>Less than $10k (O&amp;M); no impacts to ERCOT staffing; impacts to </a:t>
            </a:r>
            <a:r>
              <a:rPr lang="x-none" sz="1800" dirty="0">
                <a:effectLst/>
                <a:latin typeface="+mj-lt"/>
                <a:ea typeface="Times New Roman" panose="02020603050405020304" pitchFamily="18" charset="0"/>
              </a:rPr>
              <a:t>Credit, Settlements &amp; Billing Systems</a:t>
            </a:r>
            <a:r>
              <a:rPr lang="en-US" sz="1800" dirty="0">
                <a:effectLst/>
                <a:latin typeface="+mj-lt"/>
                <a:ea typeface="Times New Roman" panose="02020603050405020304" pitchFamily="18" charset="0"/>
              </a:rPr>
              <a:t>; no impacts to </a:t>
            </a:r>
            <a:r>
              <a:rPr lang="x-none" sz="1800" dirty="0">
                <a:effectLst/>
                <a:latin typeface="+mj-lt"/>
                <a:ea typeface="Times New Roman" panose="02020603050405020304" pitchFamily="18" charset="0"/>
              </a:rPr>
              <a:t>ERCOT business processes</a:t>
            </a:r>
            <a:r>
              <a:rPr lang="en-US" sz="1800" dirty="0">
                <a:effectLst/>
                <a:latin typeface="+mj-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j-lt"/>
                <a:ea typeface="Times New Roman" panose="02020603050405020304" pitchFamily="18" charset="0"/>
              </a:rPr>
              <a:t>Revision Description:  </a:t>
            </a:r>
            <a:r>
              <a:rPr lang="en-US" sz="1800" dirty="0">
                <a:effectLst/>
                <a:latin typeface="+mj-lt"/>
                <a:ea typeface="Times New Roman" panose="02020603050405020304" pitchFamily="18" charset="0"/>
              </a:rPr>
              <a:t>This NPRR adjusts the definitions in Section 6.7.5, Real-Time Ancillary Service Imbalance Payment or Charge, to prohibit double-counting of the Regulation-Up (Reg-Up) Ancillary Service Schedule when calculating capacity in the Ancillary Service Imbalance Settlement for Controllable Load Resources available to SCED.  </a:t>
            </a:r>
          </a:p>
          <a:p>
            <a:pPr marL="228600" marR="0">
              <a:spcBef>
                <a:spcPts val="0"/>
              </a:spcBef>
              <a:spcAft>
                <a:spcPts val="0"/>
              </a:spcAft>
            </a:pPr>
            <a:r>
              <a:rPr lang="en-US" sz="1800" b="1" dirty="0">
                <a:effectLst/>
                <a:latin typeface="+mj-lt"/>
                <a:ea typeface="Times New Roman" panose="02020603050405020304" pitchFamily="18" charset="0"/>
              </a:rPr>
              <a:t>PRS Decision:</a:t>
            </a:r>
            <a:r>
              <a:rPr lang="en-US" sz="1800" dirty="0">
                <a:effectLst/>
                <a:latin typeface="+mj-lt"/>
                <a:ea typeface="Times New Roman" panose="02020603050405020304" pitchFamily="18" charset="0"/>
              </a:rPr>
              <a:t>  On 1/13/22, PRS unanimously voted via roll call to grant NPRR1113 Urgent status; to recommend approval of NPRR1113 as amended by the 1/6/22 ERCOT comments; and to forward to TAC NPRR1113 and the Impact Analysis.  </a:t>
            </a:r>
          </a:p>
        </p:txBody>
      </p:sp>
    </p:spTree>
    <p:extLst>
      <p:ext uri="{BB962C8B-B14F-4D97-AF65-F5344CB8AC3E}">
        <p14:creationId xmlns:p14="http://schemas.microsoft.com/office/powerpoint/2010/main" val="372609742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NPRR1114, Securitization – PURA Subchapter N Uplift Charges – URGENT [ERCOT]</a:t>
            </a:r>
            <a:endParaRPr lang="en-US" sz="1800" dirty="0"/>
          </a:p>
        </p:txBody>
      </p:sp>
      <p:sp>
        <p:nvSpPr>
          <p:cNvPr id="14339" name="Rectangle 2"/>
          <p:cNvSpPr>
            <a:spLocks noChangeArrowheads="1"/>
          </p:cNvSpPr>
          <p:nvPr/>
        </p:nvSpPr>
        <p:spPr bwMode="auto">
          <a:xfrm>
            <a:off x="190500" y="774492"/>
            <a:ext cx="8612307" cy="53553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j-lt"/>
                <a:ea typeface="Times New Roman" panose="02020603050405020304" pitchFamily="18" charset="0"/>
              </a:rPr>
              <a:t>Proposed Effective Date:</a:t>
            </a:r>
            <a:r>
              <a:rPr lang="en-US" sz="1800" dirty="0">
                <a:effectLst/>
                <a:latin typeface="+mj-lt"/>
                <a:ea typeface="Times New Roman" panose="02020603050405020304" pitchFamily="18" charset="0"/>
              </a:rPr>
              <a:t>  Upon system implementation – Priority 2022; Rank 320</a:t>
            </a:r>
          </a:p>
          <a:p>
            <a:pPr marL="228600" algn="just">
              <a:spcBef>
                <a:spcPts val="0"/>
              </a:spcBef>
              <a:spcAft>
                <a:spcPts val="0"/>
              </a:spcAft>
            </a:pPr>
            <a:r>
              <a:rPr lang="en-US" sz="1800" b="1" dirty="0">
                <a:effectLst/>
                <a:latin typeface="+mj-lt"/>
                <a:ea typeface="Times New Roman" panose="02020603050405020304" pitchFamily="18" charset="0"/>
              </a:rPr>
              <a:t>ERCOT Impact Analysis:  </a:t>
            </a:r>
            <a:r>
              <a:rPr lang="en-US" sz="1800" dirty="0">
                <a:effectLst/>
                <a:latin typeface="+mj-lt"/>
                <a:ea typeface="Times New Roman" panose="02020603050405020304" pitchFamily="18" charset="0"/>
              </a:rPr>
              <a:t>Between $1.8M and $2.4M; no impacts to ERCOT staffing; impacts to Credit Management Systems (CMM), Credit, Settlement &amp; Billing Systems, Data Management &amp; Analytics Systems, Financial Management Systems, Integration Systems, CRM &amp; Registration Systems, and ERCOT Website and MIS Systems; </a:t>
            </a:r>
            <a:r>
              <a:rPr lang="x-none" sz="1800" dirty="0">
                <a:effectLst/>
                <a:latin typeface="+mj-lt"/>
                <a:ea typeface="Times New Roman" panose="02020603050405020304" pitchFamily="18" charset="0"/>
              </a:rPr>
              <a:t>ERCOT business processes</a:t>
            </a:r>
            <a:r>
              <a:rPr lang="en-US" sz="1800" dirty="0">
                <a:effectLst/>
                <a:latin typeface="+mj-lt"/>
                <a:ea typeface="Times New Roman" panose="02020603050405020304" pitchFamily="18" charset="0"/>
              </a:rPr>
              <a:t> will be updated; no impacts to ERCOT grid operations and practices. (budgetary costs </a:t>
            </a:r>
            <a:r>
              <a:rPr lang="en-US" dirty="0">
                <a:latin typeface="+mj-lt"/>
                <a:ea typeface="Times New Roman" panose="02020603050405020304" pitchFamily="18" charset="0"/>
              </a:rPr>
              <a:t>borne by Securitization funding)</a:t>
            </a:r>
            <a:endParaRPr lang="en-US" sz="1800" dirty="0">
              <a:effectLst/>
              <a:latin typeface="+mj-lt"/>
              <a:ea typeface="Times New Roman" panose="02020603050405020304" pitchFamily="18" charset="0"/>
            </a:endParaRPr>
          </a:p>
          <a:p>
            <a:pPr marL="228600" marR="0">
              <a:spcBef>
                <a:spcPts val="0"/>
              </a:spcBef>
              <a:spcAft>
                <a:spcPts val="0"/>
              </a:spcAft>
            </a:pPr>
            <a:r>
              <a:rPr lang="en-US" sz="1800" b="1" dirty="0">
                <a:effectLst/>
                <a:latin typeface="+mj-lt"/>
                <a:ea typeface="Times New Roman" panose="02020603050405020304" pitchFamily="18" charset="0"/>
              </a:rPr>
              <a:t>Revision Description:  </a:t>
            </a:r>
            <a:r>
              <a:rPr lang="en-US" sz="1800" dirty="0">
                <a:effectLst/>
                <a:latin typeface="+mj-lt"/>
                <a:ea typeface="Times New Roman" panose="02020603050405020304" pitchFamily="18" charset="0"/>
              </a:rPr>
              <a:t>This NPRR establishes processes to assess and collect Securitization Uplift Charges to Qualified Scheduling Entities (QSEs) representing Load Serving Entities (LSEs) pursuant to the Debt Obligation Order (DOO) issued in PUCT Docket No. 52322.</a:t>
            </a:r>
          </a:p>
          <a:p>
            <a:pPr marL="228600" marR="0">
              <a:spcBef>
                <a:spcPts val="0"/>
              </a:spcBef>
              <a:spcAft>
                <a:spcPts val="0"/>
              </a:spcAft>
            </a:pPr>
            <a:r>
              <a:rPr lang="en-US" sz="1800" b="1" dirty="0">
                <a:effectLst/>
                <a:latin typeface="+mj-lt"/>
                <a:ea typeface="Times New Roman" panose="02020603050405020304" pitchFamily="18" charset="0"/>
              </a:rPr>
              <a:t>PRS Decision:</a:t>
            </a:r>
            <a:r>
              <a:rPr lang="en-US" sz="1800" dirty="0">
                <a:effectLst/>
                <a:latin typeface="+mj-lt"/>
                <a:ea typeface="Times New Roman" panose="02020603050405020304" pitchFamily="18" charset="0"/>
              </a:rPr>
              <a:t>  </a:t>
            </a:r>
            <a:r>
              <a:rPr lang="en-US" sz="1800" kern="1200" dirty="0">
                <a:effectLst/>
                <a:latin typeface="+mj-lt"/>
                <a:ea typeface="Times New Roman" panose="02020603050405020304" pitchFamily="18" charset="0"/>
              </a:rPr>
              <a:t>On 1/13/22, PRS unanimously voted via roll call to grant NPRR1114 Urgent status; to recommend approval of NPRR1114 as amended by the 1/12/22 TEAM comments as revised by PRS; and to forward to TAC NPRR1114 and the Impact Analysis with a recommended priority of 2022 and rank of 320</a:t>
            </a:r>
            <a:endParaRPr lang="en-US" sz="1800" dirty="0">
              <a:effectLst/>
              <a:latin typeface="+mj-lt"/>
              <a:ea typeface="Times New Roman" panose="02020603050405020304" pitchFamily="18" charset="0"/>
            </a:endParaRPr>
          </a:p>
          <a:p>
            <a:pPr marL="228600" marR="0">
              <a:spcBef>
                <a:spcPts val="0"/>
              </a:spcBef>
              <a:spcAft>
                <a:spcPts val="0"/>
              </a:spcAft>
            </a:pPr>
            <a:r>
              <a:rPr lang="en-US" sz="1800" b="1" dirty="0">
                <a:effectLst/>
                <a:latin typeface="+mj-lt"/>
                <a:ea typeface="Times New Roman" panose="02020603050405020304" pitchFamily="18" charset="0"/>
              </a:rPr>
              <a:t>Credit WG Review:</a:t>
            </a:r>
            <a:r>
              <a:rPr lang="en-US" sz="1800" dirty="0">
                <a:effectLst/>
                <a:latin typeface="+mj-lt"/>
                <a:ea typeface="Times New Roman" panose="02020603050405020304" pitchFamily="18" charset="0"/>
              </a:rPr>
              <a:t>  See 1/19/22 Credit WG Comments</a:t>
            </a:r>
          </a:p>
        </p:txBody>
      </p:sp>
    </p:spTree>
    <p:extLst>
      <p:ext uri="{BB962C8B-B14F-4D97-AF65-F5344CB8AC3E}">
        <p14:creationId xmlns:p14="http://schemas.microsoft.com/office/powerpoint/2010/main" val="195330027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SCR816, CRR Auction Bid Credit Enhancement [DC Energy]</a:t>
            </a:r>
            <a:endParaRPr lang="en-US" sz="1800" dirty="0"/>
          </a:p>
        </p:txBody>
      </p:sp>
      <p:sp>
        <p:nvSpPr>
          <p:cNvPr id="14339" name="Rectangle 2"/>
          <p:cNvSpPr>
            <a:spLocks noChangeArrowheads="1"/>
          </p:cNvSpPr>
          <p:nvPr/>
        </p:nvSpPr>
        <p:spPr bwMode="auto">
          <a:xfrm>
            <a:off x="190499" y="774492"/>
            <a:ext cx="8612307" cy="31393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j-lt"/>
                <a:ea typeface="Times New Roman" panose="02020603050405020304" pitchFamily="18" charset="0"/>
              </a:rPr>
              <a:t>Proposed Effective Date:  </a:t>
            </a:r>
            <a:r>
              <a:rPr lang="en-US" sz="1800" dirty="0">
                <a:effectLst/>
                <a:latin typeface="+mj-lt"/>
                <a:ea typeface="Times New Roman" panose="02020603050405020304" pitchFamily="18" charset="0"/>
              </a:rPr>
              <a:t>Upon system implementation – Priority 2022; Rank 2855</a:t>
            </a:r>
          </a:p>
          <a:p>
            <a:pPr marL="228600" marR="0" algn="just">
              <a:spcBef>
                <a:spcPts val="0"/>
              </a:spcBef>
              <a:spcAft>
                <a:spcPts val="0"/>
              </a:spcAft>
            </a:pPr>
            <a:r>
              <a:rPr lang="en-US" sz="1800" b="1" dirty="0">
                <a:effectLst/>
                <a:latin typeface="+mj-lt"/>
                <a:ea typeface="Times New Roman" panose="02020603050405020304" pitchFamily="18" charset="0"/>
              </a:rPr>
              <a:t>ERCOT Impact Analysis:  </a:t>
            </a:r>
            <a:r>
              <a:rPr lang="en-US" sz="1800" dirty="0">
                <a:effectLst/>
                <a:latin typeface="+mj-lt"/>
                <a:ea typeface="Times New Roman" panose="02020603050405020304" pitchFamily="18" charset="0"/>
              </a:rPr>
              <a:t>Between $50k and $80k; no impacts to ERCOT staffing; impacts to Congestion Revenue Rights (CRR); no impacts to E</a:t>
            </a:r>
            <a:r>
              <a:rPr lang="x-none" sz="1800" dirty="0">
                <a:effectLst/>
                <a:latin typeface="+mj-lt"/>
                <a:ea typeface="Times New Roman" panose="02020603050405020304" pitchFamily="18" charset="0"/>
              </a:rPr>
              <a:t>RCOT business processes</a:t>
            </a:r>
            <a:r>
              <a:rPr lang="en-US" sz="1800" dirty="0">
                <a:effectLst/>
                <a:latin typeface="+mj-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j-lt"/>
                <a:ea typeface="Times New Roman" panose="02020603050405020304" pitchFamily="18" charset="0"/>
              </a:rPr>
              <a:t>Revision Description:  </a:t>
            </a:r>
            <a:r>
              <a:rPr lang="en-US" sz="1800" dirty="0">
                <a:effectLst/>
                <a:latin typeface="+mj-lt"/>
                <a:ea typeface="Times New Roman" panose="02020603050405020304" pitchFamily="18" charset="0"/>
              </a:rPr>
              <a:t>This SCR </a:t>
            </a:r>
            <a:r>
              <a:rPr lang="en-US" sz="1800" dirty="0">
                <a:effectLst/>
                <a:latin typeface="+mj-lt"/>
                <a:ea typeface="Times New Roman" panose="02020603050405020304" pitchFamily="18" charset="0"/>
                <a:cs typeface="Arial" panose="020B0604020202020204" pitchFamily="34" charset="0"/>
              </a:rPr>
              <a:t>unlocks Congestion Revenue Right (CRR) bid credit on the same day that CRR Auction results are posted</a:t>
            </a:r>
            <a:r>
              <a:rPr lang="en-US" sz="1800" dirty="0">
                <a:effectLst/>
                <a:latin typeface="+mj-lt"/>
                <a:ea typeface="Times New Roman" panose="02020603050405020304" pitchFamily="18" charset="0"/>
              </a:rPr>
              <a:t>.</a:t>
            </a:r>
          </a:p>
          <a:p>
            <a:pPr marL="228600" marR="0">
              <a:spcBef>
                <a:spcPts val="0"/>
              </a:spcBef>
              <a:spcAft>
                <a:spcPts val="0"/>
              </a:spcAft>
            </a:pPr>
            <a:r>
              <a:rPr lang="en-US" sz="1800" b="1" dirty="0">
                <a:effectLst/>
                <a:latin typeface="+mj-lt"/>
                <a:ea typeface="Times New Roman" panose="02020603050405020304" pitchFamily="18" charset="0"/>
              </a:rPr>
              <a:t>PRS Decision:</a:t>
            </a:r>
            <a:r>
              <a:rPr lang="en-US" sz="1800" dirty="0">
                <a:effectLst/>
                <a:latin typeface="+mj-lt"/>
                <a:ea typeface="Times New Roman" panose="02020603050405020304" pitchFamily="18" charset="0"/>
              </a:rPr>
              <a:t>  On 10/14/21, PRS unanimously voted via roll call to recommend approval of SCR816 as submitted.  On 12/14/21, PRS unanimously voted via roll call to endorse and forward to TAC the 11/10/21 PRS Report and Impact Analysis for SCR816 with a recommended priority of 2022 and rank of 2855.</a:t>
            </a:r>
          </a:p>
        </p:txBody>
      </p:sp>
    </p:spTree>
    <p:extLst>
      <p:ext uri="{BB962C8B-B14F-4D97-AF65-F5344CB8AC3E}">
        <p14:creationId xmlns:p14="http://schemas.microsoft.com/office/powerpoint/2010/main" val="220979333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SCR817, Related to NPRR1095, </a:t>
            </a:r>
            <a:r>
              <a:rPr lang="en-US" sz="1800" i="1" dirty="0" err="1"/>
              <a:t>MarkeTrak</a:t>
            </a:r>
            <a:r>
              <a:rPr lang="en-US" sz="1800" i="1" dirty="0"/>
              <a:t> Validation Revisions Aligning with Texas SET V5.0 [TDTMS]</a:t>
            </a:r>
            <a:endParaRPr lang="en-US" sz="1800" dirty="0"/>
          </a:p>
        </p:txBody>
      </p:sp>
      <p:sp>
        <p:nvSpPr>
          <p:cNvPr id="14339" name="Rectangle 2"/>
          <p:cNvSpPr>
            <a:spLocks noChangeArrowheads="1"/>
          </p:cNvSpPr>
          <p:nvPr/>
        </p:nvSpPr>
        <p:spPr bwMode="auto">
          <a:xfrm>
            <a:off x="190499" y="774492"/>
            <a:ext cx="8612307"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j-lt"/>
                <a:ea typeface="Times New Roman" panose="02020603050405020304" pitchFamily="18" charset="0"/>
              </a:rPr>
              <a:t>Proposed Effective Date:  </a:t>
            </a:r>
            <a:r>
              <a:rPr lang="en-US" sz="1800" dirty="0">
                <a:effectLst/>
                <a:latin typeface="+mj-lt"/>
                <a:ea typeface="Times New Roman" panose="02020603050405020304" pitchFamily="18" charset="0"/>
              </a:rPr>
              <a:t>Upon system implementation – Priority 2023; Rank 3700</a:t>
            </a:r>
          </a:p>
          <a:p>
            <a:pPr marL="228600" marR="0" algn="just">
              <a:spcBef>
                <a:spcPts val="0"/>
              </a:spcBef>
              <a:spcAft>
                <a:spcPts val="0"/>
              </a:spcAft>
            </a:pPr>
            <a:r>
              <a:rPr lang="en-US" sz="1800" b="1" dirty="0">
                <a:effectLst/>
                <a:latin typeface="+mj-lt"/>
                <a:ea typeface="Times New Roman" panose="02020603050405020304" pitchFamily="18" charset="0"/>
              </a:rPr>
              <a:t>ERCOT Impact Analysis:  </a:t>
            </a:r>
            <a:r>
              <a:rPr lang="en-US" sz="1800" dirty="0">
                <a:effectLst/>
                <a:latin typeface="+mj-lt"/>
                <a:ea typeface="Times New Roman" panose="02020603050405020304" pitchFamily="18" charset="0"/>
              </a:rPr>
              <a:t>Between $400k and $600k; no impacts to ERCOT staffing; impacts to Retail Systems, CRM &amp; Registration Systems, and Integration Systems; E</a:t>
            </a:r>
            <a:r>
              <a:rPr lang="x-none" sz="1800" dirty="0">
                <a:effectLst/>
                <a:latin typeface="+mj-lt"/>
                <a:ea typeface="Times New Roman" panose="02020603050405020304" pitchFamily="18" charset="0"/>
              </a:rPr>
              <a:t>RCOT business processes</a:t>
            </a:r>
            <a:r>
              <a:rPr lang="en-US" sz="1800" dirty="0">
                <a:effectLst/>
                <a:latin typeface="+mj-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j-lt"/>
                <a:ea typeface="Times New Roman" panose="02020603050405020304" pitchFamily="18" charset="0"/>
              </a:rPr>
              <a:t>Revision Description:  </a:t>
            </a:r>
            <a:r>
              <a:rPr lang="en-US" sz="1800" dirty="0">
                <a:effectLst/>
                <a:latin typeface="+mj-lt"/>
                <a:ea typeface="Times New Roman" panose="02020603050405020304" pitchFamily="18" charset="0"/>
              </a:rPr>
              <a:t>This SCR adds validations/requirements to existing </a:t>
            </a:r>
            <a:r>
              <a:rPr lang="en-US" sz="1800" dirty="0" err="1">
                <a:effectLst/>
                <a:latin typeface="+mj-lt"/>
                <a:ea typeface="Times New Roman" panose="02020603050405020304" pitchFamily="18" charset="0"/>
              </a:rPr>
              <a:t>MarkeTrak</a:t>
            </a:r>
            <a:r>
              <a:rPr lang="en-US" sz="1800" dirty="0">
                <a:effectLst/>
                <a:latin typeface="+mj-lt"/>
                <a:ea typeface="Times New Roman" panose="02020603050405020304" pitchFamily="18" charset="0"/>
              </a:rPr>
              <a:t> subtypes, revises existing workflows, and suggests new subtypes to align with current market practices for more efficient issue resolution.  </a:t>
            </a:r>
          </a:p>
          <a:p>
            <a:pPr marL="228600" marR="0">
              <a:spcBef>
                <a:spcPts val="0"/>
              </a:spcBef>
              <a:spcAft>
                <a:spcPts val="0"/>
              </a:spcAft>
            </a:pPr>
            <a:r>
              <a:rPr lang="en-US" sz="1800" b="1" dirty="0">
                <a:effectLst/>
                <a:latin typeface="+mj-lt"/>
                <a:ea typeface="Times New Roman" panose="02020603050405020304" pitchFamily="18" charset="0"/>
              </a:rPr>
              <a:t>PRS Decision:</a:t>
            </a:r>
            <a:r>
              <a:rPr lang="en-US" sz="1800" dirty="0">
                <a:effectLst/>
                <a:latin typeface="+mj-lt"/>
                <a:ea typeface="Times New Roman" panose="02020603050405020304" pitchFamily="18" charset="0"/>
              </a:rPr>
              <a:t>  On 10/14/21, PRS unanimously voted via roll call to recommend approval of SCR817 as submitted.  On 12/14/21, PRS unanimously voted via roll call to endorse and forward to TAC the 11/10/21 PRS Report and Impact Analysis for SCR817 with a recommended priority of 2023 and rank of 3700.</a:t>
            </a:r>
          </a:p>
        </p:txBody>
      </p:sp>
    </p:spTree>
    <p:extLst>
      <p:ext uri="{BB962C8B-B14F-4D97-AF65-F5344CB8AC3E}">
        <p14:creationId xmlns:p14="http://schemas.microsoft.com/office/powerpoint/2010/main" val="333431236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SCR819, Improving IRR Control to Manage GTC Stability Limits [ERCOT]</a:t>
            </a:r>
            <a:endParaRPr lang="en-US" sz="1800" dirty="0"/>
          </a:p>
        </p:txBody>
      </p:sp>
      <p:sp>
        <p:nvSpPr>
          <p:cNvPr id="14339" name="Rectangle 2"/>
          <p:cNvSpPr>
            <a:spLocks noChangeArrowheads="1"/>
          </p:cNvSpPr>
          <p:nvPr/>
        </p:nvSpPr>
        <p:spPr bwMode="auto">
          <a:xfrm>
            <a:off x="70287" y="774492"/>
            <a:ext cx="8732520"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j-lt"/>
                <a:ea typeface="Times New Roman" panose="02020603050405020304" pitchFamily="18" charset="0"/>
              </a:rPr>
              <a:t>Proposed Effective Date:  </a:t>
            </a:r>
            <a:r>
              <a:rPr lang="en-US" sz="1800" dirty="0">
                <a:effectLst/>
                <a:latin typeface="+mj-lt"/>
                <a:ea typeface="Times New Roman" panose="02020603050405020304" pitchFamily="18" charset="0"/>
              </a:rPr>
              <a:t>Upon system implementation – Priority 2022; Rank 3570</a:t>
            </a:r>
          </a:p>
          <a:p>
            <a:pPr marL="228600" marR="0" algn="just">
              <a:spcBef>
                <a:spcPts val="0"/>
              </a:spcBef>
              <a:spcAft>
                <a:spcPts val="0"/>
              </a:spcAft>
            </a:pPr>
            <a:r>
              <a:rPr lang="en-US" sz="1800" b="1" dirty="0">
                <a:effectLst/>
                <a:latin typeface="+mj-lt"/>
                <a:ea typeface="Times New Roman" panose="02020603050405020304" pitchFamily="18" charset="0"/>
              </a:rPr>
              <a:t>ERCOT Impact Analysis:  </a:t>
            </a:r>
            <a:r>
              <a:rPr lang="en-US" sz="1800" dirty="0">
                <a:effectLst/>
                <a:latin typeface="+mj-lt"/>
                <a:ea typeface="Times New Roman" panose="02020603050405020304" pitchFamily="18" charset="0"/>
              </a:rPr>
              <a:t>Between $40k and $60k; no impacts to ERCOT staffing; impacts to Energy Management Systems and Market Operation Systems, and Integration Systems; no impacts to E</a:t>
            </a:r>
            <a:r>
              <a:rPr lang="x-none" sz="1800" dirty="0">
                <a:effectLst/>
                <a:latin typeface="+mj-lt"/>
                <a:ea typeface="Times New Roman" panose="02020603050405020304" pitchFamily="18" charset="0"/>
              </a:rPr>
              <a:t>RCOT business processes</a:t>
            </a:r>
            <a:r>
              <a:rPr lang="en-US" sz="1800" dirty="0">
                <a:effectLst/>
                <a:latin typeface="+mj-lt"/>
                <a:ea typeface="Times New Roman" panose="02020603050405020304" pitchFamily="18" charset="0"/>
              </a:rPr>
              <a:t>; ERCOT grid operations and practices will be updated.</a:t>
            </a:r>
          </a:p>
          <a:p>
            <a:pPr marL="228600" marR="0">
              <a:spcBef>
                <a:spcPts val="0"/>
              </a:spcBef>
              <a:spcAft>
                <a:spcPts val="0"/>
              </a:spcAft>
            </a:pPr>
            <a:r>
              <a:rPr lang="en-US" sz="1800" b="1" dirty="0">
                <a:effectLst/>
                <a:latin typeface="+mj-lt"/>
                <a:ea typeface="Times New Roman" panose="02020603050405020304" pitchFamily="18" charset="0"/>
              </a:rPr>
              <a:t>Revision Description:  </a:t>
            </a:r>
            <a:r>
              <a:rPr lang="en-US" sz="1800" dirty="0">
                <a:effectLst/>
                <a:latin typeface="+mj-lt"/>
                <a:ea typeface="Times New Roman" panose="02020603050405020304" pitchFamily="18" charset="0"/>
              </a:rPr>
              <a:t>This SCR improves the dispatch of Base Points to Resources to account for the ramping of </a:t>
            </a:r>
            <a:r>
              <a:rPr lang="en-US" sz="1800" dirty="0" err="1">
                <a:effectLst/>
                <a:latin typeface="+mj-lt"/>
                <a:ea typeface="Times New Roman" panose="02020603050405020304" pitchFamily="18" charset="0"/>
              </a:rPr>
              <a:t>uncurtailed</a:t>
            </a:r>
            <a:r>
              <a:rPr lang="en-US" sz="1800" dirty="0">
                <a:effectLst/>
                <a:latin typeface="+mj-lt"/>
                <a:ea typeface="Times New Roman" panose="02020603050405020304" pitchFamily="18" charset="0"/>
              </a:rPr>
              <a:t> IRRs and reduces the chance of violating Generic Transmission Limits (GTLs).</a:t>
            </a:r>
          </a:p>
          <a:p>
            <a:pPr marL="228600" marR="0">
              <a:spcBef>
                <a:spcPts val="0"/>
              </a:spcBef>
              <a:spcAft>
                <a:spcPts val="0"/>
              </a:spcAft>
            </a:pPr>
            <a:r>
              <a:rPr lang="en-US" sz="1800" b="1" dirty="0">
                <a:effectLst/>
                <a:latin typeface="+mj-lt"/>
                <a:ea typeface="Times New Roman" panose="02020603050405020304" pitchFamily="18" charset="0"/>
              </a:rPr>
              <a:t>PRS Decision:</a:t>
            </a:r>
            <a:r>
              <a:rPr lang="en-US" sz="1800" dirty="0">
                <a:effectLst/>
                <a:latin typeface="+mj-lt"/>
                <a:ea typeface="Times New Roman" panose="02020603050405020304" pitchFamily="18" charset="0"/>
              </a:rPr>
              <a:t>  On 1/13/22, PRS unanimously voted via roll call to recommend approval of SCR819 as submitted and to forward to TAC SCR819 and the Impact Analysis with a recommended priority of 2022 and rank of 3570.  </a:t>
            </a:r>
          </a:p>
        </p:txBody>
      </p:sp>
    </p:spTree>
    <p:extLst>
      <p:ext uri="{BB962C8B-B14F-4D97-AF65-F5344CB8AC3E}">
        <p14:creationId xmlns:p14="http://schemas.microsoft.com/office/powerpoint/2010/main" val="361085421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a:solidFill>
                  <a:schemeClr val="accent1"/>
                </a:solidFill>
              </a:rPr>
              <a:t>2021 Release Targets – Board Approved NPRRs / SCRs / </a:t>
            </a:r>
            <a:r>
              <a:rPr lang="en-US" sz="2200" b="1" dirty="0" err="1">
                <a:solidFill>
                  <a:schemeClr val="accent1"/>
                </a:solidFill>
              </a:rPr>
              <a:t>xGRRs</a:t>
            </a:r>
            <a:r>
              <a:rPr lang="en-US" sz="2200" b="1" dirty="0">
                <a:solidFill>
                  <a:schemeClr val="accent1"/>
                </a:solidFill>
              </a:rPr>
              <a:t>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16</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45329"/>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5994365"/>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453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6"/>
          <a:ext cx="8839200" cy="4243720"/>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2/2 – 2/4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3/30 – 4/1</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5/25 – 5/27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7/27 – 7/29</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10/5 – 10/7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12/7 – 12/9</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NPRR902</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NOGRR195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OBDRR023</a:t>
                      </a:r>
                      <a:r>
                        <a:rPr kumimoji="0" lang="en-US" sz="900" b="0" i="0" u="none" strike="noStrike" cap="none" normalizeH="0" baseline="0" dirty="0">
                          <a:ln>
                            <a:noFill/>
                          </a:ln>
                          <a:solidFill>
                            <a:schemeClr val="tx1"/>
                          </a:solidFill>
                          <a:effectLst/>
                          <a:latin typeface="Courier New" pitchFamily="49" charset="0"/>
                        </a:rPr>
                        <a:t>(a)</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9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9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9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NPRR1020</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NPRR971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NPRR986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NPRR998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NPRR1024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NPRR1043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NOGRR213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VCMRR027</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PGRR070</a:t>
                      </a:r>
                      <a:endParaRPr kumimoji="0" lang="en-US" sz="9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a:ln>
                            <a:noFill/>
                          </a:ln>
                          <a:solidFill>
                            <a:schemeClr val="tx1"/>
                          </a:solidFill>
                          <a:effectLst/>
                          <a:latin typeface="Courier New" pitchFamily="49" charset="0"/>
                          <a:ea typeface="+mn-ea"/>
                          <a:cs typeface="+mn-cs"/>
                        </a:rPr>
                        <a:t>NPRR1060</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NPRR974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NPRR978</a:t>
                      </a:r>
                      <a:r>
                        <a:rPr kumimoji="0" lang="en-US" sz="900" b="0" i="0" u="none" strike="noStrike" kern="1200" cap="none" normalizeH="0" baseline="0" dirty="0">
                          <a:ln>
                            <a:noFill/>
                          </a:ln>
                          <a:solidFill>
                            <a:schemeClr val="tx1"/>
                          </a:solidFill>
                          <a:effectLst/>
                          <a:latin typeface="Courier New" pitchFamily="49" charset="0"/>
                          <a:ea typeface="+mn-ea"/>
                          <a:cs typeface="+mn-cs"/>
                        </a:rPr>
                        <a:t>(c)</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NPRR1048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NPRR1051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SCR811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ECMS</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ECMS</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NPRR1080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OBDRR030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NPRR1081</a:t>
                      </a:r>
                      <a:r>
                        <a:rPr kumimoji="0" lang="en-US" sz="900" b="0" i="0" u="none" strike="noStrike" cap="none" normalizeH="0" baseline="0" dirty="0">
                          <a:ln>
                            <a:noFill/>
                          </a:ln>
                          <a:solidFill>
                            <a:schemeClr val="tx1"/>
                          </a:solidFill>
                          <a:effectLst/>
                          <a:latin typeface="Courier New" pitchFamily="49" charset="0"/>
                        </a:rPr>
                        <a:t>(a)</a:t>
                      </a:r>
                      <a:endParaRPr kumimoji="0" lang="en-US" sz="9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NPRR902</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NPRR905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900" b="0" i="0" u="none" strike="sngStrike" kern="1200" cap="none" normalizeH="0" baseline="0" dirty="0">
                          <a:ln>
                            <a:noFill/>
                          </a:ln>
                          <a:solidFill>
                            <a:schemeClr val="tx1"/>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SCR789</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NPRR1062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RMGRR164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NPRR1031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 </a:t>
                      </a: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RRGRR026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NPRR867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NPRR1081</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None</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NPRR984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OBDRR023</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None</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Courier New" pitchFamily="49" charset="0"/>
                          <a:ea typeface="+mn-ea"/>
                          <a:cs typeface="+mn-cs"/>
                        </a:rPr>
                        <a:t>SCR781</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459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8" name="TextBox 21"/>
          <p:cNvSpPr txBox="1">
            <a:spLocks noChangeArrowheads="1"/>
          </p:cNvSpPr>
          <p:nvPr/>
        </p:nvSpPr>
        <p:spPr bwMode="auto">
          <a:xfrm>
            <a:off x="6470115" y="5485388"/>
            <a:ext cx="2505302" cy="954107"/>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NPRR902(a) – ECEII Market Participant MPIM role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NPRR902(b) – MIS links updated for ECEII reports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NPRR978(c) – Forecast Zone scope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NPRR1081(a) – Manual implementation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NPRR1081(b) – Automated solution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OBDRR023(a) – ERS Expenditure Limit</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OBDRR023(b) – 4 Standard Contract Terms/Year</a:t>
            </a:r>
          </a:p>
        </p:txBody>
      </p:sp>
      <p:graphicFrame>
        <p:nvGraphicFramePr>
          <p:cNvPr id="38" name="Table 37"/>
          <p:cNvGraphicFramePr>
            <a:graphicFrameLocks noGrp="1"/>
          </p:cNvGraphicFramePr>
          <p:nvPr/>
        </p:nvGraphicFramePr>
        <p:xfrm>
          <a:off x="176358" y="5098190"/>
          <a:ext cx="8799059" cy="365760"/>
        </p:xfrm>
        <a:graphic>
          <a:graphicData uri="http://schemas.openxmlformats.org/drawingml/2006/table">
            <a:tbl>
              <a:tblPr firstRow="1" bandRow="1"/>
              <a:tblGrid>
                <a:gridCol w="966642">
                  <a:extLst>
                    <a:ext uri="{9D8B030D-6E8A-4147-A177-3AD203B41FA5}">
                      <a16:colId xmlns:a16="http://schemas.microsoft.com/office/drawing/2014/main" val="20000"/>
                    </a:ext>
                  </a:extLst>
                </a:gridCol>
                <a:gridCol w="7832417">
                  <a:extLst>
                    <a:ext uri="{9D8B030D-6E8A-4147-A177-3AD203B41FA5}">
                      <a16:colId xmlns:a16="http://schemas.microsoft.com/office/drawing/2014/main" val="20001"/>
                    </a:ext>
                  </a:extLst>
                </a:gridCol>
              </a:tblGrid>
              <a:tr h="293370">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200" b="1" dirty="0">
                          <a:solidFill>
                            <a:schemeClr val="tx1"/>
                          </a:solidFill>
                        </a:rPr>
                        <a:t>TBD Items</a:t>
                      </a: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900" b="0" strike="noStrike" kern="1200" baseline="0" dirty="0">
                          <a:solidFill>
                            <a:schemeClr val="tx1"/>
                          </a:solidFill>
                          <a:latin typeface="+mn-lt"/>
                          <a:ea typeface="+mn-ea"/>
                          <a:cs typeface="+mn-cs"/>
                        </a:rPr>
                        <a:t>NPRRs: 484, 825(b), 826, 829, 841, 857, 879, 885, 904, 918, 930, 935(b), 936, 941, 945, 962, 965, 1004, 1006, 1019, 1023, 1030, 1032, 1034, 1040, 1057                  SCRs: 799, 805, </a:t>
                      </a:r>
                      <a:r>
                        <a:rPr lang="en-US" sz="900" b="0" strike="sngStrike" kern="1200" baseline="0" dirty="0">
                          <a:solidFill>
                            <a:schemeClr val="tx1"/>
                          </a:solidFill>
                          <a:latin typeface="+mn-lt"/>
                          <a:ea typeface="+mn-ea"/>
                          <a:cs typeface="+mn-cs"/>
                        </a:rPr>
                        <a:t>809</a:t>
                      </a:r>
                      <a:r>
                        <a:rPr lang="en-US" sz="900" b="0" strike="noStrike" kern="1200" baseline="0" dirty="0">
                          <a:solidFill>
                            <a:schemeClr val="tx1"/>
                          </a:solidFill>
                          <a:latin typeface="+mn-lt"/>
                          <a:ea typeface="+mn-ea"/>
                          <a:cs typeface="+mn-cs"/>
                        </a:rPr>
                        <a:t>, 812                Market Guides: PGRR066, PGRR076       Other Binding Docs: OBDRR009</a:t>
                      </a:r>
                      <a:endParaRPr lang="en-US" sz="900" b="0" strike="sngStrike" kern="1200" baseline="0" dirty="0">
                        <a:solidFill>
                          <a:schemeClr val="tx1"/>
                        </a:solidFill>
                        <a:latin typeface="+mn-lt"/>
                        <a:ea typeface="+mn-ea"/>
                        <a:cs typeface="+mn-cs"/>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extLst>
                  <a:ext uri="{0D108BD9-81ED-4DB2-BD59-A6C34878D82A}">
                    <a16:rowId xmlns:a16="http://schemas.microsoft.com/office/drawing/2014/main" val="10000"/>
                  </a:ext>
                </a:extLst>
              </a:tr>
            </a:tbl>
          </a:graphicData>
        </a:graphic>
      </p:graphicFrame>
      <p:sp>
        <p:nvSpPr>
          <p:cNvPr id="26" name="TextBox 25"/>
          <p:cNvSpPr txBox="1"/>
          <p:nvPr/>
        </p:nvSpPr>
        <p:spPr>
          <a:xfrm>
            <a:off x="8621051" y="4604689"/>
            <a:ext cx="370549" cy="44627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45" name="TextBox 44"/>
          <p:cNvSpPr txBox="1"/>
          <p:nvPr/>
        </p:nvSpPr>
        <p:spPr>
          <a:xfrm>
            <a:off x="7118545" y="1366208"/>
            <a:ext cx="370549" cy="159274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56" name="TextBox 12"/>
          <p:cNvSpPr txBox="1">
            <a:spLocks noChangeArrowheads="1"/>
          </p:cNvSpPr>
          <p:nvPr/>
        </p:nvSpPr>
        <p:spPr bwMode="auto">
          <a:xfrm>
            <a:off x="3080013" y="2633361"/>
            <a:ext cx="1490472" cy="230832"/>
          </a:xfrm>
          <a:prstGeom prst="rect">
            <a:avLst/>
          </a:prstGeom>
          <a:noFill/>
          <a:ln w="9525">
            <a:no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900" b="0" i="0" u="none" strike="noStrike" kern="1200" cap="none" spc="0" normalizeH="0" baseline="0" noProof="0" dirty="0">
                <a:ln>
                  <a:noFill/>
                </a:ln>
                <a:solidFill>
                  <a:prstClr val="black"/>
                </a:solidFill>
                <a:effectLst/>
                <a:uLnTx/>
                <a:uFillTx/>
                <a:latin typeface="Arial" charset="0"/>
                <a:ea typeface="+mn-ea"/>
                <a:cs typeface="+mn-cs"/>
              </a:rPr>
              <a:t>Replace </a:t>
            </a:r>
            <a:r>
              <a:rPr kumimoji="0" lang="en-US" sz="900" b="0" i="0" u="none" strike="noStrike" kern="1200" cap="none" spc="0" normalizeH="0" baseline="0" noProof="0" dirty="0" err="1">
                <a:ln>
                  <a:noFill/>
                </a:ln>
                <a:solidFill>
                  <a:prstClr val="black"/>
                </a:solidFill>
                <a:effectLst/>
                <a:uLnTx/>
                <a:uFillTx/>
                <a:latin typeface="Arial" charset="0"/>
                <a:ea typeface="+mn-ea"/>
                <a:cs typeface="+mn-cs"/>
              </a:rPr>
              <a:t>NoticeBuilder</a:t>
            </a:r>
            <a:endParaRPr kumimoji="0" lang="en-US" sz="900" b="0" i="0" u="none" strike="noStrike" kern="0" cap="none" spc="0" normalizeH="0" baseline="0" noProof="0" dirty="0">
              <a:ln>
                <a:noFill/>
              </a:ln>
              <a:solidFill>
                <a:prstClr val="black"/>
              </a:solidFill>
              <a:effectLst/>
              <a:uLnTx/>
              <a:uFillTx/>
              <a:latin typeface="Arial" charset="0"/>
              <a:ea typeface="+mn-ea"/>
              <a:cs typeface="+mn-cs"/>
            </a:endParaRPr>
          </a:p>
        </p:txBody>
      </p:sp>
      <p:sp>
        <p:nvSpPr>
          <p:cNvPr id="57" name="TextBox 12"/>
          <p:cNvSpPr txBox="1">
            <a:spLocks noChangeArrowheads="1"/>
          </p:cNvSpPr>
          <p:nvPr/>
        </p:nvSpPr>
        <p:spPr bwMode="auto">
          <a:xfrm>
            <a:off x="6024731" y="3200400"/>
            <a:ext cx="1445090" cy="600164"/>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ECMS</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11/17 – 11/20 </a:t>
            </a:r>
          </a:p>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900" b="0" i="0" u="none" strike="noStrike" kern="0" cap="none" spc="0" normalizeH="0" baseline="0" noProof="0" dirty="0">
                <a:ln>
                  <a:noFill/>
                </a:ln>
                <a:solidFill>
                  <a:prstClr val="black"/>
                </a:solidFill>
                <a:effectLst/>
                <a:uLnTx/>
                <a:uFillTx/>
                <a:latin typeface="Arial" charset="0"/>
                <a:ea typeface="+mn-ea"/>
                <a:cs typeface="+mn-cs"/>
              </a:rPr>
              <a:t>New navigation</a:t>
            </a:r>
          </a:p>
        </p:txBody>
      </p:sp>
      <p:sp>
        <p:nvSpPr>
          <p:cNvPr id="40" name="TextBox 12"/>
          <p:cNvSpPr txBox="1">
            <a:spLocks noChangeArrowheads="1"/>
          </p:cNvSpPr>
          <p:nvPr/>
        </p:nvSpPr>
        <p:spPr bwMode="auto">
          <a:xfrm>
            <a:off x="160279" y="1943100"/>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4" name="TextBox 43"/>
          <p:cNvSpPr txBox="1"/>
          <p:nvPr/>
        </p:nvSpPr>
        <p:spPr>
          <a:xfrm>
            <a:off x="1271547" y="222250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48" name="TextBox 47"/>
          <p:cNvSpPr txBox="1"/>
          <p:nvPr/>
        </p:nvSpPr>
        <p:spPr>
          <a:xfrm>
            <a:off x="5676655" y="2468482"/>
            <a:ext cx="370549" cy="44627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50" name="TextBox 49"/>
          <p:cNvSpPr txBox="1"/>
          <p:nvPr/>
        </p:nvSpPr>
        <p:spPr>
          <a:xfrm>
            <a:off x="1303041" y="1366733"/>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58" name="TextBox 57"/>
          <p:cNvSpPr txBox="1"/>
          <p:nvPr/>
        </p:nvSpPr>
        <p:spPr>
          <a:xfrm>
            <a:off x="1303789" y="1569467"/>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0" name="TextBox 12"/>
          <p:cNvSpPr txBox="1">
            <a:spLocks noChangeArrowheads="1"/>
          </p:cNvSpPr>
          <p:nvPr/>
        </p:nvSpPr>
        <p:spPr bwMode="auto">
          <a:xfrm>
            <a:off x="152400" y="2644001"/>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2/1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1" name="TextBox 12"/>
          <p:cNvSpPr txBox="1">
            <a:spLocks noChangeArrowheads="1"/>
          </p:cNvSpPr>
          <p:nvPr/>
        </p:nvSpPr>
        <p:spPr bwMode="auto">
          <a:xfrm>
            <a:off x="6024781" y="1939635"/>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10/1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2" name="TextBox 12"/>
          <p:cNvSpPr txBox="1">
            <a:spLocks noChangeArrowheads="1"/>
          </p:cNvSpPr>
          <p:nvPr/>
        </p:nvSpPr>
        <p:spPr bwMode="auto">
          <a:xfrm>
            <a:off x="1598860" y="3276600"/>
            <a:ext cx="15270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5/1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1" name="TextBox 12"/>
          <p:cNvSpPr txBox="1">
            <a:spLocks noChangeArrowheads="1"/>
          </p:cNvSpPr>
          <p:nvPr/>
        </p:nvSpPr>
        <p:spPr bwMode="auto">
          <a:xfrm>
            <a:off x="160279" y="3349975"/>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3/15</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6" name="TextBox 45"/>
          <p:cNvSpPr txBox="1"/>
          <p:nvPr/>
        </p:nvSpPr>
        <p:spPr>
          <a:xfrm>
            <a:off x="1282700" y="294005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49" name="TextBox 48"/>
          <p:cNvSpPr txBox="1"/>
          <p:nvPr/>
        </p:nvSpPr>
        <p:spPr>
          <a:xfrm>
            <a:off x="1289384" y="3639979"/>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59" name="TextBox 58"/>
          <p:cNvSpPr txBox="1"/>
          <p:nvPr/>
        </p:nvSpPr>
        <p:spPr>
          <a:xfrm>
            <a:off x="2796058" y="1391005"/>
            <a:ext cx="370549" cy="172354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5" name="TextBox 12"/>
          <p:cNvSpPr txBox="1">
            <a:spLocks noChangeArrowheads="1"/>
          </p:cNvSpPr>
          <p:nvPr/>
        </p:nvSpPr>
        <p:spPr bwMode="auto">
          <a:xfrm>
            <a:off x="160283" y="4226684"/>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4/22</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6" name="TextBox 65"/>
          <p:cNvSpPr txBox="1"/>
          <p:nvPr/>
        </p:nvSpPr>
        <p:spPr>
          <a:xfrm>
            <a:off x="1295400" y="4493945"/>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7" name="TextBox 12"/>
          <p:cNvSpPr txBox="1">
            <a:spLocks noChangeArrowheads="1"/>
          </p:cNvSpPr>
          <p:nvPr/>
        </p:nvSpPr>
        <p:spPr bwMode="auto">
          <a:xfrm>
            <a:off x="1598861" y="4136293"/>
            <a:ext cx="15270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6/1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70" name="TextBox 69"/>
          <p:cNvSpPr txBox="1"/>
          <p:nvPr/>
        </p:nvSpPr>
        <p:spPr>
          <a:xfrm>
            <a:off x="2805337" y="355014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23" name="TextBox 12"/>
          <p:cNvSpPr txBox="1">
            <a:spLocks noChangeArrowheads="1"/>
          </p:cNvSpPr>
          <p:nvPr/>
        </p:nvSpPr>
        <p:spPr bwMode="auto">
          <a:xfrm>
            <a:off x="7462841" y="3870222"/>
            <a:ext cx="1522276" cy="738664"/>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RIOO – 12/20</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Arial" panose="020B0604020202020204" pitchFamily="34" charset="0"/>
                <a:ea typeface="+mn-ea"/>
                <a:cs typeface="+mn-cs"/>
              </a:rPr>
              <a:t>Interconnection requests of less than 10MWs and DGRs</a:t>
            </a:r>
            <a:endParaRPr kumimoji="0" lang="en-US" sz="900" b="0" i="0" u="none" strike="noStrike" kern="0" cap="none" spc="0" normalizeH="0" baseline="0" noProof="0" dirty="0">
              <a:ln>
                <a:noFill/>
              </a:ln>
              <a:solidFill>
                <a:prstClr val="black"/>
              </a:solidFill>
              <a:effectLst/>
              <a:uLnTx/>
              <a:uFillTx/>
              <a:latin typeface="Arial" charset="0"/>
              <a:ea typeface="+mn-ea"/>
              <a:cs typeface="+mn-cs"/>
            </a:endParaRPr>
          </a:p>
        </p:txBody>
      </p:sp>
      <p:sp>
        <p:nvSpPr>
          <p:cNvPr id="71" name="TextBox 12"/>
          <p:cNvSpPr txBox="1">
            <a:spLocks noChangeArrowheads="1"/>
          </p:cNvSpPr>
          <p:nvPr/>
        </p:nvSpPr>
        <p:spPr bwMode="auto">
          <a:xfrm>
            <a:off x="3120170" y="3048355"/>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6/25</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2" name="TextBox 61"/>
          <p:cNvSpPr txBox="1"/>
          <p:nvPr/>
        </p:nvSpPr>
        <p:spPr>
          <a:xfrm>
            <a:off x="4277651" y="1371600"/>
            <a:ext cx="370549" cy="3708708"/>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9" name="TextBox 12"/>
          <p:cNvSpPr txBox="1">
            <a:spLocks noChangeArrowheads="1"/>
          </p:cNvSpPr>
          <p:nvPr/>
        </p:nvSpPr>
        <p:spPr bwMode="auto">
          <a:xfrm>
            <a:off x="3078412" y="3512757"/>
            <a:ext cx="1490472" cy="338554"/>
          </a:xfrm>
          <a:prstGeom prst="rect">
            <a:avLst/>
          </a:prstGeom>
          <a:noFill/>
          <a:ln w="9525">
            <a:no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800" b="0" i="0" u="none" strike="noStrike" kern="1200" cap="none" spc="0" normalizeH="0" baseline="0" noProof="0" dirty="0">
                <a:ln>
                  <a:noFill/>
                </a:ln>
                <a:solidFill>
                  <a:prstClr val="black"/>
                </a:solidFill>
                <a:effectLst/>
                <a:uLnTx/>
                <a:uFillTx/>
                <a:latin typeface="Arial" charset="0"/>
                <a:ea typeface="+mn-ea"/>
                <a:cs typeface="+mn-cs"/>
              </a:rPr>
              <a:t>New public version of ERCOT.com homepage</a:t>
            </a:r>
            <a:endParaRPr kumimoji="0" lang="en-US" sz="800" b="0" i="0" u="none" strike="noStrike" kern="0" cap="none" spc="0" normalizeH="0" baseline="0" noProof="0" dirty="0">
              <a:ln>
                <a:noFill/>
              </a:ln>
              <a:solidFill>
                <a:prstClr val="black"/>
              </a:solidFill>
              <a:effectLst/>
              <a:uLnTx/>
              <a:uFillTx/>
              <a:latin typeface="Arial" charset="0"/>
              <a:ea typeface="+mn-ea"/>
              <a:cs typeface="+mn-cs"/>
            </a:endParaRPr>
          </a:p>
        </p:txBody>
      </p:sp>
      <p:sp>
        <p:nvSpPr>
          <p:cNvPr id="74" name="TextBox 73"/>
          <p:cNvSpPr txBox="1"/>
          <p:nvPr/>
        </p:nvSpPr>
        <p:spPr>
          <a:xfrm>
            <a:off x="2819400" y="4414679"/>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72" name="TextBox 12"/>
          <p:cNvSpPr txBox="1">
            <a:spLocks noChangeArrowheads="1"/>
          </p:cNvSpPr>
          <p:nvPr/>
        </p:nvSpPr>
        <p:spPr bwMode="auto">
          <a:xfrm>
            <a:off x="3124200" y="3968790"/>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76" name="TextBox 12"/>
          <p:cNvSpPr txBox="1">
            <a:spLocks noChangeArrowheads="1"/>
          </p:cNvSpPr>
          <p:nvPr/>
        </p:nvSpPr>
        <p:spPr bwMode="auto">
          <a:xfrm>
            <a:off x="4566239" y="1917032"/>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7/14</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4" name="TextBox 12"/>
          <p:cNvSpPr txBox="1">
            <a:spLocks noChangeArrowheads="1"/>
          </p:cNvSpPr>
          <p:nvPr/>
        </p:nvSpPr>
        <p:spPr bwMode="auto">
          <a:xfrm>
            <a:off x="4572000" y="2492214"/>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0" cap="none" spc="0" normalizeH="0" baseline="0" noProof="0" dirty="0">
                <a:ln>
                  <a:noFill/>
                </a:ln>
                <a:solidFill>
                  <a:prstClr val="black"/>
                </a:solidFill>
                <a:effectLst/>
                <a:uLnTx/>
                <a:uFillTx/>
                <a:latin typeface="Arial" charset="0"/>
                <a:ea typeface="+mn-ea"/>
                <a:cs typeface="+mn-cs"/>
              </a:rPr>
              <a:t>7/23</a:t>
            </a:r>
          </a:p>
        </p:txBody>
      </p:sp>
      <p:sp>
        <p:nvSpPr>
          <p:cNvPr id="68" name="TextBox 12">
            <a:extLst>
              <a:ext uri="{FF2B5EF4-FFF2-40B4-BE49-F238E27FC236}">
                <a16:creationId xmlns:a16="http://schemas.microsoft.com/office/drawing/2014/main" id="{6A912B95-0CAD-454C-92FB-788C2A8B1120}"/>
              </a:ext>
            </a:extLst>
          </p:cNvPr>
          <p:cNvSpPr txBox="1">
            <a:spLocks noChangeArrowheads="1"/>
          </p:cNvSpPr>
          <p:nvPr/>
        </p:nvSpPr>
        <p:spPr bwMode="auto">
          <a:xfrm>
            <a:off x="4572000" y="3316706"/>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0" cap="none" spc="0" normalizeH="0" baseline="0" noProof="0" dirty="0">
                <a:ln>
                  <a:noFill/>
                </a:ln>
                <a:solidFill>
                  <a:prstClr val="black"/>
                </a:solidFill>
                <a:effectLst/>
                <a:uLnTx/>
                <a:uFillTx/>
                <a:latin typeface="Arial" charset="0"/>
                <a:ea typeface="+mn-ea"/>
                <a:cs typeface="+mn-cs"/>
              </a:rPr>
              <a:t>8/1</a:t>
            </a:r>
          </a:p>
        </p:txBody>
      </p:sp>
      <p:sp>
        <p:nvSpPr>
          <p:cNvPr id="79" name="TextBox 78">
            <a:extLst>
              <a:ext uri="{FF2B5EF4-FFF2-40B4-BE49-F238E27FC236}">
                <a16:creationId xmlns:a16="http://schemas.microsoft.com/office/drawing/2014/main" id="{30AD0E9E-4680-4466-977F-D7E5CB69B0D5}"/>
              </a:ext>
            </a:extLst>
          </p:cNvPr>
          <p:cNvSpPr txBox="1"/>
          <p:nvPr/>
        </p:nvSpPr>
        <p:spPr>
          <a:xfrm>
            <a:off x="5681417" y="1368993"/>
            <a:ext cx="370549" cy="189282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81" name="TextBox 80">
            <a:extLst>
              <a:ext uri="{FF2B5EF4-FFF2-40B4-BE49-F238E27FC236}">
                <a16:creationId xmlns:a16="http://schemas.microsoft.com/office/drawing/2014/main" id="{4F604CB6-33D6-4C79-9A1D-4F9296BECCDD}"/>
              </a:ext>
            </a:extLst>
          </p:cNvPr>
          <p:cNvSpPr txBox="1"/>
          <p:nvPr/>
        </p:nvSpPr>
        <p:spPr>
          <a:xfrm>
            <a:off x="5692666" y="3621506"/>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3" name="TextBox 12">
            <a:extLst>
              <a:ext uri="{FF2B5EF4-FFF2-40B4-BE49-F238E27FC236}">
                <a16:creationId xmlns:a16="http://schemas.microsoft.com/office/drawing/2014/main" id="{8C84AF0F-3125-4B89-857B-35456E5A3080}"/>
              </a:ext>
            </a:extLst>
          </p:cNvPr>
          <p:cNvSpPr txBox="1">
            <a:spLocks noChangeArrowheads="1"/>
          </p:cNvSpPr>
          <p:nvPr/>
        </p:nvSpPr>
        <p:spPr bwMode="auto">
          <a:xfrm>
            <a:off x="4572000" y="3914001"/>
            <a:ext cx="1444752" cy="438582"/>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0" cap="none" spc="0" normalizeH="0" baseline="0" noProof="0" dirty="0">
                <a:ln>
                  <a:noFill/>
                </a:ln>
                <a:solidFill>
                  <a:prstClr val="black"/>
                </a:solidFill>
                <a:effectLst/>
                <a:uLnTx/>
                <a:uFillTx/>
                <a:latin typeface="Arial" charset="0"/>
                <a:ea typeface="+mn-ea"/>
                <a:cs typeface="+mn-cs"/>
              </a:rPr>
              <a:t>September</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0" i="0" u="none" strike="noStrike" kern="0" cap="none" spc="0" normalizeH="0" baseline="0" noProof="0" dirty="0">
                <a:ln>
                  <a:noFill/>
                </a:ln>
                <a:solidFill>
                  <a:prstClr val="black"/>
                </a:solidFill>
                <a:effectLst/>
                <a:uLnTx/>
                <a:uFillTx/>
                <a:latin typeface="Arial" charset="0"/>
                <a:ea typeface="+mn-ea"/>
                <a:cs typeface="+mn-cs"/>
              </a:rPr>
              <a:t>Various Dates</a:t>
            </a:r>
          </a:p>
        </p:txBody>
      </p:sp>
      <p:sp>
        <p:nvSpPr>
          <p:cNvPr id="83" name="TextBox 82">
            <a:extLst>
              <a:ext uri="{FF2B5EF4-FFF2-40B4-BE49-F238E27FC236}">
                <a16:creationId xmlns:a16="http://schemas.microsoft.com/office/drawing/2014/main" id="{0EB4092D-FD89-4E79-81AC-DDFF1B90D046}"/>
              </a:ext>
            </a:extLst>
          </p:cNvPr>
          <p:cNvSpPr txBox="1"/>
          <p:nvPr/>
        </p:nvSpPr>
        <p:spPr>
          <a:xfrm>
            <a:off x="5715000" y="434340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77" name="TextBox 76">
            <a:extLst>
              <a:ext uri="{FF2B5EF4-FFF2-40B4-BE49-F238E27FC236}">
                <a16:creationId xmlns:a16="http://schemas.microsoft.com/office/drawing/2014/main" id="{A7C1D070-2BC9-4FEB-BEE7-D440A5724816}"/>
              </a:ext>
            </a:extLst>
          </p:cNvPr>
          <p:cNvSpPr txBox="1"/>
          <p:nvPr/>
        </p:nvSpPr>
        <p:spPr>
          <a:xfrm>
            <a:off x="5713110" y="4821125"/>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78" name="TextBox 77">
            <a:extLst>
              <a:ext uri="{FF2B5EF4-FFF2-40B4-BE49-F238E27FC236}">
                <a16:creationId xmlns:a16="http://schemas.microsoft.com/office/drawing/2014/main" id="{F0C5B7B3-9AFF-45EC-A3EF-DC7107E63721}"/>
              </a:ext>
            </a:extLst>
          </p:cNvPr>
          <p:cNvSpPr txBox="1"/>
          <p:nvPr/>
        </p:nvSpPr>
        <p:spPr>
          <a:xfrm>
            <a:off x="7133050" y="2257466"/>
            <a:ext cx="370549" cy="523220"/>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73" name="TextBox 72">
            <a:extLst>
              <a:ext uri="{FF2B5EF4-FFF2-40B4-BE49-F238E27FC236}">
                <a16:creationId xmlns:a16="http://schemas.microsoft.com/office/drawing/2014/main" id="{076FB7B6-E4E2-4A5D-9595-8BDF64951464}"/>
              </a:ext>
            </a:extLst>
          </p:cNvPr>
          <p:cNvSpPr txBox="1"/>
          <p:nvPr/>
        </p:nvSpPr>
        <p:spPr>
          <a:xfrm>
            <a:off x="7175983" y="3384967"/>
            <a:ext cx="370549" cy="27699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80" name="TextBox 79">
            <a:extLst>
              <a:ext uri="{FF2B5EF4-FFF2-40B4-BE49-F238E27FC236}">
                <a16:creationId xmlns:a16="http://schemas.microsoft.com/office/drawing/2014/main" id="{14AEE1AF-9CF2-4D04-870F-BC1B8B3384CD}"/>
              </a:ext>
            </a:extLst>
          </p:cNvPr>
          <p:cNvSpPr txBox="1"/>
          <p:nvPr/>
        </p:nvSpPr>
        <p:spPr>
          <a:xfrm>
            <a:off x="5700637" y="4581606"/>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Tree>
    <p:extLst>
      <p:ext uri="{BB962C8B-B14F-4D97-AF65-F5344CB8AC3E}">
        <p14:creationId xmlns:p14="http://schemas.microsoft.com/office/powerpoint/2010/main" val="94510118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a:solidFill>
                  <a:schemeClr val="accent1"/>
                </a:solidFill>
              </a:rPr>
              <a:t>2022 Release Targets – Board Approved NPRRs / SCRs / </a:t>
            </a:r>
            <a:r>
              <a:rPr lang="en-US" sz="2200" b="1" dirty="0" err="1">
                <a:solidFill>
                  <a:schemeClr val="accent1"/>
                </a:solidFill>
              </a:rPr>
              <a:t>xGRRs</a:t>
            </a:r>
            <a:r>
              <a:rPr lang="en-US" sz="2200" b="1" dirty="0">
                <a:solidFill>
                  <a:schemeClr val="accent1"/>
                </a:solidFill>
              </a:rPr>
              <a:t>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17</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45329"/>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453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6"/>
          <a:ext cx="8839200" cy="4335160"/>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2/1 – 2/3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3/29 – 3/31</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5/24 – 5/26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7/26 – 7/28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10/4 – 10/6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12/6 – 12/8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LPGRR068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rgbClr val="FF0000"/>
                          </a:solidFill>
                          <a:effectLst/>
                          <a:latin typeface="Courier New" pitchFamily="49" charset="0"/>
                        </a:rPr>
                        <a:t>NPRR1054</a:t>
                      </a:r>
                      <a:r>
                        <a:rPr kumimoji="0" lang="en-US" sz="900" b="0" i="0" u="none" strike="noStrike" cap="none" normalizeH="0" baseline="0" dirty="0">
                          <a:ln>
                            <a:noFill/>
                          </a:ln>
                          <a:solidFill>
                            <a:srgbClr val="FF0000"/>
                          </a:solidFill>
                          <a:effectLst/>
                          <a:latin typeface="Courier New" pitchFamily="49" charset="0"/>
                        </a:rPr>
                        <a:t>(a)</a:t>
                      </a:r>
                      <a:endParaRPr kumimoji="0" lang="en-US" sz="1200" b="0" i="0" u="none" strike="noStrike" cap="none" normalizeH="0" baseline="0" dirty="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rgbClr val="FF0000"/>
                          </a:solidFill>
                          <a:effectLst/>
                          <a:latin typeface="Courier New" pitchFamily="49" charset="0"/>
                        </a:rPr>
                        <a:t>NPRR1005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sng" strike="noStrike" cap="none" normalizeH="0" baseline="0" dirty="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NPRR917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NPRR1016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NPRR1065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NOGRR212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PGRR082</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rgbClr val="FF0000"/>
                          </a:solidFill>
                          <a:effectLst/>
                          <a:latin typeface="Courier New" pitchFamily="49" charset="0"/>
                        </a:rPr>
                        <a:t>NPRR1073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rgbClr val="FF0000"/>
                          </a:solidFill>
                          <a:effectLst/>
                          <a:latin typeface="Courier New" pitchFamily="49" charset="0"/>
                        </a:rPr>
                        <a:t>NPRR1016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rgbClr val="FF0000"/>
                          </a:solidFill>
                          <a:effectLst/>
                          <a:latin typeface="Courier New" pitchFamily="49" charset="0"/>
                        </a:rPr>
                        <a:t>PGRR082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rgbClr val="FF0000"/>
                          </a:solidFill>
                          <a:effectLst/>
                          <a:latin typeface="Courier New" pitchFamily="49" charset="0"/>
                        </a:rPr>
                        <a:t>NOGRR212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SCR800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SCR809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SCR814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NPRR939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NPRR1101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SCR800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SCR809</a:t>
                      </a: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TBD</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FFR Advancement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(NPRR863 FFR)</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TBD</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459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5" name="TextBox 14">
            <a:extLst>
              <a:ext uri="{FF2B5EF4-FFF2-40B4-BE49-F238E27FC236}">
                <a16:creationId xmlns:a16="http://schemas.microsoft.com/office/drawing/2014/main" id="{DB66D30A-5487-421A-AF14-94F22B0D24BF}"/>
              </a:ext>
            </a:extLst>
          </p:cNvPr>
          <p:cNvSpPr txBox="1"/>
          <p:nvPr/>
        </p:nvSpPr>
        <p:spPr>
          <a:xfrm>
            <a:off x="4201451" y="1357965"/>
            <a:ext cx="370549" cy="69249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16" name="TextBox 15">
            <a:extLst>
              <a:ext uri="{FF2B5EF4-FFF2-40B4-BE49-F238E27FC236}">
                <a16:creationId xmlns:a16="http://schemas.microsoft.com/office/drawing/2014/main" id="{30D129D9-5EC9-4C95-AE8F-C1AA796BE5ED}"/>
              </a:ext>
            </a:extLst>
          </p:cNvPr>
          <p:cNvSpPr txBox="1"/>
          <p:nvPr/>
        </p:nvSpPr>
        <p:spPr>
          <a:xfrm>
            <a:off x="4201450" y="2026849"/>
            <a:ext cx="370549" cy="484748"/>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17" name="TextBox 16">
            <a:extLst>
              <a:ext uri="{FF2B5EF4-FFF2-40B4-BE49-F238E27FC236}">
                <a16:creationId xmlns:a16="http://schemas.microsoft.com/office/drawing/2014/main" id="{4E236AF0-CB79-4485-8403-335353F306BE}"/>
              </a:ext>
            </a:extLst>
          </p:cNvPr>
          <p:cNvSpPr txBox="1"/>
          <p:nvPr/>
        </p:nvSpPr>
        <p:spPr>
          <a:xfrm>
            <a:off x="1283467" y="1357965"/>
            <a:ext cx="370549" cy="247760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18" name="TextBox 12">
            <a:extLst>
              <a:ext uri="{FF2B5EF4-FFF2-40B4-BE49-F238E27FC236}">
                <a16:creationId xmlns:a16="http://schemas.microsoft.com/office/drawing/2014/main" id="{E8A5F11A-FAC8-44E9-A124-974A9FD48A9E}"/>
              </a:ext>
            </a:extLst>
          </p:cNvPr>
          <p:cNvSpPr txBox="1">
            <a:spLocks noChangeArrowheads="1"/>
          </p:cNvSpPr>
          <p:nvPr/>
        </p:nvSpPr>
        <p:spPr bwMode="auto">
          <a:xfrm>
            <a:off x="1600200" y="2362200"/>
            <a:ext cx="1522276" cy="646331"/>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Securitization Subchapter N</a:t>
            </a:r>
            <a:r>
              <a:rPr kumimoji="0" lang="en-US" sz="1200" b="0" i="0" u="none" strike="noStrike" kern="1200" cap="none" spc="0" normalizeH="0" baseline="0" noProof="0" dirty="0">
                <a:ln>
                  <a:noFill/>
                </a:ln>
                <a:solidFill>
                  <a:srgbClr val="FF0000"/>
                </a:solidFill>
                <a:effectLst/>
                <a:uLnTx/>
                <a:uFillTx/>
                <a:latin typeface="Arial" charset="0"/>
                <a:ea typeface="+mn-ea"/>
                <a:cs typeface="+mn-cs"/>
              </a:rPr>
              <a:t> March Go-Live</a:t>
            </a:r>
          </a:p>
        </p:txBody>
      </p:sp>
      <p:sp>
        <p:nvSpPr>
          <p:cNvPr id="20" name="TextBox 12">
            <a:extLst>
              <a:ext uri="{FF2B5EF4-FFF2-40B4-BE49-F238E27FC236}">
                <a16:creationId xmlns:a16="http://schemas.microsoft.com/office/drawing/2014/main" id="{90D0A3E3-81C0-4479-B6A5-5D45DF0A83DC}"/>
              </a:ext>
            </a:extLst>
          </p:cNvPr>
          <p:cNvSpPr txBox="1">
            <a:spLocks noChangeArrowheads="1"/>
          </p:cNvSpPr>
          <p:nvPr/>
        </p:nvSpPr>
        <p:spPr bwMode="auto">
          <a:xfrm>
            <a:off x="7461444" y="3195935"/>
            <a:ext cx="1522276" cy="1015663"/>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ECRS project starts in 1/2022 with a go-live target prior to the EMS Freeze</a:t>
            </a:r>
            <a:endParaRPr kumimoji="0" lang="en-US" sz="1200" b="0" i="0" u="none" strike="noStrike" kern="1200" cap="none" spc="0" normalizeH="0" baseline="0" noProof="0" dirty="0">
              <a:ln>
                <a:noFill/>
              </a:ln>
              <a:solidFill>
                <a:srgbClr val="FF0000"/>
              </a:solidFill>
              <a:effectLst/>
              <a:uLnTx/>
              <a:uFillTx/>
              <a:latin typeface="Arial" charset="0"/>
              <a:ea typeface="+mn-ea"/>
              <a:cs typeface="+mn-cs"/>
            </a:endParaRPr>
          </a:p>
        </p:txBody>
      </p:sp>
      <p:sp>
        <p:nvSpPr>
          <p:cNvPr id="21" name="TextBox 12">
            <a:extLst>
              <a:ext uri="{FF2B5EF4-FFF2-40B4-BE49-F238E27FC236}">
                <a16:creationId xmlns:a16="http://schemas.microsoft.com/office/drawing/2014/main" id="{894621B8-4089-424A-89E2-FA6B0C81EB37}"/>
              </a:ext>
            </a:extLst>
          </p:cNvPr>
          <p:cNvSpPr txBox="1">
            <a:spLocks noChangeArrowheads="1"/>
          </p:cNvSpPr>
          <p:nvPr/>
        </p:nvSpPr>
        <p:spPr bwMode="auto">
          <a:xfrm>
            <a:off x="160279" y="3914001"/>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1/1</a:t>
            </a:r>
            <a:endParaRPr kumimoji="0" lang="en-US" sz="1200" b="1" i="0" u="none" strike="noStrike" kern="0" cap="none" spc="0" normalizeH="0" baseline="0" noProof="0" dirty="0">
              <a:ln>
                <a:noFill/>
              </a:ln>
              <a:solidFill>
                <a:srgbClr val="FF0000"/>
              </a:solidFill>
              <a:effectLst/>
              <a:uLnTx/>
              <a:uFillTx/>
              <a:latin typeface="Arial" charset="0"/>
              <a:ea typeface="+mn-ea"/>
              <a:cs typeface="+mn-cs"/>
            </a:endParaRPr>
          </a:p>
        </p:txBody>
      </p:sp>
      <p:cxnSp>
        <p:nvCxnSpPr>
          <p:cNvPr id="22" name="Straight Arrow Connector 21">
            <a:extLst>
              <a:ext uri="{FF2B5EF4-FFF2-40B4-BE49-F238E27FC236}">
                <a16:creationId xmlns:a16="http://schemas.microsoft.com/office/drawing/2014/main" id="{D5410C57-F76B-46B3-95DF-63BE2783C4C7}"/>
              </a:ext>
            </a:extLst>
          </p:cNvPr>
          <p:cNvCxnSpPr>
            <a:cxnSpLocks/>
          </p:cNvCxnSpPr>
          <p:nvPr/>
        </p:nvCxnSpPr>
        <p:spPr>
          <a:xfrm flipH="1">
            <a:off x="1654016" y="3914001"/>
            <a:ext cx="326952" cy="65799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5" name="Straight Arrow Connector 24">
            <a:extLst>
              <a:ext uri="{FF2B5EF4-FFF2-40B4-BE49-F238E27FC236}">
                <a16:creationId xmlns:a16="http://schemas.microsoft.com/office/drawing/2014/main" id="{6D6205B1-24E2-4B6B-A08F-2346182A7AD8}"/>
              </a:ext>
            </a:extLst>
          </p:cNvPr>
          <p:cNvCxnSpPr>
            <a:cxnSpLocks/>
          </p:cNvCxnSpPr>
          <p:nvPr/>
        </p:nvCxnSpPr>
        <p:spPr>
          <a:xfrm>
            <a:off x="2727239" y="1597449"/>
            <a:ext cx="665992" cy="55889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6" name="TextBox 25">
            <a:extLst>
              <a:ext uri="{FF2B5EF4-FFF2-40B4-BE49-F238E27FC236}">
                <a16:creationId xmlns:a16="http://schemas.microsoft.com/office/drawing/2014/main" id="{A24EC34C-6B8E-40B2-91A4-A8F3B4B5C02D}"/>
              </a:ext>
            </a:extLst>
          </p:cNvPr>
          <p:cNvSpPr txBox="1"/>
          <p:nvPr/>
        </p:nvSpPr>
        <p:spPr>
          <a:xfrm>
            <a:off x="2689686" y="1780628"/>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p:txBody>
      </p:sp>
      <p:sp>
        <p:nvSpPr>
          <p:cNvPr id="27" name="TextBox 12">
            <a:extLst>
              <a:ext uri="{FF2B5EF4-FFF2-40B4-BE49-F238E27FC236}">
                <a16:creationId xmlns:a16="http://schemas.microsoft.com/office/drawing/2014/main" id="{91228DEC-7DCD-4F3E-B94B-ED94A1A58744}"/>
              </a:ext>
            </a:extLst>
          </p:cNvPr>
          <p:cNvSpPr txBox="1">
            <a:spLocks noChangeArrowheads="1"/>
          </p:cNvSpPr>
          <p:nvPr/>
        </p:nvSpPr>
        <p:spPr bwMode="auto">
          <a:xfrm>
            <a:off x="7315200" y="4415135"/>
            <a:ext cx="1674676"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EMS Freeze</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a:ln>
                  <a:noFill/>
                </a:ln>
                <a:solidFill>
                  <a:srgbClr val="FF0000"/>
                </a:solidFill>
                <a:effectLst/>
                <a:uLnTx/>
                <a:uFillTx/>
                <a:latin typeface="Arial" charset="0"/>
                <a:ea typeface="+mn-ea"/>
                <a:cs typeface="+mn-cs"/>
              </a:rPr>
              <a:t>Mid-2023 – Mid-2024</a:t>
            </a:r>
          </a:p>
        </p:txBody>
      </p:sp>
      <p:sp>
        <p:nvSpPr>
          <p:cNvPr id="31" name="TextBox 30">
            <a:extLst>
              <a:ext uri="{FF2B5EF4-FFF2-40B4-BE49-F238E27FC236}">
                <a16:creationId xmlns:a16="http://schemas.microsoft.com/office/drawing/2014/main" id="{FAFD570D-FC2B-499D-ABED-C30625E18FC6}"/>
              </a:ext>
            </a:extLst>
          </p:cNvPr>
          <p:cNvSpPr txBox="1"/>
          <p:nvPr/>
        </p:nvSpPr>
        <p:spPr>
          <a:xfrm>
            <a:off x="7119435" y="1359166"/>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cxnSp>
        <p:nvCxnSpPr>
          <p:cNvPr id="34" name="Straight Arrow Connector 33">
            <a:extLst>
              <a:ext uri="{FF2B5EF4-FFF2-40B4-BE49-F238E27FC236}">
                <a16:creationId xmlns:a16="http://schemas.microsoft.com/office/drawing/2014/main" id="{D4419413-A0BE-4040-9028-0AF6D49B7A0C}"/>
              </a:ext>
            </a:extLst>
          </p:cNvPr>
          <p:cNvCxnSpPr>
            <a:cxnSpLocks/>
          </p:cNvCxnSpPr>
          <p:nvPr/>
        </p:nvCxnSpPr>
        <p:spPr>
          <a:xfrm>
            <a:off x="1371600" y="3405506"/>
            <a:ext cx="608572" cy="516986"/>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cxnSp>
        <p:nvCxnSpPr>
          <p:cNvPr id="35" name="Straight Arrow Connector 34">
            <a:extLst>
              <a:ext uri="{FF2B5EF4-FFF2-40B4-BE49-F238E27FC236}">
                <a16:creationId xmlns:a16="http://schemas.microsoft.com/office/drawing/2014/main" id="{0380B695-7CAE-4292-B5BF-5848B3A0574A}"/>
              </a:ext>
            </a:extLst>
          </p:cNvPr>
          <p:cNvCxnSpPr>
            <a:cxnSpLocks/>
          </p:cNvCxnSpPr>
          <p:nvPr/>
        </p:nvCxnSpPr>
        <p:spPr>
          <a:xfrm>
            <a:off x="1524000" y="2943999"/>
            <a:ext cx="456172" cy="980779"/>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sp>
        <p:nvSpPr>
          <p:cNvPr id="36" name="TextBox 35">
            <a:extLst>
              <a:ext uri="{FF2B5EF4-FFF2-40B4-BE49-F238E27FC236}">
                <a16:creationId xmlns:a16="http://schemas.microsoft.com/office/drawing/2014/main" id="{08F9B4E1-51C2-44A0-884E-8E4AD146FBC5}"/>
              </a:ext>
            </a:extLst>
          </p:cNvPr>
          <p:cNvSpPr txBox="1"/>
          <p:nvPr/>
        </p:nvSpPr>
        <p:spPr>
          <a:xfrm>
            <a:off x="1241941" y="4211598"/>
            <a:ext cx="370549" cy="89255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9" name="TextBox 8">
            <a:extLst>
              <a:ext uri="{FF2B5EF4-FFF2-40B4-BE49-F238E27FC236}">
                <a16:creationId xmlns:a16="http://schemas.microsoft.com/office/drawing/2014/main" id="{41B47183-A9A5-429E-88CD-7459ED502EDB}"/>
              </a:ext>
            </a:extLst>
          </p:cNvPr>
          <p:cNvSpPr txBox="1"/>
          <p:nvPr/>
        </p:nvSpPr>
        <p:spPr>
          <a:xfrm rot="16200000">
            <a:off x="-373072" y="2775462"/>
            <a:ext cx="1342034" cy="276999"/>
          </a:xfrm>
          <a:prstGeom prst="rect">
            <a:avLst/>
          </a:prstGeom>
          <a:no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sng" strike="noStrike" kern="1200" cap="none" spc="0" normalizeH="0" baseline="0" noProof="0" dirty="0">
                <a:ln>
                  <a:noFill/>
                </a:ln>
                <a:solidFill>
                  <a:prstClr val="black"/>
                </a:solidFill>
                <a:effectLst/>
                <a:uLnTx/>
                <a:uFillTx/>
                <a:latin typeface="Arial" panose="020B0604020202020204"/>
                <a:ea typeface="+mn-ea"/>
                <a:cs typeface="+mn-cs"/>
              </a:rPr>
              <a:t>    DGR/DESR    </a:t>
            </a: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6470115" y="5547360"/>
            <a:ext cx="2505302" cy="215444"/>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NPRR1054(a) – Portion of gray box</a:t>
            </a:r>
          </a:p>
        </p:txBody>
      </p:sp>
    </p:spTree>
    <p:extLst>
      <p:ext uri="{BB962C8B-B14F-4D97-AF65-F5344CB8AC3E}">
        <p14:creationId xmlns:p14="http://schemas.microsoft.com/office/powerpoint/2010/main" val="39934197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2022 PRS Leadership</a:t>
            </a:r>
          </a:p>
          <a:p>
            <a:pPr marL="0" indent="0" eaLnBrk="1" hangingPunct="1">
              <a:spcBef>
                <a:spcPts val="300"/>
              </a:spcBef>
              <a:spcAft>
                <a:spcPts val="300"/>
              </a:spcAft>
              <a:buFontTx/>
              <a:buNone/>
              <a:defRPr/>
            </a:pPr>
            <a:r>
              <a:rPr lang="en-US" b="0" dirty="0"/>
              <a:t>Chair:	Martha Henson, Oncor</a:t>
            </a:r>
          </a:p>
          <a:p>
            <a:pPr marL="0" indent="0" eaLnBrk="1" hangingPunct="1">
              <a:spcBef>
                <a:spcPts val="300"/>
              </a:spcBef>
              <a:spcAft>
                <a:spcPts val="300"/>
              </a:spcAft>
              <a:buFontTx/>
              <a:buNone/>
              <a:defRPr/>
            </a:pPr>
            <a:r>
              <a:rPr lang="en-US" b="0" dirty="0"/>
              <a:t>Vice Chair:	Melissa Trevino, Occidental Chemical</a:t>
            </a:r>
          </a:p>
          <a:p>
            <a:pPr marL="0" indent="0" eaLnBrk="1" hangingPunct="1">
              <a:spcBef>
                <a:spcPts val="0"/>
              </a:spcBef>
              <a:spcAft>
                <a:spcPts val="1200"/>
              </a:spcAft>
              <a:buFontTx/>
              <a:buNone/>
              <a:defRPr/>
            </a:pPr>
            <a:endParaRPr lang="en-US" dirty="0"/>
          </a:p>
          <a:p>
            <a:pPr marL="0" indent="0" eaLnBrk="1" hangingPunct="1">
              <a:spcBef>
                <a:spcPts val="0"/>
              </a:spcBef>
              <a:spcAft>
                <a:spcPts val="1200"/>
              </a:spcAft>
              <a:buFontTx/>
              <a:buNone/>
              <a:defRPr/>
            </a:pPr>
            <a:r>
              <a:rPr lang="en-US" dirty="0"/>
              <a:t>Revision Request(s) Recommended for Approval by PRS – Unopposed and No Impact (Vote):</a:t>
            </a:r>
          </a:p>
          <a:p>
            <a:pPr>
              <a:spcBef>
                <a:spcPts val="600"/>
              </a:spcBef>
              <a:spcAft>
                <a:spcPts val="600"/>
              </a:spcAft>
              <a:defRPr/>
            </a:pPr>
            <a:r>
              <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rPr>
              <a:t>NPRR1099, Managing Network Operations Model Resource Nodes [ERCOT]*</a:t>
            </a:r>
          </a:p>
          <a:p>
            <a:pPr>
              <a:spcBef>
                <a:spcPts val="600"/>
              </a:spcBef>
              <a:spcAft>
                <a:spcPts val="600"/>
              </a:spcAft>
              <a:defRPr/>
            </a:pPr>
            <a:r>
              <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rPr>
              <a:t>NPRR1102, ERCOT Discretion for Adjusting Non-Interval Data Recorder (NIDR) </a:t>
            </a:r>
            <a:r>
              <a:rPr kumimoji="0" lang="en-US" b="0" i="0" u="none" strike="noStrike" kern="1200" cap="none" spc="0" normalizeH="0" baseline="0" noProof="0" dirty="0" err="1">
                <a:ln>
                  <a:noFill/>
                </a:ln>
                <a:solidFill>
                  <a:prstClr val="black"/>
                </a:solidFill>
                <a:effectLst/>
                <a:uLnTx/>
                <a:uFillTx/>
                <a:latin typeface="Arial" panose="020B0604020202020204" pitchFamily="34" charset="0"/>
                <a:ea typeface="+mn-ea"/>
                <a:cs typeface="Arial" panose="020B0604020202020204" pitchFamily="34" charset="0"/>
              </a:rPr>
              <a:t>Backcasted</a:t>
            </a:r>
            <a:r>
              <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rPr>
              <a:t> Load Profiles [ERCOT]*</a:t>
            </a:r>
          </a:p>
          <a:p>
            <a:pPr>
              <a:spcBef>
                <a:spcPts val="600"/>
              </a:spcBef>
              <a:spcAft>
                <a:spcPts val="600"/>
              </a:spcAft>
              <a:defRPr/>
            </a:pPr>
            <a:r>
              <a:rPr lang="en-US" b="0" dirty="0">
                <a:solidFill>
                  <a:prstClr val="black"/>
                </a:solidFill>
                <a:latin typeface="Arial" panose="020B0604020202020204" pitchFamily="34" charset="0"/>
                <a:cs typeface="Arial" panose="020B0604020202020204" pitchFamily="34" charset="0"/>
              </a:rPr>
              <a:t>NPRR1111, Related to SCR819, Improving IRR Control to Manage GTC Stability Limits – URGENT [ERCOT]*</a:t>
            </a:r>
          </a:p>
          <a:p>
            <a:pPr>
              <a:spcBef>
                <a:spcPct val="0"/>
              </a:spcBef>
              <a:defRPr/>
            </a:pPr>
            <a:endParaRPr lang="en-US" b="0" dirty="0">
              <a:solidFill>
                <a:prstClr val="black"/>
              </a:solidFill>
              <a:latin typeface="Arial" panose="020B0604020202020204" pitchFamily="34" charset="0"/>
              <a:cs typeface="Arial" panose="020B0604020202020204" pitchFamily="34" charset="0"/>
            </a:endParaRPr>
          </a:p>
          <a:p>
            <a:pPr marL="457200" lvl="1" indent="0">
              <a:buNone/>
            </a:pPr>
            <a:endParaRPr lang="en-US" sz="1200" dirty="0"/>
          </a:p>
          <a:p>
            <a:pPr marL="0" indent="0">
              <a:buNone/>
            </a:pPr>
            <a:r>
              <a:rPr lang="en-US" sz="1600" i="1" dirty="0">
                <a:solidFill>
                  <a:prstClr val="black"/>
                </a:solidFill>
                <a:latin typeface="Arial" panose="020B0604020202020204" pitchFamily="34" charset="0"/>
                <a:cs typeface="Arial" panose="020B0604020202020204" pitchFamily="34" charset="0"/>
              </a:rPr>
              <a:t>(* denotes no impact)</a:t>
            </a:r>
            <a:endParaRPr lang="en-US" sz="1800" dirty="0">
              <a:solidFill>
                <a:prstClr val="black"/>
              </a:solidFill>
              <a:latin typeface="Arial" panose="020B0604020202020204" pitchFamily="34" charset="0"/>
              <a:cs typeface="Arial" panose="020B0604020202020204" pitchFamily="34" charset="0"/>
            </a:endParaRPr>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5113571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with Impacts (Vote):</a:t>
            </a:r>
          </a:p>
          <a:p>
            <a:r>
              <a:rPr lang="en-US" b="0" dirty="0"/>
              <a:t>NPRR1095, Texas SET V5.0 Changes [TX SET]</a:t>
            </a:r>
          </a:p>
          <a:p>
            <a:pPr lvl="1"/>
            <a:r>
              <a:rPr lang="en-US" dirty="0"/>
              <a:t>IA: Between $1M and $1.5M		Priority 2023; Rank 3700</a:t>
            </a:r>
          </a:p>
          <a:p>
            <a:pPr marL="457200" lvl="1" indent="0">
              <a:buNone/>
            </a:pPr>
            <a:endParaRPr lang="en-US" sz="1200" dirty="0"/>
          </a:p>
          <a:p>
            <a:r>
              <a:rPr lang="en-US" b="0" dirty="0"/>
              <a:t>NPRR1098, Direct Current Tie (DC Tie) Reactive Power Capability Requirements [ERCOT]</a:t>
            </a:r>
          </a:p>
          <a:p>
            <a:pPr lvl="1"/>
            <a:r>
              <a:rPr lang="en-US" dirty="0"/>
              <a:t>IA: Between $10k and $20k		Priority 2022; Rank 2530</a:t>
            </a:r>
          </a:p>
          <a:p>
            <a:pPr marL="457200" lvl="1" indent="0">
              <a:buNone/>
            </a:pPr>
            <a:endParaRPr lang="en-US" sz="1200" dirty="0"/>
          </a:p>
          <a:p>
            <a:r>
              <a:rPr lang="en-US" b="0" dirty="0"/>
              <a:t>NPRR1113, Clarification of Regulation-Up Schedule for Controllable Load Resources in Ancillary Service Imbalance – URGENT [ERCOT]</a:t>
            </a:r>
          </a:p>
          <a:p>
            <a:pPr lvl="1"/>
            <a:r>
              <a:rPr lang="en-US" dirty="0"/>
              <a:t>IA: Less than $10k (O&amp;M)		Priority N/A; Rank N/A</a:t>
            </a:r>
          </a:p>
          <a:p>
            <a:pPr marL="457200" lvl="1" indent="0">
              <a:buNone/>
            </a:pPr>
            <a:endParaRPr lang="en-US" sz="1200" dirty="0"/>
          </a:p>
          <a:p>
            <a:r>
              <a:rPr lang="en-US" b="0" dirty="0"/>
              <a:t>NPRR1114, Securitization – PURA Subchapter N Uplift Charges – URGENT [ERCOT]</a:t>
            </a:r>
          </a:p>
          <a:p>
            <a:pPr lvl="1"/>
            <a:r>
              <a:rPr lang="en-US" dirty="0"/>
              <a:t>IA: Between $1.8M and $2.4M	Priority 2022; Rank 320</a:t>
            </a:r>
          </a:p>
          <a:p>
            <a:pPr marL="457200" lvl="1" indent="0">
              <a:buNone/>
            </a:pPr>
            <a:endParaRPr lang="en-US" sz="1200" dirty="0"/>
          </a:p>
          <a:p>
            <a:pPr marL="457200" lvl="1" indent="0">
              <a:buNone/>
            </a:pPr>
            <a:endParaRPr lang="en-US" sz="1200" dirty="0"/>
          </a:p>
          <a:p>
            <a:pPr marL="457200" lvl="1" indent="0">
              <a:buNone/>
            </a:pPr>
            <a:endParaRPr lang="en-US" sz="1200" dirty="0"/>
          </a:p>
          <a:p>
            <a:pPr marL="457200" lvl="1" indent="0">
              <a:buNone/>
            </a:pPr>
            <a:endParaRPr lang="en-US" sz="12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133142069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with Impacts (Vote):</a:t>
            </a:r>
          </a:p>
          <a:p>
            <a:r>
              <a:rPr lang="en-US" b="0" dirty="0"/>
              <a:t>SCR816, CRR Auction Bid Credit Enhancement [DC Energy]</a:t>
            </a:r>
          </a:p>
          <a:p>
            <a:pPr lvl="1"/>
            <a:r>
              <a:rPr lang="en-US" dirty="0"/>
              <a:t>IA: Between $50k and $80k			Priority 2022; Rank 2855</a:t>
            </a:r>
          </a:p>
          <a:p>
            <a:pPr marL="457200" lvl="1" indent="0">
              <a:buNone/>
            </a:pPr>
            <a:endParaRPr lang="en-US" sz="1200" dirty="0"/>
          </a:p>
          <a:p>
            <a:r>
              <a:rPr lang="en-US" b="0" dirty="0"/>
              <a:t>SCR817, Related to NPRR1095, </a:t>
            </a:r>
            <a:r>
              <a:rPr lang="en-US" b="0" dirty="0" err="1"/>
              <a:t>MarkeTrak</a:t>
            </a:r>
            <a:r>
              <a:rPr lang="en-US" b="0" dirty="0"/>
              <a:t> Validation Revisions Aligning with Texas SET V5.0 [TDTMS]</a:t>
            </a:r>
          </a:p>
          <a:p>
            <a:pPr lvl="1"/>
            <a:r>
              <a:rPr lang="en-US" dirty="0"/>
              <a:t>IA: Between $400k and $600k		Priority 2023; Rank 3700</a:t>
            </a:r>
          </a:p>
          <a:p>
            <a:pPr marL="457200" lvl="1" indent="0">
              <a:buNone/>
            </a:pPr>
            <a:endParaRPr lang="en-US" sz="1200" dirty="0"/>
          </a:p>
          <a:p>
            <a:r>
              <a:rPr lang="en-US" b="0" dirty="0"/>
              <a:t>SCR819, Improving IRR Control to Manage GTC Stability Limits [ERCOT]</a:t>
            </a:r>
          </a:p>
          <a:p>
            <a:pPr lvl="1"/>
            <a:r>
              <a:rPr lang="en-US" dirty="0"/>
              <a:t>IA: Between $40k and $60k			Priority 2022; Rank 3570</a:t>
            </a:r>
          </a:p>
          <a:p>
            <a:pPr marL="457200" lvl="1" indent="0">
              <a:buNone/>
            </a:pPr>
            <a:endParaRPr lang="en-US" sz="1200" dirty="0"/>
          </a:p>
          <a:p>
            <a:pPr marL="457200" lvl="1" indent="0">
              <a:buNone/>
            </a:pPr>
            <a:endParaRPr lang="en-US" sz="1200" dirty="0"/>
          </a:p>
          <a:p>
            <a:pPr marL="457200" lvl="1" indent="0">
              <a:buNone/>
            </a:pPr>
            <a:endParaRPr lang="en-US" sz="1200" dirty="0"/>
          </a:p>
          <a:p>
            <a:pPr marL="457200" lvl="1" indent="0">
              <a:buNone/>
            </a:pPr>
            <a:endParaRPr lang="en-US" sz="12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22598909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NPRR1095, Texas SET V5.0 Changes [TX SET]</a:t>
            </a:r>
            <a:endParaRPr lang="en-US" sz="1800" dirty="0"/>
          </a:p>
        </p:txBody>
      </p:sp>
      <p:sp>
        <p:nvSpPr>
          <p:cNvPr id="14339" name="Rectangle 2"/>
          <p:cNvSpPr>
            <a:spLocks noChangeArrowheads="1"/>
          </p:cNvSpPr>
          <p:nvPr/>
        </p:nvSpPr>
        <p:spPr bwMode="auto">
          <a:xfrm>
            <a:off x="190500" y="774492"/>
            <a:ext cx="8447063"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j-lt"/>
                <a:ea typeface="Times New Roman" panose="02020603050405020304" pitchFamily="18" charset="0"/>
              </a:rPr>
              <a:t>Proposed Effective Date:  </a:t>
            </a:r>
            <a:r>
              <a:rPr lang="en-US" sz="1800" dirty="0">
                <a:effectLst/>
                <a:latin typeface="+mj-lt"/>
                <a:ea typeface="Times New Roman" panose="02020603050405020304" pitchFamily="18" charset="0"/>
              </a:rPr>
              <a:t>Upon system implementation – Priority 2023; Rank 3700</a:t>
            </a:r>
          </a:p>
          <a:p>
            <a:pPr marL="228600" marR="0" algn="just">
              <a:spcBef>
                <a:spcPts val="0"/>
              </a:spcBef>
              <a:spcAft>
                <a:spcPts val="0"/>
              </a:spcAft>
            </a:pPr>
            <a:r>
              <a:rPr lang="en-US" sz="1800" b="1" dirty="0">
                <a:effectLst/>
                <a:latin typeface="+mj-lt"/>
                <a:ea typeface="Times New Roman" panose="02020603050405020304" pitchFamily="18" charset="0"/>
              </a:rPr>
              <a:t>ERCOT Impact Analysis:  </a:t>
            </a:r>
            <a:r>
              <a:rPr lang="en-US" sz="1800" dirty="0">
                <a:effectLst/>
                <a:latin typeface="+mj-lt"/>
                <a:ea typeface="Times New Roman" panose="02020603050405020304" pitchFamily="18" charset="0"/>
              </a:rPr>
              <a:t>Between $1M and $1.5M; no impacts to ERCOT staffing; impacts to CRM &amp; Registration Systems, Retail Systems, Integration Systems, and Data Management &amp; Analytic Systems; E</a:t>
            </a:r>
            <a:r>
              <a:rPr lang="x-none" sz="1800" dirty="0">
                <a:effectLst/>
                <a:latin typeface="+mj-lt"/>
                <a:ea typeface="Times New Roman" panose="02020603050405020304" pitchFamily="18" charset="0"/>
              </a:rPr>
              <a:t>RCOT business processes</a:t>
            </a:r>
            <a:r>
              <a:rPr lang="en-US" sz="1800" dirty="0">
                <a:effectLst/>
                <a:latin typeface="+mj-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j-lt"/>
                <a:ea typeface="Times New Roman" panose="02020603050405020304" pitchFamily="18" charset="0"/>
              </a:rPr>
              <a:t>Revision Description:  </a:t>
            </a:r>
            <a:r>
              <a:rPr lang="en-US" sz="1800" dirty="0">
                <a:effectLst/>
                <a:latin typeface="+mj-lt"/>
                <a:ea typeface="Times New Roman" panose="02020603050405020304" pitchFamily="18" charset="0"/>
              </a:rPr>
              <a:t>This NPRR contains revisions that the Texas Standard Electronic Transaction (Texas SET) Working Group has determined are necessary in support of the Texas SET V5.0 enhancement list.</a:t>
            </a:r>
          </a:p>
          <a:p>
            <a:pPr marL="228600" marR="0">
              <a:spcBef>
                <a:spcPts val="0"/>
              </a:spcBef>
              <a:spcAft>
                <a:spcPts val="0"/>
              </a:spcAft>
            </a:pPr>
            <a:r>
              <a:rPr lang="en-US" sz="1800" b="1" dirty="0">
                <a:effectLst/>
                <a:latin typeface="+mj-lt"/>
                <a:ea typeface="Times New Roman" panose="02020603050405020304" pitchFamily="18" charset="0"/>
              </a:rPr>
              <a:t>PRS Decision:</a:t>
            </a:r>
            <a:r>
              <a:rPr lang="en-US" sz="1800" dirty="0">
                <a:effectLst/>
                <a:latin typeface="+mj-lt"/>
                <a:ea typeface="Times New Roman" panose="02020603050405020304" pitchFamily="18" charset="0"/>
              </a:rPr>
              <a:t>  </a:t>
            </a:r>
            <a:r>
              <a:rPr lang="en-US" sz="1800" kern="1200" dirty="0">
                <a:effectLst/>
                <a:latin typeface="+mj-lt"/>
                <a:ea typeface="Times New Roman" panose="02020603050405020304" pitchFamily="18" charset="0"/>
              </a:rPr>
              <a:t>On 10/14/21, PRS unanimously voted via roll call to recommend approval of NPRR1095 as submitted.  </a:t>
            </a:r>
            <a:r>
              <a:rPr lang="en-US" sz="1800" dirty="0">
                <a:effectLst/>
                <a:latin typeface="+mj-lt"/>
                <a:ea typeface="Times New Roman" panose="02020603050405020304" pitchFamily="18" charset="0"/>
              </a:rPr>
              <a:t>On 12/14/21, PRS unanimously voted via roll call to endorse and forward to TAC the 11/10/21 PRS Report and Impact Analysis for NPRR1095 with a recommended priority of 2023 and rank of 3700.  </a:t>
            </a:r>
          </a:p>
        </p:txBody>
      </p:sp>
    </p:spTree>
    <p:extLst>
      <p:ext uri="{BB962C8B-B14F-4D97-AF65-F5344CB8AC3E}">
        <p14:creationId xmlns:p14="http://schemas.microsoft.com/office/powerpoint/2010/main" val="15413096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NPRR1098, Direct Current Tie (DC Tie) Reactive Power Capability Requirements [ERCOT]</a:t>
            </a:r>
            <a:endParaRPr lang="en-US" sz="1800" dirty="0"/>
          </a:p>
        </p:txBody>
      </p:sp>
      <p:sp>
        <p:nvSpPr>
          <p:cNvPr id="14339" name="Rectangle 2"/>
          <p:cNvSpPr>
            <a:spLocks noChangeArrowheads="1"/>
          </p:cNvSpPr>
          <p:nvPr/>
        </p:nvSpPr>
        <p:spPr bwMode="auto">
          <a:xfrm>
            <a:off x="190500" y="774492"/>
            <a:ext cx="8612307"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j-lt"/>
                <a:ea typeface="Times New Roman" panose="02020603050405020304" pitchFamily="18" charset="0"/>
              </a:rPr>
              <a:t>Proposed Effective Date:  </a:t>
            </a:r>
            <a:r>
              <a:rPr lang="en-US" sz="1800" dirty="0">
                <a:effectLst/>
                <a:latin typeface="+mj-lt"/>
                <a:ea typeface="Times New Roman" panose="02020603050405020304" pitchFamily="18" charset="0"/>
              </a:rPr>
              <a:t>Upon system implementation – Priority 2022; Rank 2530</a:t>
            </a:r>
          </a:p>
          <a:p>
            <a:pPr marL="228600" marR="0" algn="just">
              <a:spcBef>
                <a:spcPts val="0"/>
              </a:spcBef>
              <a:spcAft>
                <a:spcPts val="0"/>
              </a:spcAft>
            </a:pPr>
            <a:r>
              <a:rPr lang="en-US" sz="1800" b="1" dirty="0">
                <a:effectLst/>
                <a:latin typeface="+mj-lt"/>
                <a:ea typeface="Times New Roman" panose="02020603050405020304" pitchFamily="18" charset="0"/>
              </a:rPr>
              <a:t>ERCOT Impact Analysis:  </a:t>
            </a:r>
            <a:r>
              <a:rPr lang="en-US" sz="1800" dirty="0">
                <a:effectLst/>
                <a:latin typeface="+mj-lt"/>
                <a:ea typeface="Times New Roman" panose="02020603050405020304" pitchFamily="18" charset="0"/>
              </a:rPr>
              <a:t>Between $10k and $20k; no impacts to ERCOT staffing; impacts to Grid Decision Support Systems; no impacts to E</a:t>
            </a:r>
            <a:r>
              <a:rPr lang="x-none" sz="1800" dirty="0">
                <a:effectLst/>
                <a:latin typeface="+mj-lt"/>
                <a:ea typeface="Times New Roman" panose="02020603050405020304" pitchFamily="18" charset="0"/>
              </a:rPr>
              <a:t>RCOT business processes</a:t>
            </a:r>
            <a:r>
              <a:rPr lang="en-US" sz="1800" dirty="0">
                <a:effectLst/>
                <a:latin typeface="+mj-lt"/>
                <a:ea typeface="Times New Roman" panose="02020603050405020304" pitchFamily="18" charset="0"/>
              </a:rPr>
              <a:t>; ERCOT grid operations and practices will be updated. (budgetary costs </a:t>
            </a:r>
            <a:r>
              <a:rPr lang="en-US" dirty="0">
                <a:latin typeface="+mj-lt"/>
                <a:ea typeface="Times New Roman" panose="02020603050405020304" pitchFamily="18" charset="0"/>
              </a:rPr>
              <a:t>borne by Southern Cross)</a:t>
            </a:r>
            <a:endParaRPr lang="en-US" sz="1800" dirty="0">
              <a:effectLst/>
              <a:latin typeface="+mj-lt"/>
              <a:ea typeface="Times New Roman" panose="02020603050405020304" pitchFamily="18" charset="0"/>
            </a:endParaRPr>
          </a:p>
          <a:p>
            <a:pPr marL="228600" marR="0">
              <a:spcBef>
                <a:spcPts val="0"/>
              </a:spcBef>
              <a:spcAft>
                <a:spcPts val="0"/>
              </a:spcAft>
            </a:pPr>
            <a:r>
              <a:rPr lang="en-US" sz="1800" b="1" dirty="0">
                <a:effectLst/>
                <a:latin typeface="+mj-lt"/>
                <a:ea typeface="Times New Roman" panose="02020603050405020304" pitchFamily="18" charset="0"/>
              </a:rPr>
              <a:t>Revision Description:  </a:t>
            </a:r>
            <a:r>
              <a:rPr lang="en-US" sz="1800" dirty="0">
                <a:effectLst/>
                <a:latin typeface="+mj-lt"/>
                <a:ea typeface="Times New Roman" panose="02020603050405020304" pitchFamily="18" charset="0"/>
              </a:rPr>
              <a:t>This NPRR establishes Reactive Power capability requirements for new Direct Current Ties (DC Ties) interconnecting to the ERCOT System and existing DC Ties replaced after January 1, 2021.</a:t>
            </a:r>
          </a:p>
          <a:p>
            <a:pPr marL="228600" marR="0">
              <a:spcBef>
                <a:spcPts val="0"/>
              </a:spcBef>
              <a:spcAft>
                <a:spcPts val="0"/>
              </a:spcAft>
            </a:pPr>
            <a:r>
              <a:rPr lang="en-US" sz="1800" b="1" dirty="0">
                <a:effectLst/>
                <a:latin typeface="+mj-lt"/>
                <a:ea typeface="Times New Roman" panose="02020603050405020304" pitchFamily="18" charset="0"/>
              </a:rPr>
              <a:t>PRS Decision:</a:t>
            </a:r>
            <a:r>
              <a:rPr lang="en-US" sz="1800" dirty="0">
                <a:effectLst/>
                <a:latin typeface="+mj-lt"/>
                <a:ea typeface="Times New Roman" panose="02020603050405020304" pitchFamily="18" charset="0"/>
              </a:rPr>
              <a:t>  On 10/14/21, PRS voted via roll call to recommend approval of NPRR1098 as submitted.  There were three abstentions from the Consumer (Occidental), and Independent Retail Electric Provider (IREP) (2) (Reliant, Just Energy) Market Segments.  On 12/14/21, PRS unanimously voted via roll call to endorse and forward to TAC the 11/10/21 PRS Report as amended by the 11/29/21 ERCOT comments and the Impact Analysis for NPRR1098 with a recommended priority of 2022 and rank of 2530.</a:t>
            </a:r>
          </a:p>
        </p:txBody>
      </p:sp>
    </p:spTree>
    <p:extLst>
      <p:ext uri="{BB962C8B-B14F-4D97-AF65-F5344CB8AC3E}">
        <p14:creationId xmlns:p14="http://schemas.microsoft.com/office/powerpoint/2010/main" val="257981521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NPRR1099, Managing Network Operations Model Resource Nodes [ERCOT]</a:t>
            </a:r>
            <a:endParaRPr lang="en-US" sz="1800" dirty="0"/>
          </a:p>
        </p:txBody>
      </p:sp>
      <p:sp>
        <p:nvSpPr>
          <p:cNvPr id="14339" name="Rectangle 2"/>
          <p:cNvSpPr>
            <a:spLocks noChangeArrowheads="1"/>
          </p:cNvSpPr>
          <p:nvPr/>
        </p:nvSpPr>
        <p:spPr bwMode="auto">
          <a:xfrm>
            <a:off x="190500" y="774492"/>
            <a:ext cx="8612307" cy="31393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j-lt"/>
                <a:ea typeface="Times New Roman" panose="02020603050405020304" pitchFamily="18" charset="0"/>
              </a:rPr>
              <a:t>Proposed Effective Date:</a:t>
            </a:r>
            <a:r>
              <a:rPr lang="en-US" sz="1800" dirty="0">
                <a:effectLst/>
                <a:latin typeface="+mj-lt"/>
                <a:ea typeface="Times New Roman" panose="02020603050405020304" pitchFamily="18" charset="0"/>
              </a:rPr>
              <a:t>  April 1, 2022</a:t>
            </a:r>
          </a:p>
          <a:p>
            <a:pPr marL="228600" marR="0" algn="just">
              <a:spcBef>
                <a:spcPts val="0"/>
              </a:spcBef>
              <a:spcAft>
                <a:spcPts val="0"/>
              </a:spcAft>
            </a:pPr>
            <a:r>
              <a:rPr lang="en-US" sz="1800" b="1" dirty="0">
                <a:effectLst/>
                <a:latin typeface="+mj-lt"/>
                <a:ea typeface="Times New Roman" panose="02020603050405020304" pitchFamily="18" charset="0"/>
              </a:rPr>
              <a:t>ERCOT Impact Analysis:  </a:t>
            </a:r>
            <a:r>
              <a:rPr lang="en-US" sz="1800" dirty="0">
                <a:effectLst/>
                <a:latin typeface="+mj-lt"/>
                <a:ea typeface="Times New Roman" panose="02020603050405020304" pitchFamily="18" charset="0"/>
              </a:rPr>
              <a:t>No budgetary impact; no impacts to ERCOT staffing; no impacts to ERCOT computer systems; no impacts to </a:t>
            </a:r>
            <a:r>
              <a:rPr lang="x-none" sz="1800" dirty="0">
                <a:effectLst/>
                <a:latin typeface="+mj-lt"/>
                <a:ea typeface="Times New Roman" panose="02020603050405020304" pitchFamily="18" charset="0"/>
              </a:rPr>
              <a:t>ERCOT business processes</a:t>
            </a:r>
            <a:r>
              <a:rPr lang="en-US" sz="1800" dirty="0">
                <a:effectLst/>
                <a:latin typeface="+mj-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j-lt"/>
                <a:ea typeface="Times New Roman" panose="02020603050405020304" pitchFamily="18" charset="0"/>
              </a:rPr>
              <a:t>Revision Description:  </a:t>
            </a:r>
            <a:r>
              <a:rPr lang="en-US" sz="1800" dirty="0">
                <a:effectLst/>
                <a:latin typeface="+mj-lt"/>
                <a:ea typeface="Times New Roman" panose="02020603050405020304" pitchFamily="18" charset="0"/>
              </a:rPr>
              <a:t>This NPRR grants ERCOT greater authority to move a Resource Node in the Network Operations Model when deemed necessary to properly reflect Point of Interconnection (POI) changes or Resource retirements.</a:t>
            </a:r>
          </a:p>
          <a:p>
            <a:pPr marL="228600" marR="0">
              <a:spcBef>
                <a:spcPts val="0"/>
              </a:spcBef>
              <a:spcAft>
                <a:spcPts val="0"/>
              </a:spcAft>
            </a:pPr>
            <a:r>
              <a:rPr lang="en-US" sz="1800" b="1" dirty="0">
                <a:effectLst/>
                <a:latin typeface="+mj-lt"/>
                <a:ea typeface="Times New Roman" panose="02020603050405020304" pitchFamily="18" charset="0"/>
              </a:rPr>
              <a:t>PRS Decision:</a:t>
            </a:r>
            <a:r>
              <a:rPr lang="en-US" sz="1800" dirty="0">
                <a:effectLst/>
                <a:latin typeface="+mj-lt"/>
                <a:ea typeface="Times New Roman" panose="02020603050405020304" pitchFamily="18" charset="0"/>
              </a:rPr>
              <a:t>  On 12/14/21, PRS unanimously voted via roll call to recommend approval of NPRR1099 as amended by the 11/24/21 ERCOT comments.  On 1/13/22, PRS unanimously voted via roll call to endorse and forward to TAC the 12/14/21 PRS Report and Impact Analysis for NPRR1099.</a:t>
            </a:r>
          </a:p>
        </p:txBody>
      </p:sp>
    </p:spTree>
    <p:extLst>
      <p:ext uri="{BB962C8B-B14F-4D97-AF65-F5344CB8AC3E}">
        <p14:creationId xmlns:p14="http://schemas.microsoft.com/office/powerpoint/2010/main" val="263961296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NPRR1102, ERCOT Discretion for Adjusting Non-Interval Data Recorder (NIDR) </a:t>
            </a:r>
            <a:r>
              <a:rPr lang="en-US" sz="1800" i="1" dirty="0" err="1"/>
              <a:t>Backcasted</a:t>
            </a:r>
            <a:r>
              <a:rPr lang="en-US" sz="1800" i="1" dirty="0"/>
              <a:t> Load Profiles [ERCOT]</a:t>
            </a:r>
            <a:endParaRPr lang="en-US" sz="1800" dirty="0"/>
          </a:p>
        </p:txBody>
      </p:sp>
      <p:sp>
        <p:nvSpPr>
          <p:cNvPr id="14339" name="Rectangle 2"/>
          <p:cNvSpPr>
            <a:spLocks noChangeArrowheads="1"/>
          </p:cNvSpPr>
          <p:nvPr/>
        </p:nvSpPr>
        <p:spPr bwMode="auto">
          <a:xfrm>
            <a:off x="190500" y="774492"/>
            <a:ext cx="8612307" cy="28623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j-lt"/>
                <a:ea typeface="Times New Roman" panose="02020603050405020304" pitchFamily="18" charset="0"/>
              </a:rPr>
              <a:t>Proposed Effective Date:</a:t>
            </a:r>
            <a:r>
              <a:rPr lang="en-US" sz="1800" dirty="0">
                <a:effectLst/>
                <a:latin typeface="+mj-lt"/>
                <a:ea typeface="Times New Roman" panose="02020603050405020304" pitchFamily="18" charset="0"/>
              </a:rPr>
              <a:t>  April 1, 2022</a:t>
            </a:r>
          </a:p>
          <a:p>
            <a:pPr marL="228600" marR="0" algn="just">
              <a:spcBef>
                <a:spcPts val="0"/>
              </a:spcBef>
              <a:spcAft>
                <a:spcPts val="0"/>
              </a:spcAft>
            </a:pPr>
            <a:r>
              <a:rPr lang="en-US" sz="1800" b="1" dirty="0">
                <a:effectLst/>
                <a:latin typeface="+mj-lt"/>
                <a:ea typeface="Times New Roman" panose="02020603050405020304" pitchFamily="18" charset="0"/>
              </a:rPr>
              <a:t>ERCOT Impact Analysis:  </a:t>
            </a:r>
            <a:r>
              <a:rPr lang="en-US" sz="1800" dirty="0">
                <a:effectLst/>
                <a:latin typeface="+mj-lt"/>
                <a:ea typeface="Times New Roman" panose="02020603050405020304" pitchFamily="18" charset="0"/>
              </a:rPr>
              <a:t>No budgetary impact; no impacts to ERCOT staffing; no impacts to ERCOT computer systems; </a:t>
            </a:r>
            <a:r>
              <a:rPr lang="x-none" sz="1800" dirty="0">
                <a:effectLst/>
                <a:latin typeface="+mj-lt"/>
                <a:ea typeface="Times New Roman" panose="02020603050405020304" pitchFamily="18" charset="0"/>
              </a:rPr>
              <a:t>ERCOT business processes</a:t>
            </a:r>
            <a:r>
              <a:rPr lang="en-US" sz="1800" dirty="0">
                <a:effectLst/>
                <a:latin typeface="+mj-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j-lt"/>
                <a:ea typeface="Times New Roman" panose="02020603050405020304" pitchFamily="18" charset="0"/>
              </a:rPr>
              <a:t>Revision Description:  </a:t>
            </a:r>
            <a:r>
              <a:rPr lang="en-US" sz="1800" dirty="0">
                <a:effectLst/>
                <a:latin typeface="+mj-lt"/>
                <a:ea typeface="Times New Roman" panose="02020603050405020304" pitchFamily="18" charset="0"/>
              </a:rPr>
              <a:t>This NPRR grants ERCOT the authority to make adjustments to </a:t>
            </a:r>
            <a:r>
              <a:rPr lang="en-US" sz="1800" kern="1200" dirty="0" err="1">
                <a:effectLst/>
                <a:latin typeface="+mj-lt"/>
                <a:ea typeface="Times New Roman" panose="02020603050405020304" pitchFamily="18" charset="0"/>
              </a:rPr>
              <a:t>backcasted</a:t>
            </a:r>
            <a:r>
              <a:rPr lang="en-US" sz="1800" kern="1200" dirty="0">
                <a:effectLst/>
                <a:latin typeface="+mj-lt"/>
                <a:ea typeface="Times New Roman" panose="02020603050405020304" pitchFamily="18" charset="0"/>
              </a:rPr>
              <a:t> Non-Interval Data Recorder (NIDR) Load Profiles</a:t>
            </a:r>
            <a:r>
              <a:rPr lang="en-US" sz="1800" dirty="0">
                <a:effectLst/>
                <a:latin typeface="+mj-lt"/>
                <a:ea typeface="Times New Roman" panose="02020603050405020304" pitchFamily="18" charset="0"/>
              </a:rPr>
              <a:t>.</a:t>
            </a:r>
          </a:p>
          <a:p>
            <a:pPr marL="228600" marR="0">
              <a:spcBef>
                <a:spcPts val="0"/>
              </a:spcBef>
              <a:spcAft>
                <a:spcPts val="0"/>
              </a:spcAft>
            </a:pPr>
            <a:r>
              <a:rPr lang="en-US" sz="1800" b="1" dirty="0">
                <a:effectLst/>
                <a:latin typeface="+mj-lt"/>
                <a:ea typeface="Times New Roman" panose="02020603050405020304" pitchFamily="18" charset="0"/>
              </a:rPr>
              <a:t>PRS Decision:</a:t>
            </a:r>
            <a:r>
              <a:rPr lang="en-US" sz="1800" dirty="0">
                <a:effectLst/>
                <a:latin typeface="+mj-lt"/>
                <a:ea typeface="Times New Roman" panose="02020603050405020304" pitchFamily="18" charset="0"/>
              </a:rPr>
              <a:t>  On 12/14/21, PRS unanimously voted via roll call to recommend approval of NPRR1102 as submitted.  On 1/13/22, PRS unanimously voted via roll call to endorse and forward to TAC the 12/14/21 PRS Report as revised by PRS and Impact Analysis for NPRR1102.</a:t>
            </a:r>
          </a:p>
        </p:txBody>
      </p:sp>
    </p:spTree>
    <p:extLst>
      <p:ext uri="{BB962C8B-B14F-4D97-AF65-F5344CB8AC3E}">
        <p14:creationId xmlns:p14="http://schemas.microsoft.com/office/powerpoint/2010/main" val="3629828751"/>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customXml/itemProps2.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9269</TotalTime>
  <Words>2680</Words>
  <Application>Microsoft Office PowerPoint</Application>
  <PresentationFormat>On-screen Show (4:3)</PresentationFormat>
  <Paragraphs>476</Paragraphs>
  <Slides>17</Slides>
  <Notes>16</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17</vt:i4>
      </vt:variant>
    </vt:vector>
  </HeadingPairs>
  <TitlesOfParts>
    <vt:vector size="23" baseType="lpstr">
      <vt:lpstr>Arial</vt:lpstr>
      <vt:lpstr>Calibri</vt:lpstr>
      <vt:lpstr>Courier New</vt:lpstr>
      <vt:lpstr>Wingdings</vt:lpstr>
      <vt:lpstr>Custom Design</vt:lpstr>
      <vt:lpstr>Office Theme</vt:lpstr>
      <vt:lpstr>PowerPoint Presentation</vt:lpstr>
      <vt:lpstr>Summary of PRS Update</vt:lpstr>
      <vt:lpstr>Summary of PRS Update</vt:lpstr>
      <vt:lpstr>Summary of PRS Update</vt:lpstr>
      <vt:lpstr>Appendix</vt:lpstr>
      <vt:lpstr>NPRR1095, Texas SET V5.0 Changes [TX SET]</vt:lpstr>
      <vt:lpstr>NPRR1098, Direct Current Tie (DC Tie) Reactive Power Capability Requirements [ERCOT]</vt:lpstr>
      <vt:lpstr>NPRR1099, Managing Network Operations Model Resource Nodes [ERCOT]</vt:lpstr>
      <vt:lpstr>NPRR1102, ERCOT Discretion for Adjusting Non-Interval Data Recorder (NIDR) Backcasted Load Profiles [ERCOT]</vt:lpstr>
      <vt:lpstr>NPRR1111, Related to SCR819, Improving IRR Control to Manage GTC Stability Limits – URGENT [ERCOT]</vt:lpstr>
      <vt:lpstr>NPRR1113, Clarification of Regulation-Up Schedule for Controllable Load Resources in Ancillary Service Imbalance – URGENT [ERCOT]</vt:lpstr>
      <vt:lpstr>NPRR1114, Securitization – PURA Subchapter N Uplift Charges – URGENT [ERCOT]</vt:lpstr>
      <vt:lpstr>SCR816, CRR Auction Bid Credit Enhancement [DC Energy]</vt:lpstr>
      <vt:lpstr>SCR817, Related to NPRR1095, MarkeTrak Validation Revisions Aligning with Texas SET V5.0 [TDTMS]</vt:lpstr>
      <vt:lpstr>SCR819, Improving IRR Control to Manage GTC Stability Limits [ERCOT]</vt:lpstr>
      <vt:lpstr>2021 Release Targets – Board Approved NPRRs / SCRs / xGRRs </vt:lpstr>
      <vt:lpstr>2022 Release Targets – Board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ERCOT</cp:lastModifiedBy>
  <cp:revision>569</cp:revision>
  <cp:lastPrinted>2013-01-30T23:16:36Z</cp:lastPrinted>
  <dcterms:created xsi:type="dcterms:W3CDTF">2010-04-12T23:12:02Z</dcterms:created>
  <dcterms:modified xsi:type="dcterms:W3CDTF">2022-01-28T21:33:08Z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