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0"/>
  </p:notesMasterIdLst>
  <p:handoutMasterIdLst>
    <p:handoutMasterId r:id="rId11"/>
  </p:handoutMasterIdLst>
  <p:sldIdLst>
    <p:sldId id="270" r:id="rId4"/>
    <p:sldId id="571" r:id="rId5"/>
    <p:sldId id="586" r:id="rId6"/>
    <p:sldId id="583" r:id="rId7"/>
    <p:sldId id="587" r:id="rId8"/>
    <p:sldId id="58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 id="6" name="Sandip Sharma" initials="SS" lastIdx="2" clrIdx="6">
    <p:extLst>
      <p:ext uri="{19B8F6BF-5375-455C-9EA6-DF929625EA0E}">
        <p15:presenceInfo xmlns:p15="http://schemas.microsoft.com/office/powerpoint/2012/main" userId="Sandip Shar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48" autoAdjust="0"/>
    <p:restoredTop sz="83419" autoAdjust="0"/>
  </p:normalViewPr>
  <p:slideViewPr>
    <p:cSldViewPr snapToGrid="0">
      <p:cViewPr varScale="1">
        <p:scale>
          <a:sx n="105" d="100"/>
          <a:sy n="105" d="100"/>
        </p:scale>
        <p:origin x="504" y="102"/>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1/27/2022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1/27/2022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ECRS: ERCOT Contingency Reserve Service</a:t>
            </a:r>
          </a:p>
          <a:p>
            <a:r>
              <a:rPr lang="en-US" dirty="0"/>
              <a:t>RRS: Responsive Reserve Service</a:t>
            </a:r>
          </a:p>
          <a:p>
            <a:r>
              <a:rPr lang="en-US" dirty="0"/>
              <a:t>Non-Spin: Non-Spinning Reserve Service</a:t>
            </a:r>
          </a:p>
          <a:p>
            <a:r>
              <a:rPr lang="en-US" dirty="0"/>
              <a:t>DAM: </a:t>
            </a:r>
            <a:r>
              <a:rPr lang="en-US" sz="1200" dirty="0"/>
              <a:t>Day-Ahead Market</a:t>
            </a:r>
          </a:p>
          <a:p>
            <a:r>
              <a:rPr lang="en-US" sz="1200" dirty="0"/>
              <a:t>RUC: Reliability Unit Commitment</a:t>
            </a:r>
          </a:p>
          <a:p>
            <a:r>
              <a:rPr lang="en-US" sz="1200" dirty="0"/>
              <a:t>RTC: Real-Time Co-Optimization </a:t>
            </a:r>
          </a:p>
          <a:p>
            <a:r>
              <a:rPr lang="en-US" sz="1200" dirty="0"/>
              <a:t>ESRs: Energy Storage Resources</a:t>
            </a:r>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2</a:t>
            </a:fld>
            <a:endParaRPr lang="en-US"/>
          </a:p>
        </p:txBody>
      </p:sp>
    </p:spTree>
    <p:extLst>
      <p:ext uri="{BB962C8B-B14F-4D97-AF65-F5344CB8AC3E}">
        <p14:creationId xmlns:p14="http://schemas.microsoft.com/office/powerpoint/2010/main" val="1769521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3</a:t>
            </a:fld>
            <a:endParaRPr lang="en-US"/>
          </a:p>
        </p:txBody>
      </p:sp>
    </p:spTree>
    <p:extLst>
      <p:ext uri="{BB962C8B-B14F-4D97-AF65-F5344CB8AC3E}">
        <p14:creationId xmlns:p14="http://schemas.microsoft.com/office/powerpoint/2010/main" val="2313348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4</a:t>
            </a:fld>
            <a:endParaRPr lang="en-US"/>
          </a:p>
        </p:txBody>
      </p:sp>
    </p:spTree>
    <p:extLst>
      <p:ext uri="{BB962C8B-B14F-4D97-AF65-F5344CB8AC3E}">
        <p14:creationId xmlns:p14="http://schemas.microsoft.com/office/powerpoint/2010/main" val="757264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sz="2800" dirty="0"/>
              <a:t>NPRR 1096 Sustained Duration for ECRS and Non-Spin Ancillary Services</a:t>
            </a:r>
          </a:p>
        </p:txBody>
      </p:sp>
      <p:sp>
        <p:nvSpPr>
          <p:cNvPr id="3" name="Text Placeholder 2"/>
          <p:cNvSpPr>
            <a:spLocks noGrp="1"/>
          </p:cNvSpPr>
          <p:nvPr>
            <p:ph type="body" sz="quarter" idx="3"/>
          </p:nvPr>
        </p:nvSpPr>
        <p:spPr/>
        <p:txBody>
          <a:bodyPr/>
          <a:lstStyle/>
          <a:p>
            <a:r>
              <a:rPr lang="en-US" dirty="0"/>
              <a:t>January 28, 2022</a:t>
            </a:r>
          </a:p>
          <a:p>
            <a:r>
              <a:rPr lang="en-US" dirty="0"/>
              <a:t>WMWG Meeting</a:t>
            </a:r>
          </a:p>
        </p:txBody>
      </p:sp>
      <p:sp>
        <p:nvSpPr>
          <p:cNvPr id="4" name="Text Placeholder 3"/>
          <p:cNvSpPr>
            <a:spLocks noGrp="1"/>
          </p:cNvSpPr>
          <p:nvPr>
            <p:ph type="body" sz="quarter" idx="10"/>
          </p:nvPr>
        </p:nvSpPr>
        <p:spPr/>
        <p:txBody>
          <a:bodyPr/>
          <a:lstStyle/>
          <a:p>
            <a:r>
              <a:rPr lang="en-US" dirty="0"/>
              <a:t>ERCOT Staff</a:t>
            </a:r>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782E7-B06A-4C8F-B57A-6041DF7C523F}"/>
              </a:ext>
            </a:extLst>
          </p:cNvPr>
          <p:cNvSpPr>
            <a:spLocks noGrp="1"/>
          </p:cNvSpPr>
          <p:nvPr>
            <p:ph type="title"/>
          </p:nvPr>
        </p:nvSpPr>
        <p:spPr/>
        <p:txBody>
          <a:bodyPr/>
          <a:lstStyle/>
          <a:p>
            <a:r>
              <a:rPr lang="en-US" sz="2800" dirty="0"/>
              <a:t>Background</a:t>
            </a:r>
          </a:p>
        </p:txBody>
      </p:sp>
      <p:sp>
        <p:nvSpPr>
          <p:cNvPr id="3" name="Content Placeholder 2">
            <a:extLst>
              <a:ext uri="{FF2B5EF4-FFF2-40B4-BE49-F238E27FC236}">
                <a16:creationId xmlns:a16="http://schemas.microsoft.com/office/drawing/2014/main" id="{1CC6B805-ABC5-4DD6-A397-B4D84670B9FD}"/>
              </a:ext>
            </a:extLst>
          </p:cNvPr>
          <p:cNvSpPr>
            <a:spLocks noGrp="1"/>
          </p:cNvSpPr>
          <p:nvPr>
            <p:ph idx="1"/>
          </p:nvPr>
        </p:nvSpPr>
        <p:spPr/>
        <p:txBody>
          <a:bodyPr/>
          <a:lstStyle/>
          <a:p>
            <a:r>
              <a:rPr lang="en-US" sz="1400" dirty="0"/>
              <a:t>NPRR1096 originally had proposed that ECRS and Non-Spin be provided with a capacity that is capable of being sustained for six consecutive hours. </a:t>
            </a:r>
          </a:p>
          <a:p>
            <a:endParaRPr lang="en-US" sz="1400" dirty="0"/>
          </a:p>
          <a:p>
            <a:r>
              <a:rPr lang="en-US" sz="1400" dirty="0"/>
              <a:t>After receiving feedback from stakeholders, ERCOT conducted additional analysis and submitted comments on November 3, 2021 recommending a two hour duration for ECRS and four hour duration for Non-Spin. The underlying thought process for this recommendation was,</a:t>
            </a:r>
          </a:p>
          <a:p>
            <a:pPr marL="685800" lvl="1" indent="-342900">
              <a:buFont typeface="+mj-lt"/>
              <a:buAutoNum type="arabicPeriod"/>
            </a:pPr>
            <a:r>
              <a:rPr lang="en-US" sz="1400" dirty="0"/>
              <a:t>ECRS and Non-Spin are both ancillary services that can be expected to be utilized to cover risks associated with net load forecast errors. </a:t>
            </a:r>
          </a:p>
          <a:p>
            <a:pPr marL="814387" lvl="2"/>
            <a:r>
              <a:rPr lang="en-US" sz="1100" i="1" dirty="0">
                <a:solidFill>
                  <a:srgbClr val="FF0000"/>
                </a:solidFill>
              </a:rPr>
              <a:t>97% of historic sustained net load under forecast errors with 4,000 MW or more magnitude have lasted 4hrs or less. All of the sustained net load under forecast errors with 4,500 MW or more magnitude have lasted 4hrs or less</a:t>
            </a:r>
          </a:p>
          <a:p>
            <a:pPr marL="685800" lvl="1" indent="-342900">
              <a:buFont typeface="+mj-lt"/>
              <a:buAutoNum type="arabicPeriod"/>
            </a:pPr>
            <a:endParaRPr lang="en-US" sz="1400" dirty="0"/>
          </a:p>
          <a:p>
            <a:pPr marL="685800" lvl="1" indent="-342900">
              <a:buFont typeface="+mj-lt"/>
              <a:buAutoNum type="arabicPeriod"/>
            </a:pPr>
            <a:r>
              <a:rPr lang="en-US" sz="1400" dirty="0"/>
              <a:t>ECRS and Non-Spin play the role of replacement reserve, may be also deployed to restore Regulation and RRS. Non-Spin may also be used to cover risks associated with intra-day forced outages of thermal resources which may last several hours.</a:t>
            </a:r>
          </a:p>
          <a:p>
            <a:pPr marL="804863" lvl="2" indent="-163513"/>
            <a:r>
              <a:rPr lang="en-US" sz="1100" i="1" dirty="0">
                <a:solidFill>
                  <a:srgbClr val="FF0000"/>
                </a:solidFill>
              </a:rPr>
              <a:t>NERC’s BAL-002  requires ERCOT to recover PRC within 90 minutes.</a:t>
            </a:r>
            <a:endParaRPr lang="en-US" sz="800" dirty="0"/>
          </a:p>
          <a:p>
            <a:endParaRPr lang="en-US" sz="1400" dirty="0"/>
          </a:p>
          <a:p>
            <a:pPr lvl="1"/>
            <a:endParaRPr lang="en-US" sz="1400" dirty="0"/>
          </a:p>
          <a:p>
            <a:endParaRPr lang="en-US" sz="700" dirty="0"/>
          </a:p>
          <a:p>
            <a:endParaRPr lang="en-US" sz="1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30225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Content Placeholder 25">
            <a:extLst>
              <a:ext uri="{FF2B5EF4-FFF2-40B4-BE49-F238E27FC236}">
                <a16:creationId xmlns:a16="http://schemas.microsoft.com/office/drawing/2014/main" id="{FA73235F-93F5-43B9-9C83-C19F959CD6FC}"/>
              </a:ext>
            </a:extLst>
          </p:cNvPr>
          <p:cNvSpPr>
            <a:spLocks noGrp="1"/>
          </p:cNvSpPr>
          <p:nvPr>
            <p:ph idx="1"/>
          </p:nvPr>
        </p:nvSpPr>
        <p:spPr/>
        <p:txBody>
          <a:bodyPr/>
          <a:lstStyle/>
          <a:p>
            <a:pPr marL="342900" indent="-342900">
              <a:buFont typeface="+mj-lt"/>
              <a:buAutoNum type="arabicPeriod"/>
            </a:pPr>
            <a:r>
              <a:rPr lang="en-US" sz="1400" dirty="0"/>
              <a:t>Consider operating on a day with moderate forecasted load during shoulder months with a portion of the generation fleet on outage. </a:t>
            </a:r>
          </a:p>
          <a:p>
            <a:pPr marL="342900" indent="-342900">
              <a:buFont typeface="+mj-lt"/>
              <a:buAutoNum type="arabicPeriod"/>
            </a:pPr>
            <a:r>
              <a:rPr lang="en-US" sz="1400" dirty="0"/>
              <a:t>A  fast-moving weather front causes a large net-load under-forecast error (ex. load picks up significantly, wind drops). </a:t>
            </a:r>
          </a:p>
          <a:p>
            <a:pPr marL="342900" indent="-342900">
              <a:buFont typeface="+mj-lt"/>
              <a:buAutoNum type="arabicPeriod"/>
            </a:pPr>
            <a:r>
              <a:rPr lang="en-US" sz="1400" dirty="0"/>
              <a:t>Then a large thermal unit gets forced out.</a:t>
            </a:r>
          </a:p>
          <a:p>
            <a:pPr lvl="1"/>
            <a:r>
              <a:rPr lang="en-US" sz="1400" dirty="0"/>
              <a:t>The Non-Spin Ancillary Service would be required to cover the supply shortfall till additional offline units can be brought online. </a:t>
            </a:r>
          </a:p>
          <a:p>
            <a:pPr lvl="2"/>
            <a:r>
              <a:rPr lang="en-US" sz="1200" dirty="0"/>
              <a:t>The next available unit that can come online needs 4-6 hours to start. The deployed Ancillary Services would need to be sustained till this unit can be brought online. </a:t>
            </a:r>
          </a:p>
          <a:p>
            <a:endParaRPr lang="en-US" sz="1400" dirty="0"/>
          </a:p>
          <a:p>
            <a:endParaRPr lang="en-US" dirty="0"/>
          </a:p>
        </p:txBody>
      </p:sp>
      <p:sp>
        <p:nvSpPr>
          <p:cNvPr id="2" name="Title 1">
            <a:extLst>
              <a:ext uri="{FF2B5EF4-FFF2-40B4-BE49-F238E27FC236}">
                <a16:creationId xmlns:a16="http://schemas.microsoft.com/office/drawing/2014/main" id="{F99DEF3B-FB32-4FAC-A235-4BDE262201C3}"/>
              </a:ext>
            </a:extLst>
          </p:cNvPr>
          <p:cNvSpPr>
            <a:spLocks noGrp="1"/>
          </p:cNvSpPr>
          <p:nvPr>
            <p:ph type="title"/>
          </p:nvPr>
        </p:nvSpPr>
        <p:spPr/>
        <p:txBody>
          <a:bodyPr/>
          <a:lstStyle/>
          <a:p>
            <a:r>
              <a:rPr lang="en-US" dirty="0"/>
              <a:t>Example Scenario</a:t>
            </a:r>
          </a:p>
        </p:txBody>
      </p:sp>
      <p:sp>
        <p:nvSpPr>
          <p:cNvPr id="4" name="Slide Number Placeholder 3">
            <a:extLst>
              <a:ext uri="{FF2B5EF4-FFF2-40B4-BE49-F238E27FC236}">
                <a16:creationId xmlns:a16="http://schemas.microsoft.com/office/drawing/2014/main" id="{D2E6D800-AC11-48F6-B434-BE82D487A5ED}"/>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28" name="Rectangle 27">
            <a:extLst>
              <a:ext uri="{FF2B5EF4-FFF2-40B4-BE49-F238E27FC236}">
                <a16:creationId xmlns:a16="http://schemas.microsoft.com/office/drawing/2014/main" id="{CA0D84CD-6C7B-455E-8028-2E9F3F0D5142}"/>
              </a:ext>
            </a:extLst>
          </p:cNvPr>
          <p:cNvSpPr/>
          <p:nvPr/>
        </p:nvSpPr>
        <p:spPr>
          <a:xfrm>
            <a:off x="3977397" y="3272892"/>
            <a:ext cx="3306901" cy="531011"/>
          </a:xfrm>
          <a:prstGeom prst="rect">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US" sz="1200" dirty="0">
                <a:solidFill>
                  <a:schemeClr val="tx1"/>
                </a:solidFill>
                <a:latin typeface="Calibri" panose="020F0502020204030204"/>
              </a:rPr>
              <a:t>Non-Spin </a:t>
            </a:r>
          </a:p>
        </p:txBody>
      </p:sp>
      <p:sp>
        <p:nvSpPr>
          <p:cNvPr id="6" name="Rectangle 5">
            <a:extLst>
              <a:ext uri="{FF2B5EF4-FFF2-40B4-BE49-F238E27FC236}">
                <a16:creationId xmlns:a16="http://schemas.microsoft.com/office/drawing/2014/main" id="{A1DB3E6B-B833-4E85-A8DE-01D6C7CC5676}"/>
              </a:ext>
            </a:extLst>
          </p:cNvPr>
          <p:cNvSpPr/>
          <p:nvPr/>
        </p:nvSpPr>
        <p:spPr>
          <a:xfrm>
            <a:off x="1206321" y="4191208"/>
            <a:ext cx="6891692" cy="182026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US" sz="1350" dirty="0">
                <a:solidFill>
                  <a:prstClr val="white"/>
                </a:solidFill>
                <a:latin typeface="Calibri" panose="020F0502020204030204"/>
              </a:rPr>
              <a:t>Base Commitment</a:t>
            </a:r>
          </a:p>
        </p:txBody>
      </p:sp>
      <p:sp>
        <p:nvSpPr>
          <p:cNvPr id="27" name="Rectangle 26">
            <a:extLst>
              <a:ext uri="{FF2B5EF4-FFF2-40B4-BE49-F238E27FC236}">
                <a16:creationId xmlns:a16="http://schemas.microsoft.com/office/drawing/2014/main" id="{7E725B4A-EDC0-46AE-9972-9C68C57F3E80}"/>
              </a:ext>
            </a:extLst>
          </p:cNvPr>
          <p:cNvSpPr/>
          <p:nvPr/>
        </p:nvSpPr>
        <p:spPr>
          <a:xfrm>
            <a:off x="2082115" y="3803904"/>
            <a:ext cx="6015898" cy="394866"/>
          </a:xfrm>
          <a:prstGeom prst="rect">
            <a:avLst/>
          </a:prstGeom>
          <a:solidFill>
            <a:schemeClr val="accent3">
              <a:lumMod val="20000"/>
              <a:lumOff val="80000"/>
            </a:schemeClr>
          </a:soli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US" sz="1200" dirty="0">
                <a:solidFill>
                  <a:schemeClr val="tx1"/>
                </a:solidFill>
                <a:latin typeface="Calibri" panose="020F0502020204030204"/>
              </a:rPr>
              <a:t>&lt; 1 </a:t>
            </a:r>
            <a:r>
              <a:rPr lang="en-US" sz="1200" dirty="0" err="1">
                <a:solidFill>
                  <a:schemeClr val="tx1"/>
                </a:solidFill>
                <a:latin typeface="Calibri" panose="020F0502020204030204"/>
              </a:rPr>
              <a:t>hr</a:t>
            </a:r>
            <a:r>
              <a:rPr lang="en-US" sz="1200" dirty="0">
                <a:solidFill>
                  <a:schemeClr val="tx1"/>
                </a:solidFill>
                <a:latin typeface="Calibri" panose="020F0502020204030204"/>
              </a:rPr>
              <a:t> Start Units</a:t>
            </a:r>
            <a:r>
              <a:rPr lang="en-US" sz="1200" dirty="0">
                <a:noFill/>
                <a:latin typeface="Calibri" panose="020F0502020204030204"/>
              </a:rPr>
              <a:t> </a:t>
            </a:r>
            <a:r>
              <a:rPr lang="en-US" sz="600" dirty="0">
                <a:noFill/>
                <a:latin typeface="Calibri" panose="020F0502020204030204"/>
              </a:rPr>
              <a:t>Units</a:t>
            </a:r>
          </a:p>
        </p:txBody>
      </p:sp>
      <p:sp>
        <p:nvSpPr>
          <p:cNvPr id="29" name="Rectangle 28">
            <a:extLst>
              <a:ext uri="{FF2B5EF4-FFF2-40B4-BE49-F238E27FC236}">
                <a16:creationId xmlns:a16="http://schemas.microsoft.com/office/drawing/2014/main" id="{5A0E3925-EFBD-409A-867E-5BC4609002FF}"/>
              </a:ext>
            </a:extLst>
          </p:cNvPr>
          <p:cNvSpPr/>
          <p:nvPr/>
        </p:nvSpPr>
        <p:spPr>
          <a:xfrm>
            <a:off x="7297330" y="3264771"/>
            <a:ext cx="813714" cy="529376"/>
          </a:xfrm>
          <a:prstGeom prst="rect">
            <a:avLst/>
          </a:prstGeom>
          <a:solidFill>
            <a:schemeClr val="tx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US" sz="800" dirty="0">
                <a:solidFill>
                  <a:schemeClr val="tx1"/>
                </a:solidFill>
                <a:latin typeface="Calibri" panose="020F0502020204030204"/>
              </a:rPr>
              <a:t>Long Lead Time Unit</a:t>
            </a:r>
          </a:p>
        </p:txBody>
      </p:sp>
      <p:sp>
        <p:nvSpPr>
          <p:cNvPr id="23" name="Freeform: Shape 22">
            <a:extLst>
              <a:ext uri="{FF2B5EF4-FFF2-40B4-BE49-F238E27FC236}">
                <a16:creationId xmlns:a16="http://schemas.microsoft.com/office/drawing/2014/main" id="{F5E44153-CFE1-447E-823C-A676627C1297}"/>
              </a:ext>
            </a:extLst>
          </p:cNvPr>
          <p:cNvSpPr/>
          <p:nvPr/>
        </p:nvSpPr>
        <p:spPr>
          <a:xfrm>
            <a:off x="1206321" y="3311533"/>
            <a:ext cx="6613375" cy="1432783"/>
          </a:xfrm>
          <a:custGeom>
            <a:avLst/>
            <a:gdLst>
              <a:gd name="connsiteX0" fmla="*/ 0 w 6291072"/>
              <a:gd name="connsiteY0" fmla="*/ 1226256 h 1226256"/>
              <a:gd name="connsiteX1" fmla="*/ 36576 w 6291072"/>
              <a:gd name="connsiteY1" fmla="*/ 1180536 h 1226256"/>
              <a:gd name="connsiteX2" fmla="*/ 64008 w 6291072"/>
              <a:gd name="connsiteY2" fmla="*/ 1162248 h 1226256"/>
              <a:gd name="connsiteX3" fmla="*/ 118872 w 6291072"/>
              <a:gd name="connsiteY3" fmla="*/ 1116528 h 1226256"/>
              <a:gd name="connsiteX4" fmla="*/ 128016 w 6291072"/>
              <a:gd name="connsiteY4" fmla="*/ 1089096 h 1226256"/>
              <a:gd name="connsiteX5" fmla="*/ 192024 w 6291072"/>
              <a:gd name="connsiteY5" fmla="*/ 1034232 h 1226256"/>
              <a:gd name="connsiteX6" fmla="*/ 246888 w 6291072"/>
              <a:gd name="connsiteY6" fmla="*/ 979368 h 1226256"/>
              <a:gd name="connsiteX7" fmla="*/ 292608 w 6291072"/>
              <a:gd name="connsiteY7" fmla="*/ 942792 h 1226256"/>
              <a:gd name="connsiteX8" fmla="*/ 347472 w 6291072"/>
              <a:gd name="connsiteY8" fmla="*/ 906216 h 1226256"/>
              <a:gd name="connsiteX9" fmla="*/ 365760 w 6291072"/>
              <a:gd name="connsiteY9" fmla="*/ 878784 h 1226256"/>
              <a:gd name="connsiteX10" fmla="*/ 429768 w 6291072"/>
              <a:gd name="connsiteY10" fmla="*/ 833064 h 1226256"/>
              <a:gd name="connsiteX11" fmla="*/ 493776 w 6291072"/>
              <a:gd name="connsiteY11" fmla="*/ 787344 h 1226256"/>
              <a:gd name="connsiteX12" fmla="*/ 548640 w 6291072"/>
              <a:gd name="connsiteY12" fmla="*/ 759912 h 1226256"/>
              <a:gd name="connsiteX13" fmla="*/ 749808 w 6291072"/>
              <a:gd name="connsiteY13" fmla="*/ 759912 h 1226256"/>
              <a:gd name="connsiteX14" fmla="*/ 786384 w 6291072"/>
              <a:gd name="connsiteY14" fmla="*/ 732480 h 1226256"/>
              <a:gd name="connsiteX15" fmla="*/ 813816 w 6291072"/>
              <a:gd name="connsiteY15" fmla="*/ 723336 h 1226256"/>
              <a:gd name="connsiteX16" fmla="*/ 896112 w 6291072"/>
              <a:gd name="connsiteY16" fmla="*/ 705048 h 1226256"/>
              <a:gd name="connsiteX17" fmla="*/ 932688 w 6291072"/>
              <a:gd name="connsiteY17" fmla="*/ 695904 h 1226256"/>
              <a:gd name="connsiteX18" fmla="*/ 978408 w 6291072"/>
              <a:gd name="connsiteY18" fmla="*/ 677616 h 1226256"/>
              <a:gd name="connsiteX19" fmla="*/ 1014984 w 6291072"/>
              <a:gd name="connsiteY19" fmla="*/ 668472 h 1226256"/>
              <a:gd name="connsiteX20" fmla="*/ 1088136 w 6291072"/>
              <a:gd name="connsiteY20" fmla="*/ 650184 h 1226256"/>
              <a:gd name="connsiteX21" fmla="*/ 1124712 w 6291072"/>
              <a:gd name="connsiteY21" fmla="*/ 622752 h 1226256"/>
              <a:gd name="connsiteX22" fmla="*/ 1216152 w 6291072"/>
              <a:gd name="connsiteY22" fmla="*/ 604464 h 1226256"/>
              <a:gd name="connsiteX23" fmla="*/ 1289304 w 6291072"/>
              <a:gd name="connsiteY23" fmla="*/ 577032 h 1226256"/>
              <a:gd name="connsiteX24" fmla="*/ 1362456 w 6291072"/>
              <a:gd name="connsiteY24" fmla="*/ 558744 h 1226256"/>
              <a:gd name="connsiteX25" fmla="*/ 1417320 w 6291072"/>
              <a:gd name="connsiteY25" fmla="*/ 549600 h 1226256"/>
              <a:gd name="connsiteX26" fmla="*/ 1737360 w 6291072"/>
              <a:gd name="connsiteY26" fmla="*/ 531312 h 1226256"/>
              <a:gd name="connsiteX27" fmla="*/ 1773936 w 6291072"/>
              <a:gd name="connsiteY27" fmla="*/ 522168 h 1226256"/>
              <a:gd name="connsiteX28" fmla="*/ 1801368 w 6291072"/>
              <a:gd name="connsiteY28" fmla="*/ 513024 h 1226256"/>
              <a:gd name="connsiteX29" fmla="*/ 1883664 w 6291072"/>
              <a:gd name="connsiteY29" fmla="*/ 503880 h 1226256"/>
              <a:gd name="connsiteX30" fmla="*/ 1920240 w 6291072"/>
              <a:gd name="connsiteY30" fmla="*/ 494736 h 1226256"/>
              <a:gd name="connsiteX31" fmla="*/ 1947672 w 6291072"/>
              <a:gd name="connsiteY31" fmla="*/ 485592 h 1226256"/>
              <a:gd name="connsiteX32" fmla="*/ 1993392 w 6291072"/>
              <a:gd name="connsiteY32" fmla="*/ 476448 h 1226256"/>
              <a:gd name="connsiteX33" fmla="*/ 2020824 w 6291072"/>
              <a:gd name="connsiteY33" fmla="*/ 467304 h 1226256"/>
              <a:gd name="connsiteX34" fmla="*/ 2240280 w 6291072"/>
              <a:gd name="connsiteY34" fmla="*/ 449016 h 1226256"/>
              <a:gd name="connsiteX35" fmla="*/ 2505456 w 6291072"/>
              <a:gd name="connsiteY35" fmla="*/ 430728 h 1226256"/>
              <a:gd name="connsiteX36" fmla="*/ 2624328 w 6291072"/>
              <a:gd name="connsiteY36" fmla="*/ 412440 h 1226256"/>
              <a:gd name="connsiteX37" fmla="*/ 2688336 w 6291072"/>
              <a:gd name="connsiteY37" fmla="*/ 394152 h 1226256"/>
              <a:gd name="connsiteX38" fmla="*/ 2807208 w 6291072"/>
              <a:gd name="connsiteY38" fmla="*/ 385008 h 1226256"/>
              <a:gd name="connsiteX39" fmla="*/ 2862072 w 6291072"/>
              <a:gd name="connsiteY39" fmla="*/ 375864 h 1226256"/>
              <a:gd name="connsiteX40" fmla="*/ 2889504 w 6291072"/>
              <a:gd name="connsiteY40" fmla="*/ 366720 h 1226256"/>
              <a:gd name="connsiteX41" fmla="*/ 3291840 w 6291072"/>
              <a:gd name="connsiteY41" fmla="*/ 357576 h 1226256"/>
              <a:gd name="connsiteX42" fmla="*/ 3447288 w 6291072"/>
              <a:gd name="connsiteY42" fmla="*/ 339288 h 1226256"/>
              <a:gd name="connsiteX43" fmla="*/ 3529584 w 6291072"/>
              <a:gd name="connsiteY43" fmla="*/ 321000 h 1226256"/>
              <a:gd name="connsiteX44" fmla="*/ 3621024 w 6291072"/>
              <a:gd name="connsiteY44" fmla="*/ 311856 h 1226256"/>
              <a:gd name="connsiteX45" fmla="*/ 3666744 w 6291072"/>
              <a:gd name="connsiteY45" fmla="*/ 302712 h 1226256"/>
              <a:gd name="connsiteX46" fmla="*/ 3739896 w 6291072"/>
              <a:gd name="connsiteY46" fmla="*/ 293568 h 1226256"/>
              <a:gd name="connsiteX47" fmla="*/ 3794760 w 6291072"/>
              <a:gd name="connsiteY47" fmla="*/ 266136 h 1226256"/>
              <a:gd name="connsiteX48" fmla="*/ 3858768 w 6291072"/>
              <a:gd name="connsiteY48" fmla="*/ 247848 h 1226256"/>
              <a:gd name="connsiteX49" fmla="*/ 3886200 w 6291072"/>
              <a:gd name="connsiteY49" fmla="*/ 238704 h 1226256"/>
              <a:gd name="connsiteX50" fmla="*/ 3941064 w 6291072"/>
              <a:gd name="connsiteY50" fmla="*/ 229560 h 1226256"/>
              <a:gd name="connsiteX51" fmla="*/ 3986784 w 6291072"/>
              <a:gd name="connsiteY51" fmla="*/ 220416 h 1226256"/>
              <a:gd name="connsiteX52" fmla="*/ 4123944 w 6291072"/>
              <a:gd name="connsiteY52" fmla="*/ 211272 h 1226256"/>
              <a:gd name="connsiteX53" fmla="*/ 4553712 w 6291072"/>
              <a:gd name="connsiteY53" fmla="*/ 183840 h 1226256"/>
              <a:gd name="connsiteX54" fmla="*/ 4590288 w 6291072"/>
              <a:gd name="connsiteY54" fmla="*/ 174696 h 1226256"/>
              <a:gd name="connsiteX55" fmla="*/ 4654296 w 6291072"/>
              <a:gd name="connsiteY55" fmla="*/ 156408 h 1226256"/>
              <a:gd name="connsiteX56" fmla="*/ 4709160 w 6291072"/>
              <a:gd name="connsiteY56" fmla="*/ 138120 h 1226256"/>
              <a:gd name="connsiteX57" fmla="*/ 4754880 w 6291072"/>
              <a:gd name="connsiteY57" fmla="*/ 128976 h 1226256"/>
              <a:gd name="connsiteX58" fmla="*/ 4846320 w 6291072"/>
              <a:gd name="connsiteY58" fmla="*/ 119832 h 1226256"/>
              <a:gd name="connsiteX59" fmla="*/ 4928616 w 6291072"/>
              <a:gd name="connsiteY59" fmla="*/ 110688 h 1226256"/>
              <a:gd name="connsiteX60" fmla="*/ 4965192 w 6291072"/>
              <a:gd name="connsiteY60" fmla="*/ 101544 h 1226256"/>
              <a:gd name="connsiteX61" fmla="*/ 5084064 w 6291072"/>
              <a:gd name="connsiteY61" fmla="*/ 83256 h 1226256"/>
              <a:gd name="connsiteX62" fmla="*/ 5120640 w 6291072"/>
              <a:gd name="connsiteY62" fmla="*/ 74112 h 1226256"/>
              <a:gd name="connsiteX63" fmla="*/ 5230368 w 6291072"/>
              <a:gd name="connsiteY63" fmla="*/ 64968 h 1226256"/>
              <a:gd name="connsiteX64" fmla="*/ 5431536 w 6291072"/>
              <a:gd name="connsiteY64" fmla="*/ 46680 h 1226256"/>
              <a:gd name="connsiteX65" fmla="*/ 5477256 w 6291072"/>
              <a:gd name="connsiteY65" fmla="*/ 37536 h 1226256"/>
              <a:gd name="connsiteX66" fmla="*/ 5605272 w 6291072"/>
              <a:gd name="connsiteY66" fmla="*/ 28392 h 1226256"/>
              <a:gd name="connsiteX67" fmla="*/ 5715000 w 6291072"/>
              <a:gd name="connsiteY67" fmla="*/ 19248 h 1226256"/>
              <a:gd name="connsiteX68" fmla="*/ 5934456 w 6291072"/>
              <a:gd name="connsiteY68" fmla="*/ 960 h 1226256"/>
              <a:gd name="connsiteX69" fmla="*/ 6291072 w 6291072"/>
              <a:gd name="connsiteY69" fmla="*/ 960 h 1226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6291072" h="1226256">
                <a:moveTo>
                  <a:pt x="0" y="1226256"/>
                </a:moveTo>
                <a:cubicBezTo>
                  <a:pt x="12192" y="1211016"/>
                  <a:pt x="22776" y="1194336"/>
                  <a:pt x="36576" y="1180536"/>
                </a:cubicBezTo>
                <a:cubicBezTo>
                  <a:pt x="44347" y="1172765"/>
                  <a:pt x="56237" y="1170019"/>
                  <a:pt x="64008" y="1162248"/>
                </a:cubicBezTo>
                <a:cubicBezTo>
                  <a:pt x="113831" y="1112425"/>
                  <a:pt x="66479" y="1133992"/>
                  <a:pt x="118872" y="1116528"/>
                </a:cubicBezTo>
                <a:cubicBezTo>
                  <a:pt x="121920" y="1107384"/>
                  <a:pt x="121846" y="1096501"/>
                  <a:pt x="128016" y="1089096"/>
                </a:cubicBezTo>
                <a:cubicBezTo>
                  <a:pt x="190452" y="1014173"/>
                  <a:pt x="140651" y="1106154"/>
                  <a:pt x="192024" y="1034232"/>
                </a:cubicBezTo>
                <a:cubicBezTo>
                  <a:pt x="232664" y="977336"/>
                  <a:pt x="181864" y="1011880"/>
                  <a:pt x="246888" y="979368"/>
                </a:cubicBezTo>
                <a:cubicBezTo>
                  <a:pt x="287788" y="918017"/>
                  <a:pt x="239607" y="978126"/>
                  <a:pt x="292608" y="942792"/>
                </a:cubicBezTo>
                <a:cubicBezTo>
                  <a:pt x="361103" y="897129"/>
                  <a:pt x="282245" y="927958"/>
                  <a:pt x="347472" y="906216"/>
                </a:cubicBezTo>
                <a:cubicBezTo>
                  <a:pt x="353568" y="897072"/>
                  <a:pt x="357989" y="886555"/>
                  <a:pt x="365760" y="878784"/>
                </a:cubicBezTo>
                <a:cubicBezTo>
                  <a:pt x="380702" y="863842"/>
                  <a:pt x="411596" y="846044"/>
                  <a:pt x="429768" y="833064"/>
                </a:cubicBezTo>
                <a:cubicBezTo>
                  <a:pt x="439432" y="826161"/>
                  <a:pt x="479410" y="794527"/>
                  <a:pt x="493776" y="787344"/>
                </a:cubicBezTo>
                <a:cubicBezTo>
                  <a:pt x="569492" y="749486"/>
                  <a:pt x="470024" y="812323"/>
                  <a:pt x="548640" y="759912"/>
                </a:cubicBezTo>
                <a:cubicBezTo>
                  <a:pt x="620860" y="767134"/>
                  <a:pt x="676342" y="778279"/>
                  <a:pt x="749808" y="759912"/>
                </a:cubicBezTo>
                <a:cubicBezTo>
                  <a:pt x="764593" y="756216"/>
                  <a:pt x="773152" y="740041"/>
                  <a:pt x="786384" y="732480"/>
                </a:cubicBezTo>
                <a:cubicBezTo>
                  <a:pt x="794753" y="727698"/>
                  <a:pt x="804548" y="725984"/>
                  <a:pt x="813816" y="723336"/>
                </a:cubicBezTo>
                <a:cubicBezTo>
                  <a:pt x="852841" y="712186"/>
                  <a:pt x="853686" y="714476"/>
                  <a:pt x="896112" y="705048"/>
                </a:cubicBezTo>
                <a:cubicBezTo>
                  <a:pt x="908380" y="702322"/>
                  <a:pt x="920766" y="699878"/>
                  <a:pt x="932688" y="695904"/>
                </a:cubicBezTo>
                <a:cubicBezTo>
                  <a:pt x="948260" y="690713"/>
                  <a:pt x="962836" y="682807"/>
                  <a:pt x="978408" y="677616"/>
                </a:cubicBezTo>
                <a:cubicBezTo>
                  <a:pt x="990330" y="673642"/>
                  <a:pt x="1002900" y="671924"/>
                  <a:pt x="1014984" y="668472"/>
                </a:cubicBezTo>
                <a:cubicBezTo>
                  <a:pt x="1080592" y="649727"/>
                  <a:pt x="995183" y="668775"/>
                  <a:pt x="1088136" y="650184"/>
                </a:cubicBezTo>
                <a:cubicBezTo>
                  <a:pt x="1100328" y="641040"/>
                  <a:pt x="1111081" y="629568"/>
                  <a:pt x="1124712" y="622752"/>
                </a:cubicBezTo>
                <a:cubicBezTo>
                  <a:pt x="1139287" y="615465"/>
                  <a:pt x="1207886" y="606301"/>
                  <a:pt x="1216152" y="604464"/>
                </a:cubicBezTo>
                <a:cubicBezTo>
                  <a:pt x="1233133" y="600690"/>
                  <a:pt x="1278949" y="580915"/>
                  <a:pt x="1289304" y="577032"/>
                </a:cubicBezTo>
                <a:cubicBezTo>
                  <a:pt x="1319163" y="565835"/>
                  <a:pt x="1327145" y="565164"/>
                  <a:pt x="1362456" y="558744"/>
                </a:cubicBezTo>
                <a:cubicBezTo>
                  <a:pt x="1380697" y="555427"/>
                  <a:pt x="1398829" y="550953"/>
                  <a:pt x="1417320" y="549600"/>
                </a:cubicBezTo>
                <a:cubicBezTo>
                  <a:pt x="1523889" y="541802"/>
                  <a:pt x="1737360" y="531312"/>
                  <a:pt x="1737360" y="531312"/>
                </a:cubicBezTo>
                <a:cubicBezTo>
                  <a:pt x="1749552" y="528264"/>
                  <a:pt x="1761852" y="525620"/>
                  <a:pt x="1773936" y="522168"/>
                </a:cubicBezTo>
                <a:cubicBezTo>
                  <a:pt x="1783204" y="519520"/>
                  <a:pt x="1791861" y="514609"/>
                  <a:pt x="1801368" y="513024"/>
                </a:cubicBezTo>
                <a:cubicBezTo>
                  <a:pt x="1828593" y="508486"/>
                  <a:pt x="1856232" y="506928"/>
                  <a:pt x="1883664" y="503880"/>
                </a:cubicBezTo>
                <a:cubicBezTo>
                  <a:pt x="1895856" y="500832"/>
                  <a:pt x="1908156" y="498188"/>
                  <a:pt x="1920240" y="494736"/>
                </a:cubicBezTo>
                <a:cubicBezTo>
                  <a:pt x="1929508" y="492088"/>
                  <a:pt x="1938321" y="487930"/>
                  <a:pt x="1947672" y="485592"/>
                </a:cubicBezTo>
                <a:cubicBezTo>
                  <a:pt x="1962750" y="481823"/>
                  <a:pt x="1978314" y="480217"/>
                  <a:pt x="1993392" y="476448"/>
                </a:cubicBezTo>
                <a:cubicBezTo>
                  <a:pt x="2002743" y="474110"/>
                  <a:pt x="2011244" y="468368"/>
                  <a:pt x="2020824" y="467304"/>
                </a:cubicBezTo>
                <a:cubicBezTo>
                  <a:pt x="2093781" y="459198"/>
                  <a:pt x="2167176" y="455662"/>
                  <a:pt x="2240280" y="449016"/>
                </a:cubicBezTo>
                <a:cubicBezTo>
                  <a:pt x="2453836" y="429602"/>
                  <a:pt x="2138892" y="449056"/>
                  <a:pt x="2505456" y="430728"/>
                </a:cubicBezTo>
                <a:cubicBezTo>
                  <a:pt x="2549874" y="425176"/>
                  <a:pt x="2582438" y="422912"/>
                  <a:pt x="2624328" y="412440"/>
                </a:cubicBezTo>
                <a:cubicBezTo>
                  <a:pt x="2653237" y="405213"/>
                  <a:pt x="2656029" y="397953"/>
                  <a:pt x="2688336" y="394152"/>
                </a:cubicBezTo>
                <a:cubicBezTo>
                  <a:pt x="2727805" y="389509"/>
                  <a:pt x="2767584" y="388056"/>
                  <a:pt x="2807208" y="385008"/>
                </a:cubicBezTo>
                <a:cubicBezTo>
                  <a:pt x="2825496" y="381960"/>
                  <a:pt x="2843973" y="379886"/>
                  <a:pt x="2862072" y="375864"/>
                </a:cubicBezTo>
                <a:cubicBezTo>
                  <a:pt x="2871481" y="373773"/>
                  <a:pt x="2879874" y="367130"/>
                  <a:pt x="2889504" y="366720"/>
                </a:cubicBezTo>
                <a:cubicBezTo>
                  <a:pt x="3023529" y="361017"/>
                  <a:pt x="3157728" y="360624"/>
                  <a:pt x="3291840" y="357576"/>
                </a:cubicBezTo>
                <a:cubicBezTo>
                  <a:pt x="3377199" y="336236"/>
                  <a:pt x="3283541" y="357482"/>
                  <a:pt x="3447288" y="339288"/>
                </a:cubicBezTo>
                <a:cubicBezTo>
                  <a:pt x="3558405" y="326942"/>
                  <a:pt x="3435014" y="334510"/>
                  <a:pt x="3529584" y="321000"/>
                </a:cubicBezTo>
                <a:cubicBezTo>
                  <a:pt x="3559908" y="316668"/>
                  <a:pt x="3590661" y="315904"/>
                  <a:pt x="3621024" y="311856"/>
                </a:cubicBezTo>
                <a:cubicBezTo>
                  <a:pt x="3636429" y="309802"/>
                  <a:pt x="3651383" y="305075"/>
                  <a:pt x="3666744" y="302712"/>
                </a:cubicBezTo>
                <a:cubicBezTo>
                  <a:pt x="3691032" y="298975"/>
                  <a:pt x="3715512" y="296616"/>
                  <a:pt x="3739896" y="293568"/>
                </a:cubicBezTo>
                <a:cubicBezTo>
                  <a:pt x="3808847" y="270584"/>
                  <a:pt x="3723856" y="301588"/>
                  <a:pt x="3794760" y="266136"/>
                </a:cubicBezTo>
                <a:cubicBezTo>
                  <a:pt x="3809376" y="258828"/>
                  <a:pt x="3845096" y="251754"/>
                  <a:pt x="3858768" y="247848"/>
                </a:cubicBezTo>
                <a:cubicBezTo>
                  <a:pt x="3868036" y="245200"/>
                  <a:pt x="3876791" y="240795"/>
                  <a:pt x="3886200" y="238704"/>
                </a:cubicBezTo>
                <a:cubicBezTo>
                  <a:pt x="3904299" y="234682"/>
                  <a:pt x="3922823" y="232877"/>
                  <a:pt x="3941064" y="229560"/>
                </a:cubicBezTo>
                <a:cubicBezTo>
                  <a:pt x="3956355" y="226780"/>
                  <a:pt x="3971319" y="221962"/>
                  <a:pt x="3986784" y="220416"/>
                </a:cubicBezTo>
                <a:cubicBezTo>
                  <a:pt x="4032378" y="215857"/>
                  <a:pt x="4078224" y="214320"/>
                  <a:pt x="4123944" y="211272"/>
                </a:cubicBezTo>
                <a:cubicBezTo>
                  <a:pt x="4311227" y="157763"/>
                  <a:pt x="4132742" y="202975"/>
                  <a:pt x="4553712" y="183840"/>
                </a:cubicBezTo>
                <a:cubicBezTo>
                  <a:pt x="4566266" y="183269"/>
                  <a:pt x="4578164" y="178003"/>
                  <a:pt x="4590288" y="174696"/>
                </a:cubicBezTo>
                <a:cubicBezTo>
                  <a:pt x="4611696" y="168857"/>
                  <a:pt x="4633087" y="162934"/>
                  <a:pt x="4654296" y="156408"/>
                </a:cubicBezTo>
                <a:cubicBezTo>
                  <a:pt x="4672721" y="150739"/>
                  <a:pt x="4690257" y="141901"/>
                  <a:pt x="4709160" y="138120"/>
                </a:cubicBezTo>
                <a:cubicBezTo>
                  <a:pt x="4724400" y="135072"/>
                  <a:pt x="4739475" y="131030"/>
                  <a:pt x="4754880" y="128976"/>
                </a:cubicBezTo>
                <a:cubicBezTo>
                  <a:pt x="4785243" y="124928"/>
                  <a:pt x="4815856" y="123039"/>
                  <a:pt x="4846320" y="119832"/>
                </a:cubicBezTo>
                <a:lnTo>
                  <a:pt x="4928616" y="110688"/>
                </a:lnTo>
                <a:cubicBezTo>
                  <a:pt x="4940808" y="107640"/>
                  <a:pt x="4952869" y="104009"/>
                  <a:pt x="4965192" y="101544"/>
                </a:cubicBezTo>
                <a:cubicBezTo>
                  <a:pt x="5053578" y="83867"/>
                  <a:pt x="4987447" y="100823"/>
                  <a:pt x="5084064" y="83256"/>
                </a:cubicBezTo>
                <a:cubicBezTo>
                  <a:pt x="5096429" y="81008"/>
                  <a:pt x="5108170" y="75671"/>
                  <a:pt x="5120640" y="74112"/>
                </a:cubicBezTo>
                <a:cubicBezTo>
                  <a:pt x="5157059" y="69560"/>
                  <a:pt x="5193792" y="68016"/>
                  <a:pt x="5230368" y="64968"/>
                </a:cubicBezTo>
                <a:cubicBezTo>
                  <a:pt x="5342042" y="42633"/>
                  <a:pt x="5210290" y="66793"/>
                  <a:pt x="5431536" y="46680"/>
                </a:cubicBezTo>
                <a:cubicBezTo>
                  <a:pt x="5447014" y="45273"/>
                  <a:pt x="5461800" y="39163"/>
                  <a:pt x="5477256" y="37536"/>
                </a:cubicBezTo>
                <a:cubicBezTo>
                  <a:pt x="5519802" y="33058"/>
                  <a:pt x="5562617" y="31673"/>
                  <a:pt x="5605272" y="28392"/>
                </a:cubicBezTo>
                <a:lnTo>
                  <a:pt x="5715000" y="19248"/>
                </a:lnTo>
                <a:cubicBezTo>
                  <a:pt x="5827269" y="8021"/>
                  <a:pt x="5782255" y="3727"/>
                  <a:pt x="5934456" y="960"/>
                </a:cubicBezTo>
                <a:cubicBezTo>
                  <a:pt x="6053308" y="-1201"/>
                  <a:pt x="6172200" y="960"/>
                  <a:pt x="6291072" y="960"/>
                </a:cubicBez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63EFCF40-B2C9-43D7-A993-F0A182E923FC}"/>
              </a:ext>
            </a:extLst>
          </p:cNvPr>
          <p:cNvGrpSpPr/>
          <p:nvPr/>
        </p:nvGrpSpPr>
        <p:grpSpPr>
          <a:xfrm>
            <a:off x="3977397" y="2932998"/>
            <a:ext cx="3306901" cy="277851"/>
            <a:chOff x="3977397" y="2841558"/>
            <a:chExt cx="3306901" cy="277851"/>
          </a:xfrm>
        </p:grpSpPr>
        <p:cxnSp>
          <p:nvCxnSpPr>
            <p:cNvPr id="32" name="Straight Arrow Connector 31">
              <a:extLst>
                <a:ext uri="{FF2B5EF4-FFF2-40B4-BE49-F238E27FC236}">
                  <a16:creationId xmlns:a16="http://schemas.microsoft.com/office/drawing/2014/main" id="{3D316B05-2C92-4E61-84FB-8F6F2FB1B013}"/>
                </a:ext>
              </a:extLst>
            </p:cNvPr>
            <p:cNvCxnSpPr>
              <a:cxnSpLocks/>
            </p:cNvCxnSpPr>
            <p:nvPr/>
          </p:nvCxnSpPr>
          <p:spPr>
            <a:xfrm>
              <a:off x="3977397" y="3119409"/>
              <a:ext cx="3306901"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68F49C27-A7E3-40D5-81A7-5FBACBEC81C5}"/>
                </a:ext>
              </a:extLst>
            </p:cNvPr>
            <p:cNvSpPr txBox="1"/>
            <p:nvPr/>
          </p:nvSpPr>
          <p:spPr>
            <a:xfrm>
              <a:off x="4928213" y="2841558"/>
              <a:ext cx="1921942" cy="276999"/>
            </a:xfrm>
            <a:prstGeom prst="rect">
              <a:avLst/>
            </a:prstGeom>
            <a:noFill/>
          </p:spPr>
          <p:txBody>
            <a:bodyPr wrap="square" rtlCol="0">
              <a:spAutoFit/>
            </a:bodyPr>
            <a:lstStyle/>
            <a:p>
              <a:r>
                <a:rPr lang="en-US" sz="1200" dirty="0"/>
                <a:t>4 - 6 hours out</a:t>
              </a:r>
            </a:p>
          </p:txBody>
        </p:sp>
      </p:grpSp>
      <p:grpSp>
        <p:nvGrpSpPr>
          <p:cNvPr id="39" name="Group 38">
            <a:extLst>
              <a:ext uri="{FF2B5EF4-FFF2-40B4-BE49-F238E27FC236}">
                <a16:creationId xmlns:a16="http://schemas.microsoft.com/office/drawing/2014/main" id="{F66C5857-03D8-4ADD-8B7C-6E32304F5DDB}"/>
              </a:ext>
            </a:extLst>
          </p:cNvPr>
          <p:cNvGrpSpPr/>
          <p:nvPr/>
        </p:nvGrpSpPr>
        <p:grpSpPr>
          <a:xfrm>
            <a:off x="1114880" y="6021230"/>
            <a:ext cx="7562088" cy="322145"/>
            <a:chOff x="1114880" y="6105157"/>
            <a:chExt cx="7562088" cy="322145"/>
          </a:xfrm>
        </p:grpSpPr>
        <p:grpSp>
          <p:nvGrpSpPr>
            <p:cNvPr id="36" name="Group 35">
              <a:extLst>
                <a:ext uri="{FF2B5EF4-FFF2-40B4-BE49-F238E27FC236}">
                  <a16:creationId xmlns:a16="http://schemas.microsoft.com/office/drawing/2014/main" id="{087C2B1A-53C5-4648-BFCC-03F2109B3418}"/>
                </a:ext>
              </a:extLst>
            </p:cNvPr>
            <p:cNvGrpSpPr/>
            <p:nvPr/>
          </p:nvGrpSpPr>
          <p:grpSpPr>
            <a:xfrm>
              <a:off x="1114880" y="6105157"/>
              <a:ext cx="7562088" cy="319597"/>
              <a:chOff x="996696" y="6191174"/>
              <a:chExt cx="7562088" cy="319597"/>
            </a:xfrm>
          </p:grpSpPr>
          <p:cxnSp>
            <p:nvCxnSpPr>
              <p:cNvPr id="5" name="Straight Arrow Connector 4">
                <a:extLst>
                  <a:ext uri="{FF2B5EF4-FFF2-40B4-BE49-F238E27FC236}">
                    <a16:creationId xmlns:a16="http://schemas.microsoft.com/office/drawing/2014/main" id="{37EE4121-0801-42FB-B33F-1425348EA2C9}"/>
                  </a:ext>
                </a:extLst>
              </p:cNvPr>
              <p:cNvCxnSpPr>
                <a:cxnSpLocks/>
              </p:cNvCxnSpPr>
              <p:nvPr/>
            </p:nvCxnSpPr>
            <p:spPr>
              <a:xfrm>
                <a:off x="996696" y="6191174"/>
                <a:ext cx="7562088"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699D39D7-4EE0-46B3-B0EB-E7DA228EBA64}"/>
                  </a:ext>
                </a:extLst>
              </p:cNvPr>
              <p:cNvSpPr txBox="1"/>
              <p:nvPr/>
            </p:nvSpPr>
            <p:spPr>
              <a:xfrm>
                <a:off x="7979829" y="6210689"/>
                <a:ext cx="272832" cy="300082"/>
              </a:xfrm>
              <a:prstGeom prst="rect">
                <a:avLst/>
              </a:prstGeom>
              <a:noFill/>
            </p:spPr>
            <p:txBody>
              <a:bodyPr wrap="none" rtlCol="0">
                <a:spAutoFit/>
              </a:bodyPr>
              <a:lstStyle/>
              <a:p>
                <a:pPr defTabSz="685800"/>
                <a:r>
                  <a:rPr lang="en-US" sz="1350" dirty="0">
                    <a:solidFill>
                      <a:prstClr val="black"/>
                    </a:solidFill>
                    <a:latin typeface="Calibri" panose="020F0502020204030204"/>
                  </a:rPr>
                  <a:t>9</a:t>
                </a:r>
              </a:p>
            </p:txBody>
          </p:sp>
          <p:sp>
            <p:nvSpPr>
              <p:cNvPr id="8" name="TextBox 7">
                <a:extLst>
                  <a:ext uri="{FF2B5EF4-FFF2-40B4-BE49-F238E27FC236}">
                    <a16:creationId xmlns:a16="http://schemas.microsoft.com/office/drawing/2014/main" id="{80F44EB3-1BCD-4189-8342-ABA4650B2AE3}"/>
                  </a:ext>
                </a:extLst>
              </p:cNvPr>
              <p:cNvSpPr txBox="1"/>
              <p:nvPr/>
            </p:nvSpPr>
            <p:spPr>
              <a:xfrm>
                <a:off x="7153103" y="6210689"/>
                <a:ext cx="239939" cy="300082"/>
              </a:xfrm>
              <a:prstGeom prst="rect">
                <a:avLst/>
              </a:prstGeom>
              <a:noFill/>
            </p:spPr>
            <p:txBody>
              <a:bodyPr wrap="square" rtlCol="0">
                <a:spAutoFit/>
              </a:bodyPr>
              <a:lstStyle/>
              <a:p>
                <a:pPr defTabSz="685800"/>
                <a:r>
                  <a:rPr lang="en-US" sz="1350" dirty="0">
                    <a:solidFill>
                      <a:prstClr val="black"/>
                    </a:solidFill>
                    <a:latin typeface="Calibri" panose="020F0502020204030204"/>
                  </a:rPr>
                  <a:t>8</a:t>
                </a:r>
              </a:p>
            </p:txBody>
          </p:sp>
          <p:sp>
            <p:nvSpPr>
              <p:cNvPr id="9" name="TextBox 8">
                <a:extLst>
                  <a:ext uri="{FF2B5EF4-FFF2-40B4-BE49-F238E27FC236}">
                    <a16:creationId xmlns:a16="http://schemas.microsoft.com/office/drawing/2014/main" id="{E8595384-5476-4113-A92A-AD21AB37B909}"/>
                  </a:ext>
                </a:extLst>
              </p:cNvPr>
              <p:cNvSpPr txBox="1"/>
              <p:nvPr/>
            </p:nvSpPr>
            <p:spPr>
              <a:xfrm>
                <a:off x="6326378" y="6210689"/>
                <a:ext cx="272832" cy="300082"/>
              </a:xfrm>
              <a:prstGeom prst="rect">
                <a:avLst/>
              </a:prstGeom>
              <a:noFill/>
            </p:spPr>
            <p:txBody>
              <a:bodyPr wrap="none" rtlCol="0">
                <a:spAutoFit/>
              </a:bodyPr>
              <a:lstStyle/>
              <a:p>
                <a:pPr defTabSz="685800"/>
                <a:r>
                  <a:rPr lang="en-US" sz="1350" dirty="0">
                    <a:solidFill>
                      <a:prstClr val="black"/>
                    </a:solidFill>
                    <a:latin typeface="Calibri" panose="020F0502020204030204"/>
                  </a:rPr>
                  <a:t>7</a:t>
                </a:r>
              </a:p>
            </p:txBody>
          </p:sp>
          <p:sp>
            <p:nvSpPr>
              <p:cNvPr id="10" name="TextBox 9">
                <a:extLst>
                  <a:ext uri="{FF2B5EF4-FFF2-40B4-BE49-F238E27FC236}">
                    <a16:creationId xmlns:a16="http://schemas.microsoft.com/office/drawing/2014/main" id="{64F4D5A0-852F-4FEB-98F2-44C4E288168F}"/>
                  </a:ext>
                </a:extLst>
              </p:cNvPr>
              <p:cNvSpPr txBox="1"/>
              <p:nvPr/>
            </p:nvSpPr>
            <p:spPr>
              <a:xfrm>
                <a:off x="5499653" y="6210689"/>
                <a:ext cx="272832" cy="300082"/>
              </a:xfrm>
              <a:prstGeom prst="rect">
                <a:avLst/>
              </a:prstGeom>
              <a:noFill/>
            </p:spPr>
            <p:txBody>
              <a:bodyPr wrap="none" rtlCol="0">
                <a:spAutoFit/>
              </a:bodyPr>
              <a:lstStyle/>
              <a:p>
                <a:pPr defTabSz="685800"/>
                <a:r>
                  <a:rPr lang="en-US" sz="1350" dirty="0">
                    <a:solidFill>
                      <a:prstClr val="black"/>
                    </a:solidFill>
                    <a:latin typeface="Calibri" panose="020F0502020204030204"/>
                  </a:rPr>
                  <a:t>6</a:t>
                </a:r>
              </a:p>
            </p:txBody>
          </p:sp>
          <p:sp>
            <p:nvSpPr>
              <p:cNvPr id="11" name="TextBox 10">
                <a:extLst>
                  <a:ext uri="{FF2B5EF4-FFF2-40B4-BE49-F238E27FC236}">
                    <a16:creationId xmlns:a16="http://schemas.microsoft.com/office/drawing/2014/main" id="{392C7678-B742-48C4-A83B-77C858EE8B5C}"/>
                  </a:ext>
                </a:extLst>
              </p:cNvPr>
              <p:cNvSpPr txBox="1"/>
              <p:nvPr/>
            </p:nvSpPr>
            <p:spPr>
              <a:xfrm>
                <a:off x="4672928" y="6210689"/>
                <a:ext cx="272832" cy="300082"/>
              </a:xfrm>
              <a:prstGeom prst="rect">
                <a:avLst/>
              </a:prstGeom>
              <a:noFill/>
            </p:spPr>
            <p:txBody>
              <a:bodyPr wrap="none" rtlCol="0">
                <a:spAutoFit/>
              </a:bodyPr>
              <a:lstStyle/>
              <a:p>
                <a:pPr defTabSz="685800"/>
                <a:r>
                  <a:rPr lang="en-US" sz="1350" dirty="0">
                    <a:solidFill>
                      <a:prstClr val="black"/>
                    </a:solidFill>
                    <a:latin typeface="Calibri" panose="020F0502020204030204"/>
                  </a:rPr>
                  <a:t>5</a:t>
                </a:r>
              </a:p>
            </p:txBody>
          </p:sp>
          <p:sp>
            <p:nvSpPr>
              <p:cNvPr id="12" name="TextBox 11">
                <a:extLst>
                  <a:ext uri="{FF2B5EF4-FFF2-40B4-BE49-F238E27FC236}">
                    <a16:creationId xmlns:a16="http://schemas.microsoft.com/office/drawing/2014/main" id="{0545DDB6-3E7A-4446-83DC-E4BC17D63101}"/>
                  </a:ext>
                </a:extLst>
              </p:cNvPr>
              <p:cNvSpPr txBox="1"/>
              <p:nvPr/>
            </p:nvSpPr>
            <p:spPr>
              <a:xfrm>
                <a:off x="3846202" y="6210689"/>
                <a:ext cx="272832" cy="300082"/>
              </a:xfrm>
              <a:prstGeom prst="rect">
                <a:avLst/>
              </a:prstGeom>
              <a:noFill/>
            </p:spPr>
            <p:txBody>
              <a:bodyPr wrap="none" rtlCol="0">
                <a:spAutoFit/>
              </a:bodyPr>
              <a:lstStyle/>
              <a:p>
                <a:pPr defTabSz="685800"/>
                <a:r>
                  <a:rPr lang="en-US" sz="1350" dirty="0">
                    <a:solidFill>
                      <a:prstClr val="black"/>
                    </a:solidFill>
                    <a:latin typeface="Calibri" panose="020F0502020204030204"/>
                  </a:rPr>
                  <a:t>4</a:t>
                </a:r>
              </a:p>
            </p:txBody>
          </p:sp>
          <p:sp>
            <p:nvSpPr>
              <p:cNvPr id="13" name="TextBox 12">
                <a:extLst>
                  <a:ext uri="{FF2B5EF4-FFF2-40B4-BE49-F238E27FC236}">
                    <a16:creationId xmlns:a16="http://schemas.microsoft.com/office/drawing/2014/main" id="{F4913422-03AA-4D1B-BA2A-63F7D27B0660}"/>
                  </a:ext>
                </a:extLst>
              </p:cNvPr>
              <p:cNvSpPr txBox="1"/>
              <p:nvPr/>
            </p:nvSpPr>
            <p:spPr>
              <a:xfrm>
                <a:off x="3019477" y="6210689"/>
                <a:ext cx="272832" cy="300082"/>
              </a:xfrm>
              <a:prstGeom prst="rect">
                <a:avLst/>
              </a:prstGeom>
              <a:noFill/>
            </p:spPr>
            <p:txBody>
              <a:bodyPr wrap="none" rtlCol="0">
                <a:spAutoFit/>
              </a:bodyPr>
              <a:lstStyle/>
              <a:p>
                <a:pPr defTabSz="685800"/>
                <a:r>
                  <a:rPr lang="en-US" sz="1350" dirty="0">
                    <a:solidFill>
                      <a:prstClr val="black"/>
                    </a:solidFill>
                    <a:latin typeface="Calibri" panose="020F0502020204030204"/>
                  </a:rPr>
                  <a:t>3</a:t>
                </a:r>
              </a:p>
            </p:txBody>
          </p:sp>
          <p:sp>
            <p:nvSpPr>
              <p:cNvPr id="14" name="TextBox 13">
                <a:extLst>
                  <a:ext uri="{FF2B5EF4-FFF2-40B4-BE49-F238E27FC236}">
                    <a16:creationId xmlns:a16="http://schemas.microsoft.com/office/drawing/2014/main" id="{EDE12F5A-8349-422B-AD7C-1E4C0D4DF152}"/>
                  </a:ext>
                </a:extLst>
              </p:cNvPr>
              <p:cNvSpPr txBox="1"/>
              <p:nvPr/>
            </p:nvSpPr>
            <p:spPr>
              <a:xfrm>
                <a:off x="1963931" y="6191174"/>
                <a:ext cx="239939" cy="300082"/>
              </a:xfrm>
              <a:prstGeom prst="rect">
                <a:avLst/>
              </a:prstGeom>
              <a:noFill/>
            </p:spPr>
            <p:txBody>
              <a:bodyPr wrap="square" rtlCol="0">
                <a:spAutoFit/>
              </a:bodyPr>
              <a:lstStyle/>
              <a:p>
                <a:pPr defTabSz="685800"/>
                <a:r>
                  <a:rPr lang="en-US" sz="1350" dirty="0">
                    <a:solidFill>
                      <a:prstClr val="black"/>
                    </a:solidFill>
                    <a:latin typeface="Calibri" panose="020F0502020204030204"/>
                  </a:rPr>
                  <a:t>2</a:t>
                </a:r>
              </a:p>
            </p:txBody>
          </p:sp>
        </p:grpSp>
        <p:sp>
          <p:nvSpPr>
            <p:cNvPr id="38" name="TextBox 37">
              <a:extLst>
                <a:ext uri="{FF2B5EF4-FFF2-40B4-BE49-F238E27FC236}">
                  <a16:creationId xmlns:a16="http://schemas.microsoft.com/office/drawing/2014/main" id="{93071549-6DE1-425A-B287-507F9CBBC00C}"/>
                </a:ext>
              </a:extLst>
            </p:cNvPr>
            <p:cNvSpPr txBox="1"/>
            <p:nvPr/>
          </p:nvSpPr>
          <p:spPr>
            <a:xfrm>
              <a:off x="1287335" y="6127220"/>
              <a:ext cx="219113" cy="300082"/>
            </a:xfrm>
            <a:prstGeom prst="rect">
              <a:avLst/>
            </a:prstGeom>
            <a:noFill/>
          </p:spPr>
          <p:txBody>
            <a:bodyPr wrap="square" rtlCol="0">
              <a:spAutoFit/>
            </a:bodyPr>
            <a:lstStyle/>
            <a:p>
              <a:pPr defTabSz="685800"/>
              <a:r>
                <a:rPr lang="en-US" sz="1350" dirty="0">
                  <a:solidFill>
                    <a:prstClr val="black"/>
                  </a:solidFill>
                  <a:latin typeface="Calibri" panose="020F0502020204030204"/>
                </a:rPr>
                <a:t>1</a:t>
              </a:r>
            </a:p>
          </p:txBody>
        </p:sp>
      </p:grpSp>
      <p:sp>
        <p:nvSpPr>
          <p:cNvPr id="43" name="TextBox 42">
            <a:extLst>
              <a:ext uri="{FF2B5EF4-FFF2-40B4-BE49-F238E27FC236}">
                <a16:creationId xmlns:a16="http://schemas.microsoft.com/office/drawing/2014/main" id="{DA030A6C-6DFF-42A4-8E87-13D65B06E5BA}"/>
              </a:ext>
            </a:extLst>
          </p:cNvPr>
          <p:cNvSpPr txBox="1"/>
          <p:nvPr/>
        </p:nvSpPr>
        <p:spPr>
          <a:xfrm>
            <a:off x="515343" y="4559650"/>
            <a:ext cx="825321" cy="369332"/>
          </a:xfrm>
          <a:prstGeom prst="rect">
            <a:avLst/>
          </a:prstGeom>
          <a:noFill/>
        </p:spPr>
        <p:txBody>
          <a:bodyPr wrap="square" rtlCol="0">
            <a:spAutoFit/>
          </a:bodyPr>
          <a:lstStyle/>
          <a:p>
            <a:r>
              <a:rPr lang="en-US" dirty="0">
                <a:solidFill>
                  <a:schemeClr val="accent6"/>
                </a:solidFill>
              </a:rPr>
              <a:t>Load</a:t>
            </a:r>
          </a:p>
        </p:txBody>
      </p:sp>
      <p:cxnSp>
        <p:nvCxnSpPr>
          <p:cNvPr id="45" name="Connector: Curved 44">
            <a:extLst>
              <a:ext uri="{FF2B5EF4-FFF2-40B4-BE49-F238E27FC236}">
                <a16:creationId xmlns:a16="http://schemas.microsoft.com/office/drawing/2014/main" id="{6F1514A9-075B-45C7-BCE4-4F9FC012AF79}"/>
              </a:ext>
            </a:extLst>
          </p:cNvPr>
          <p:cNvCxnSpPr>
            <a:cxnSpLocks/>
            <a:stCxn id="43" idx="0"/>
          </p:cNvCxnSpPr>
          <p:nvPr/>
        </p:nvCxnSpPr>
        <p:spPr>
          <a:xfrm rot="5400000" flipH="1" flipV="1">
            <a:off x="1118246" y="4171448"/>
            <a:ext cx="197960" cy="578445"/>
          </a:xfrm>
          <a:prstGeom prst="curved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917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6">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6">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6">
                                            <p:txEl>
                                              <p:pRg st="3" end="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6">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6" grpId="0" animBg="1"/>
      <p:bldP spid="27" grpId="0" animBg="1"/>
      <p:bldP spid="29" grpId="0" animBg="1"/>
      <p:bldP spid="23" grpId="0" animBg="1"/>
      <p:bldP spid="4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782E7-B06A-4C8F-B57A-6041DF7C523F}"/>
              </a:ext>
            </a:extLst>
          </p:cNvPr>
          <p:cNvSpPr>
            <a:spLocks noGrp="1"/>
          </p:cNvSpPr>
          <p:nvPr>
            <p:ph type="title"/>
          </p:nvPr>
        </p:nvSpPr>
        <p:spPr/>
        <p:txBody>
          <a:bodyPr/>
          <a:lstStyle/>
          <a:p>
            <a:r>
              <a:rPr lang="en-US" sz="2400" dirty="0"/>
              <a:t>Rationale</a:t>
            </a:r>
          </a:p>
        </p:txBody>
      </p:sp>
      <p:sp>
        <p:nvSpPr>
          <p:cNvPr id="3" name="Content Placeholder 2">
            <a:extLst>
              <a:ext uri="{FF2B5EF4-FFF2-40B4-BE49-F238E27FC236}">
                <a16:creationId xmlns:a16="http://schemas.microsoft.com/office/drawing/2014/main" id="{1CC6B805-ABC5-4DD6-A397-B4D84670B9FD}"/>
              </a:ext>
            </a:extLst>
          </p:cNvPr>
          <p:cNvSpPr>
            <a:spLocks noGrp="1"/>
          </p:cNvSpPr>
          <p:nvPr>
            <p:ph idx="1"/>
          </p:nvPr>
        </p:nvSpPr>
        <p:spPr/>
        <p:txBody>
          <a:bodyPr/>
          <a:lstStyle/>
          <a:p>
            <a:r>
              <a:rPr lang="en-US" sz="1400" dirty="0"/>
              <a:t>A duration limit on the capacity that is used to provide ECRS and Non-Spin is needed under today’s market constructs because,</a:t>
            </a:r>
          </a:p>
          <a:p>
            <a:pPr lvl="1"/>
            <a:r>
              <a:rPr lang="en-US" sz="1400" dirty="0"/>
              <a:t>In Real Time, during a failure to provide situation, SASM is the only tool available and SASM has </a:t>
            </a:r>
            <a:r>
              <a:rPr lang="en-US" sz="1400" dirty="0" err="1"/>
              <a:t>atleast</a:t>
            </a:r>
            <a:r>
              <a:rPr lang="en-US" sz="1400" dirty="0"/>
              <a:t> two-hour lead time for AS procurement. </a:t>
            </a:r>
          </a:p>
          <a:p>
            <a:pPr lvl="1"/>
            <a:endParaRPr lang="en-US" sz="1400" dirty="0"/>
          </a:p>
          <a:p>
            <a:pPr lvl="1"/>
            <a:r>
              <a:rPr lang="en-US" sz="1400" dirty="0"/>
              <a:t>Current DAM and RUC process do not take an ESR’s state-of-charge and/or energy capability into account. A 1-hour ESR could be </a:t>
            </a:r>
            <a:r>
              <a:rPr lang="en-US" sz="1400" dirty="0">
                <a:solidFill>
                  <a:srgbClr val="FF0000"/>
                </a:solidFill>
              </a:rPr>
              <a:t>awarded</a:t>
            </a:r>
            <a:r>
              <a:rPr lang="en-US" sz="1400" dirty="0"/>
              <a:t> a particular A/S for all 24 hours in a day. </a:t>
            </a:r>
          </a:p>
          <a:p>
            <a:endParaRPr lang="en-US" sz="800" dirty="0"/>
          </a:p>
          <a:p>
            <a:r>
              <a:rPr lang="en-US" sz="1400" dirty="0"/>
              <a:t>NPRR1096 does not require a resource to stay deployed beyond the hours in which it is carrying ECRS or Non-Spin. </a:t>
            </a:r>
          </a:p>
          <a:p>
            <a:pPr lvl="1"/>
            <a:r>
              <a:rPr lang="en-US" sz="1400" dirty="0"/>
              <a:t>That said, ERCOT is seeing behavior wherein 1hr ESRs are carrying Ancillary Services 24x7. ERCOT’s tools are currently not designed to enforce State of Charge based limitations on provision of A/S and cannot procure replacements in a timely manner during a failure to provide situation. </a:t>
            </a:r>
          </a:p>
          <a:p>
            <a:pPr lvl="1"/>
            <a:endParaRPr lang="en-US" sz="1400" dirty="0"/>
          </a:p>
          <a:p>
            <a:pPr lvl="1"/>
            <a:r>
              <a:rPr lang="en-US" sz="1400" dirty="0"/>
              <a:t>A duration limit is needed till future design changes to market tools are implemented. Ex. RTC NPRR1011 had one hour limit for ECRS and Non-Spin.</a:t>
            </a:r>
          </a:p>
          <a:p>
            <a:pPr lvl="2"/>
            <a:r>
              <a:rPr lang="en-US" sz="1200" dirty="0"/>
              <a:t>Ex. of design changes include consider state of charge for ESRs or the implementation of RTC could lead to a reassessment of the proposed duration limits. </a:t>
            </a:r>
          </a:p>
          <a:p>
            <a:endParaRPr lang="en-US" sz="800" dirty="0"/>
          </a:p>
          <a:p>
            <a:pPr lvl="1"/>
            <a:endParaRPr lang="en-US" sz="1400" dirty="0"/>
          </a:p>
          <a:p>
            <a:endParaRPr lang="en-US" sz="700" dirty="0"/>
          </a:p>
          <a:p>
            <a:endParaRPr lang="en-US" sz="1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1059161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B6E75-7609-46B0-B079-9EEE4B9E1D67}"/>
              </a:ext>
            </a:extLst>
          </p:cNvPr>
          <p:cNvSpPr>
            <a:spLocks noGrp="1"/>
          </p:cNvSpPr>
          <p:nvPr>
            <p:ph type="title"/>
          </p:nvPr>
        </p:nvSpPr>
        <p:spPr/>
        <p:txBody>
          <a:bodyPr/>
          <a:lstStyle/>
          <a:p>
            <a:r>
              <a:rPr lang="en-US" sz="3200" dirty="0"/>
              <a:t>Implementation Approach</a:t>
            </a:r>
            <a:endParaRPr lang="en-US" dirty="0"/>
          </a:p>
        </p:txBody>
      </p:sp>
      <p:sp>
        <p:nvSpPr>
          <p:cNvPr id="3" name="Content Placeholder 2">
            <a:extLst>
              <a:ext uri="{FF2B5EF4-FFF2-40B4-BE49-F238E27FC236}">
                <a16:creationId xmlns:a16="http://schemas.microsoft.com/office/drawing/2014/main" id="{2E257DA8-B4BB-433F-B7F0-5A51B8B16091}"/>
              </a:ext>
            </a:extLst>
          </p:cNvPr>
          <p:cNvSpPr>
            <a:spLocks noGrp="1"/>
          </p:cNvSpPr>
          <p:nvPr>
            <p:ph idx="1"/>
          </p:nvPr>
        </p:nvSpPr>
        <p:spPr/>
        <p:txBody>
          <a:bodyPr/>
          <a:lstStyle/>
          <a:p>
            <a:r>
              <a:rPr lang="en-US" sz="1400" dirty="0"/>
              <a:t>NPRR 1096 proposes to establish a </a:t>
            </a:r>
            <a:r>
              <a:rPr lang="en-US" sz="1400" dirty="0" err="1"/>
              <a:t>durationbased</a:t>
            </a:r>
            <a:r>
              <a:rPr lang="en-US" sz="1400" dirty="0"/>
              <a:t> MW limit as a part of the qualification process for ECRS and Non-Spin. Along with the qualification procedure change, </a:t>
            </a:r>
          </a:p>
          <a:p>
            <a:pPr lvl="1"/>
            <a:r>
              <a:rPr lang="en-US" sz="1400" dirty="0"/>
              <a:t>To appropriately monitor available A/S in Real Time from ESRs, ECRS and Non-Spin capacity calculations for ESRs will be changed to account for capacity that can be sustained for two and/or four hours respectively based on real time telemetered state of charge. </a:t>
            </a:r>
          </a:p>
          <a:p>
            <a:pPr lvl="1"/>
            <a:endParaRPr lang="en-US" sz="1400" dirty="0"/>
          </a:p>
          <a:p>
            <a:pPr lvl="1"/>
            <a:r>
              <a:rPr lang="en-US" sz="1400" dirty="0"/>
              <a:t>A new test form will be included in NDCRC to track workflows associated with tracking unannounced ECRS and Non-Spin Capability test.</a:t>
            </a:r>
          </a:p>
          <a:p>
            <a:pPr lvl="1"/>
            <a:endParaRPr lang="en-US" sz="1400" dirty="0"/>
          </a:p>
          <a:p>
            <a:pPr lvl="1"/>
            <a:r>
              <a:rPr lang="en-US" sz="1400" dirty="0"/>
              <a:t>This approach allows for the quickest implementation of NPRR1096 and allows ERCOT to resume qualification of ESRs to provide Non-Spin.</a:t>
            </a:r>
          </a:p>
          <a:p>
            <a:endParaRPr lang="en-US" dirty="0"/>
          </a:p>
        </p:txBody>
      </p:sp>
      <p:sp>
        <p:nvSpPr>
          <p:cNvPr id="4" name="Slide Number Placeholder 3">
            <a:extLst>
              <a:ext uri="{FF2B5EF4-FFF2-40B4-BE49-F238E27FC236}">
                <a16:creationId xmlns:a16="http://schemas.microsoft.com/office/drawing/2014/main" id="{B71F2982-2C28-456F-BD27-E40F2935DD27}"/>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574948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24B90-0247-4267-8DE4-AD175AD611D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861B770E-A9E2-4221-8A45-A0B280003FB1}"/>
              </a:ext>
            </a:extLst>
          </p:cNvPr>
          <p:cNvSpPr>
            <a:spLocks noGrp="1"/>
          </p:cNvSpPr>
          <p:nvPr>
            <p:ph idx="1"/>
          </p:nvPr>
        </p:nvSpPr>
        <p:spPr/>
        <p:txBody>
          <a:bodyPr/>
          <a:lstStyle/>
          <a:p>
            <a:r>
              <a:rPr lang="en-US" sz="1800" dirty="0">
                <a:effectLst/>
                <a:latin typeface="Calibri" panose="020F0502020204030204" pitchFamily="34" charset="0"/>
                <a:ea typeface="Times New Roman" panose="02020603050405020304" pitchFamily="18" charset="0"/>
              </a:rPr>
              <a:t>Ensuring 4-hour minimum duration requirement for Non-Spin will provide ERCOT Operators better certainty of available reserves when planning for grid operations 2 to 4 hours out.</a:t>
            </a:r>
          </a:p>
          <a:p>
            <a:pPr marL="342900" lvl="1" indent="0">
              <a:buNone/>
            </a:pPr>
            <a:endParaRPr lang="en-US" dirty="0">
              <a:effectLst/>
              <a:latin typeface="Calibri" panose="020F0502020204030204" pitchFamily="34" charset="0"/>
              <a:ea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rPr>
              <a:t>ERCOT recommends moving forward with NPRR1096 with ERCOT 11/3 comments. </a:t>
            </a:r>
          </a:p>
          <a:p>
            <a:endParaRPr lang="en-US" dirty="0">
              <a:latin typeface="Calibri" panose="020F0502020204030204" pitchFamily="34" charset="0"/>
              <a:ea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rPr>
              <a:t>ERCOT will continue to work with stakeholders to develop a longer-term solution that may involve broader system changes.</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48FC785A-6374-44C5-A57F-6ED80DDCA092}"/>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4113077669"/>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35504</TotalTime>
  <Words>775</Words>
  <Application>Microsoft Office PowerPoint</Application>
  <PresentationFormat>On-screen Show (4:3)</PresentationFormat>
  <Paragraphs>78</Paragraphs>
  <Slides>6</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vt:i4>
      </vt:variant>
    </vt:vector>
  </HeadingPairs>
  <TitlesOfParts>
    <vt:vector size="13" baseType="lpstr">
      <vt:lpstr>Arial</vt:lpstr>
      <vt:lpstr>Calibri</vt:lpstr>
      <vt:lpstr>Courier New</vt:lpstr>
      <vt:lpstr>Wingdings</vt:lpstr>
      <vt:lpstr>1_Office Theme</vt:lpstr>
      <vt:lpstr>2_Custom Design</vt:lpstr>
      <vt:lpstr>3_Custom Design</vt:lpstr>
      <vt:lpstr>PowerPoint Presentation</vt:lpstr>
      <vt:lpstr>Background</vt:lpstr>
      <vt:lpstr>Example Scenario</vt:lpstr>
      <vt:lpstr>Rationale</vt:lpstr>
      <vt:lpstr>Implementation Approach</vt:lpstr>
      <vt:lpstr>Summary</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739</cp:revision>
  <dcterms:created xsi:type="dcterms:W3CDTF">2016-04-16T13:25:21Z</dcterms:created>
  <dcterms:modified xsi:type="dcterms:W3CDTF">2022-01-28T15:15:38Z</dcterms:modified>
</cp:coreProperties>
</file>