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4"/>
  </p:notesMasterIdLst>
  <p:sldIdLst>
    <p:sldId id="261" r:id="rId3"/>
    <p:sldId id="311" r:id="rId4"/>
    <p:sldId id="308" r:id="rId5"/>
    <p:sldId id="312" r:id="rId6"/>
    <p:sldId id="314" r:id="rId7"/>
    <p:sldId id="315" r:id="rId8"/>
    <p:sldId id="318" r:id="rId9"/>
    <p:sldId id="319" r:id="rId10"/>
    <p:sldId id="317" r:id="rId11"/>
    <p:sldId id="304" r:id="rId12"/>
    <p:sldId id="30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15515-99A4-41D2-BD61-9EAB55F3C20E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DBC00-1542-4CED-92B6-EDA526D3D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93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15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3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5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21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87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617011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800" b="1" dirty="0">
                <a:solidFill>
                  <a:prstClr val="black"/>
                </a:solidFill>
                <a:latin typeface="Arial" panose="020B0604020202020204"/>
              </a:rPr>
            </a:br>
            <a:r>
              <a:rPr lang="en-US" sz="2800" b="1" dirty="0">
                <a:solidFill>
                  <a:prstClr val="black"/>
                </a:solidFill>
                <a:latin typeface="Arial" panose="020B0604020202020204"/>
              </a:rPr>
              <a:t>Exceptional Fuel Cost Overview</a:t>
            </a:r>
          </a:p>
          <a:p>
            <a:r>
              <a:rPr lang="en-US" sz="2800" b="1" dirty="0">
                <a:solidFill>
                  <a:prstClr val="black"/>
                </a:solidFill>
                <a:latin typeface="Arial" panose="020B0604020202020204"/>
              </a:rPr>
              <a:t> </a:t>
            </a:r>
            <a:endParaRPr lang="en-US" sz="2800" dirty="0">
              <a:solidFill>
                <a:prstClr val="black"/>
              </a:solidFill>
              <a:latin typeface="Arial" panose="020B0604020202020204"/>
            </a:endParaRPr>
          </a:p>
          <a:p>
            <a:r>
              <a:rPr lang="en-US" dirty="0">
                <a:solidFill>
                  <a:prstClr val="black"/>
                </a:solidFill>
                <a:latin typeface="Arial" panose="020B0604020202020204"/>
              </a:rPr>
              <a:t>ERCOT </a:t>
            </a:r>
          </a:p>
          <a:p>
            <a:r>
              <a:rPr lang="en-US" dirty="0">
                <a:solidFill>
                  <a:prstClr val="black"/>
                </a:solidFill>
                <a:latin typeface="Arial" panose="020B0604020202020204"/>
              </a:rPr>
              <a:t>Fred Adadjo | Joshua McGuire</a:t>
            </a:r>
          </a:p>
          <a:p>
            <a:r>
              <a:rPr lang="en-US" dirty="0">
                <a:solidFill>
                  <a:prstClr val="black"/>
                </a:solidFill>
                <a:latin typeface="Arial" panose="020B0604020202020204"/>
              </a:rPr>
              <a:t>WMWG</a:t>
            </a:r>
          </a:p>
          <a:p>
            <a:r>
              <a:rPr lang="en-US" dirty="0">
                <a:solidFill>
                  <a:prstClr val="black"/>
                </a:solidFill>
                <a:latin typeface="Arial" panose="020B0604020202020204"/>
              </a:rPr>
              <a:t>January 28, 2022</a:t>
            </a:r>
          </a:p>
        </p:txBody>
      </p:sp>
    </p:spTree>
    <p:extLst>
      <p:ext uri="{BB962C8B-B14F-4D97-AF65-F5344CB8AC3E}">
        <p14:creationId xmlns:p14="http://schemas.microsoft.com/office/powerpoint/2010/main" val="101023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9012" y="1261052"/>
            <a:ext cx="1096726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QSE Deadlines</a:t>
            </a:r>
          </a:p>
          <a:p>
            <a:endParaRPr lang="en-US" sz="2800" b="1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2600" baseline="300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6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day following EFC submission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Attestation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WAFP calculation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Fuel purchases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Any other available documentation</a:t>
            </a:r>
            <a:br>
              <a:rPr lang="en-US" sz="26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600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2600" baseline="300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6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day following EFC submission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Any other supporting documentation not previously provided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Any information or documentation requested by ERCOT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C2F9C2-11C9-469A-B919-38F19F29E1D2}"/>
              </a:ext>
            </a:extLst>
          </p:cNvPr>
          <p:cNvSpPr txBox="1"/>
          <p:nvPr/>
        </p:nvSpPr>
        <p:spPr>
          <a:xfrm>
            <a:off x="605338" y="178484"/>
            <a:ext cx="11130941" cy="584775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buNone/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Validation Process</a:t>
            </a:r>
          </a:p>
        </p:txBody>
      </p:sp>
    </p:spTree>
    <p:extLst>
      <p:ext uri="{BB962C8B-B14F-4D97-AF65-F5344CB8AC3E}">
        <p14:creationId xmlns:p14="http://schemas.microsoft.com/office/powerpoint/2010/main" val="4260759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220070-232F-4276-91BF-86B09D360E12}"/>
              </a:ext>
            </a:extLst>
          </p:cNvPr>
          <p:cNvSpPr txBox="1"/>
          <p:nvPr/>
        </p:nvSpPr>
        <p:spPr>
          <a:xfrm>
            <a:off x="840034" y="1173555"/>
            <a:ext cx="6094520" cy="584775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buNone/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F3C011-F1DE-4AB0-A228-0DAF27B5746B}"/>
              </a:ext>
            </a:extLst>
          </p:cNvPr>
          <p:cNvSpPr/>
          <p:nvPr/>
        </p:nvSpPr>
        <p:spPr>
          <a:xfrm>
            <a:off x="840034" y="1465942"/>
            <a:ext cx="1103828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ERCOT Validation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WAFP calculation (WAFP &gt; FIP + Fuel Adder + $1.00)</a:t>
            </a:r>
            <a:br>
              <a:rPr lang="en-US" sz="28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Documentation (e.g., Fuel invoices, contracts, etc.)</a:t>
            </a:r>
            <a:br>
              <a:rPr lang="en-US" sz="28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Fuel purchases at least 10% of fuel consumed by Resource(s) </a:t>
            </a:r>
            <a:br>
              <a:rPr lang="en-US" sz="28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No Fixed Costs included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C2F9C2-11C9-469A-B919-38F19F29E1D2}"/>
              </a:ext>
            </a:extLst>
          </p:cNvPr>
          <p:cNvSpPr txBox="1"/>
          <p:nvPr/>
        </p:nvSpPr>
        <p:spPr>
          <a:xfrm>
            <a:off x="605338" y="178484"/>
            <a:ext cx="11130941" cy="584775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buNone/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Validation Process – cont.</a:t>
            </a:r>
          </a:p>
        </p:txBody>
      </p:sp>
    </p:spTree>
    <p:extLst>
      <p:ext uri="{BB962C8B-B14F-4D97-AF65-F5344CB8AC3E}">
        <p14:creationId xmlns:p14="http://schemas.microsoft.com/office/powerpoint/2010/main" val="568827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0CAB2-A640-4AD9-9E02-B1670583B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DB8AA469-FB25-4F5F-B2F9-44237DC9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4475"/>
            <a:ext cx="11277600" cy="1143000"/>
          </a:xfrm>
        </p:spPr>
        <p:txBody>
          <a:bodyPr/>
          <a:lstStyle/>
          <a:p>
            <a:r>
              <a:rPr lang="en-US" sz="4000" dirty="0"/>
              <a:t>Exceptional Fuel Costs OVERVIEW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E79C4A0-D1F8-48B8-B5AE-969B8BBD8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57" y="1600200"/>
            <a:ext cx="9718151" cy="4319588"/>
          </a:xfrm>
        </p:spPr>
        <p:txBody>
          <a:bodyPr/>
          <a:lstStyle/>
          <a:p>
            <a:r>
              <a:rPr lang="en-US" sz="3600" dirty="0">
                <a:solidFill>
                  <a:schemeClr val="tx2"/>
                </a:solidFill>
              </a:rPr>
              <a:t>Definition   </a:t>
            </a:r>
          </a:p>
          <a:p>
            <a:r>
              <a:rPr lang="en-US" sz="3600" dirty="0">
                <a:solidFill>
                  <a:schemeClr val="tx2"/>
                </a:solidFill>
              </a:rPr>
              <a:t>Submission Process</a:t>
            </a:r>
          </a:p>
          <a:p>
            <a:r>
              <a:rPr lang="en-US" sz="3600" dirty="0">
                <a:solidFill>
                  <a:schemeClr val="tx2"/>
                </a:solidFill>
              </a:rPr>
              <a:t>Used in Mitigated Offer Cap </a:t>
            </a:r>
          </a:p>
          <a:p>
            <a:r>
              <a:rPr lang="en-US" sz="3600" dirty="0">
                <a:solidFill>
                  <a:schemeClr val="tx2"/>
                </a:solidFill>
              </a:rPr>
              <a:t>Submissions: 2021 and 2022</a:t>
            </a:r>
          </a:p>
          <a:p>
            <a:r>
              <a:rPr lang="en-US" sz="3600" dirty="0">
                <a:solidFill>
                  <a:schemeClr val="tx2"/>
                </a:solidFill>
              </a:rPr>
              <a:t>Validation Process</a:t>
            </a:r>
          </a:p>
          <a:p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23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1BECB-16FA-44A6-AFB1-6EB80CD2A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22503"/>
          </a:xfrm>
        </p:spPr>
        <p:txBody>
          <a:bodyPr/>
          <a:lstStyle/>
          <a:p>
            <a:r>
              <a:rPr lang="en-US" sz="4000" dirty="0"/>
              <a:t>Definition of Exceptional Fuel Costs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CE0EB-8842-4023-8D69-D963A5D3D8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CB0EE47-72D1-4D34-9EFC-77747BA41652}"/>
              </a:ext>
            </a:extLst>
          </p:cNvPr>
          <p:cNvSpPr txBox="1">
            <a:spLocks/>
          </p:cNvSpPr>
          <p:nvPr/>
        </p:nvSpPr>
        <p:spPr>
          <a:xfrm>
            <a:off x="632189" y="1392194"/>
            <a:ext cx="10848611" cy="42882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Approved with NPRR 847 in August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2018</a:t>
            </a:r>
            <a:br>
              <a:rPr kumimoji="0" lang="en-US" sz="2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endParaRPr kumimoji="0" 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Exceptional Fuel Cost (EFC)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hourly volume-weighted price of natural gas, purchased during an Operating Day or after the Day-Ahead nomination deadline of 1300 Central Prevailing Time (CPT) on the prior Operating Day, submitted in accordance with paragraph (1)(f) of Section 4.4.9.4.1, Mitigated Offer Cap.</a:t>
            </a:r>
            <a:b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endParaRPr kumimoji="0" lang="en-US" sz="2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purpose of EFCs is to provide a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fuel cost recovery mechanism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QSEs when their Resources are mitigated in Real-Time.</a:t>
            </a:r>
          </a:p>
        </p:txBody>
      </p:sp>
    </p:spTree>
    <p:extLst>
      <p:ext uri="{BB962C8B-B14F-4D97-AF65-F5344CB8AC3E}">
        <p14:creationId xmlns:p14="http://schemas.microsoft.com/office/powerpoint/2010/main" val="2272864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4571A-2B30-453E-A9FB-2C6D41642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7">
            <a:extLst>
              <a:ext uri="{FF2B5EF4-FFF2-40B4-BE49-F238E27FC236}">
                <a16:creationId xmlns:a16="http://schemas.microsoft.com/office/drawing/2014/main" id="{07D6B40A-F283-4CB9-90F1-33109475C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4475"/>
            <a:ext cx="11277600" cy="1143000"/>
          </a:xfrm>
        </p:spPr>
        <p:txBody>
          <a:bodyPr/>
          <a:lstStyle/>
          <a:p>
            <a:r>
              <a:rPr lang="en-US" sz="4000" dirty="0"/>
              <a:t>Submission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1F1A8AE-482A-43D8-9629-5189C1C0E6B1}"/>
              </a:ext>
            </a:extLst>
          </p:cNvPr>
          <p:cNvSpPr txBox="1">
            <a:spLocks/>
          </p:cNvSpPr>
          <p:nvPr/>
        </p:nvSpPr>
        <p:spPr>
          <a:xfrm>
            <a:off x="669890" y="1278610"/>
            <a:ext cx="10852220" cy="46969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ERCOT Protocol 4.4.9.4.1(1)(h) Mitigated Offer Cap, allows QSEs to submit EFCs based on the weighted average fuel price (WAFP).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Submission is required by the end of the Adjustment Period for each Operating Hour.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EFCs are submitted into the Market Management System (MMS) via the User Interface (UI).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No later than 5 Business Days after an Operating Day for which an EFC is submitted, ERCOT is required to issue a Market Notice indicating the affected Operating Hours and the number of Resources.</a:t>
            </a:r>
          </a:p>
        </p:txBody>
      </p:sp>
    </p:spTree>
    <p:extLst>
      <p:ext uri="{BB962C8B-B14F-4D97-AF65-F5344CB8AC3E}">
        <p14:creationId xmlns:p14="http://schemas.microsoft.com/office/powerpoint/2010/main" val="3044917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4571A-2B30-453E-A9FB-2C6D41642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7">
            <a:extLst>
              <a:ext uri="{FF2B5EF4-FFF2-40B4-BE49-F238E27FC236}">
                <a16:creationId xmlns:a16="http://schemas.microsoft.com/office/drawing/2014/main" id="{07D6B40A-F283-4CB9-90F1-33109475C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4475"/>
            <a:ext cx="11277600" cy="669925"/>
          </a:xfrm>
        </p:spPr>
        <p:txBody>
          <a:bodyPr/>
          <a:lstStyle/>
          <a:p>
            <a:r>
              <a:rPr lang="en-US" sz="4000" dirty="0"/>
              <a:t>Real-Time Mitigation Offer Cap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1F1A8AE-482A-43D8-9629-5189C1C0E6B1}"/>
              </a:ext>
            </a:extLst>
          </p:cNvPr>
          <p:cNvSpPr txBox="1">
            <a:spLocks/>
          </p:cNvSpPr>
          <p:nvPr/>
        </p:nvSpPr>
        <p:spPr>
          <a:xfrm>
            <a:off x="669890" y="1239864"/>
            <a:ext cx="11115710" cy="486927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/>
              <a:t>General Form of the Mitigated Offer Cap (MOC)</a:t>
            </a:r>
            <a:endParaRPr lang="en-US" dirty="0"/>
          </a:p>
          <a:p>
            <a:endParaRPr lang="en-US" sz="800" dirty="0"/>
          </a:p>
          <a:p>
            <a:pPr marL="0" indent="0">
              <a:buNone/>
            </a:pPr>
            <a:r>
              <a:rPr lang="en-US" sz="2400" dirty="0"/>
              <a:t>The greater of:  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100" dirty="0"/>
              <a:t>[Generic Heat Rate * Max(FIP, WAFP),   {IHR * Max[(FIP + FA),WAFP] + O&amp;M} * Multiplier]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            Generic Term	                                          Verifiable Term</a:t>
            </a:r>
            <a:r>
              <a:rPr lang="en-US" sz="2000" b="1" baseline="30000" dirty="0"/>
              <a:t>1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1600" dirty="0"/>
              <a:t>Where, </a:t>
            </a:r>
          </a:p>
          <a:p>
            <a:pPr marL="91440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FIP = Index Price for Natural Gas</a:t>
            </a:r>
          </a:p>
          <a:p>
            <a:pPr marL="91440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IHR = Incremental Heat Rate</a:t>
            </a:r>
          </a:p>
          <a:p>
            <a:pPr marL="91440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FA = Fuel Adder ($0.50 or actual Resource-specific approved rate)</a:t>
            </a:r>
          </a:p>
          <a:p>
            <a:pPr marL="91440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O&amp;M = Approved variable O&amp;M</a:t>
            </a:r>
          </a:p>
          <a:p>
            <a:pPr marL="91440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Multiplier = Based on Capacity Factor</a:t>
            </a:r>
          </a:p>
          <a:p>
            <a:pPr marL="91440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WAFP = Fuel cost based on the actual exceptional fuel prices, weighted by applicable volumes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700" dirty="0">
                <a:solidFill>
                  <a:sysClr val="windowText" lastClr="000000"/>
                </a:solidFill>
                <a:latin typeface="Arial" panose="020B0604020202020204"/>
              </a:rPr>
              <a:t>							</a:t>
            </a:r>
            <a:r>
              <a:rPr lang="en-US" sz="1200" dirty="0">
                <a:solidFill>
                  <a:sysClr val="windowText" lastClr="000000"/>
                </a:solidFill>
              </a:rPr>
              <a:t>	</a:t>
            </a:r>
            <a:r>
              <a:rPr lang="en-US" sz="1200" dirty="0"/>
              <a:t> </a:t>
            </a:r>
            <a:r>
              <a:rPr lang="en-US" sz="1200" b="1" i="1" baseline="30000" dirty="0"/>
              <a:t>1</a:t>
            </a:r>
            <a:r>
              <a:rPr lang="en-US" sz="1200" b="1" i="1" dirty="0"/>
              <a:t> </a:t>
            </a:r>
            <a:r>
              <a:rPr lang="en-US" sz="1200" i="1" dirty="0"/>
              <a:t>For Resources with approved Verifiable Costs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F05D8164-9559-443F-8087-7AE36F595157}"/>
              </a:ext>
            </a:extLst>
          </p:cNvPr>
          <p:cNvSpPr/>
          <p:nvPr/>
        </p:nvSpPr>
        <p:spPr>
          <a:xfrm rot="16200000">
            <a:off x="2899542" y="1082361"/>
            <a:ext cx="306324" cy="4386953"/>
          </a:xfrm>
          <a:prstGeom prst="lef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6F6531EE-5783-4BE2-A1F7-93DA5BA07DE5}"/>
              </a:ext>
            </a:extLst>
          </p:cNvPr>
          <p:cNvSpPr/>
          <p:nvPr/>
        </p:nvSpPr>
        <p:spPr>
          <a:xfrm rot="16200000">
            <a:off x="8362728" y="439513"/>
            <a:ext cx="306324" cy="5672648"/>
          </a:xfrm>
          <a:prstGeom prst="lef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2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4571A-2B30-453E-A9FB-2C6D41642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7">
            <a:extLst>
              <a:ext uri="{FF2B5EF4-FFF2-40B4-BE49-F238E27FC236}">
                <a16:creationId xmlns:a16="http://schemas.microsoft.com/office/drawing/2014/main" id="{07D6B40A-F283-4CB9-90F1-33109475C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4475"/>
            <a:ext cx="11277600" cy="1143000"/>
          </a:xfrm>
        </p:spPr>
        <p:txBody>
          <a:bodyPr/>
          <a:lstStyle/>
          <a:p>
            <a:r>
              <a:rPr lang="en-US" sz="4000" dirty="0"/>
              <a:t>Real-Time Mitigation Offer Cap Example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9C6B80-82BD-4AA0-9EB5-576EDB1C63A1}"/>
              </a:ext>
            </a:extLst>
          </p:cNvPr>
          <p:cNvSpPr/>
          <p:nvPr/>
        </p:nvSpPr>
        <p:spPr>
          <a:xfrm>
            <a:off x="685369" y="1129958"/>
            <a:ext cx="11155335" cy="5348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b="1" u="sng" dirty="0">
                <a:solidFill>
                  <a:schemeClr val="tx2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Sample calculation</a:t>
            </a:r>
            <a:endParaRPr lang="en-US" b="1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Assumptions:</a:t>
            </a:r>
            <a:endParaRPr lang="en-US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Index fuel price (FIP) = $3.00/MMBtu</a:t>
            </a:r>
          </a:p>
          <a:p>
            <a:pPr marL="971550" lvl="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Fuel Adder (FA) = $0.50/MMBtu.  Generic value used for Resources with approved Variable Costs.</a:t>
            </a:r>
            <a:endParaRPr lang="en-US" sz="1600" dirty="0">
              <a:solidFill>
                <a:schemeClr val="tx2"/>
              </a:solidFill>
            </a:endParaRPr>
          </a:p>
          <a:p>
            <a:pPr marL="971550" lvl="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Weighted Average Fuel Price for the period (</a:t>
            </a:r>
            <a:r>
              <a:rPr lang="en-US" b="1" dirty="0">
                <a:solidFill>
                  <a:srgbClr val="0070C0"/>
                </a:solidFill>
              </a:rPr>
              <a:t>WAFP</a:t>
            </a:r>
            <a:r>
              <a:rPr lang="en-US" dirty="0">
                <a:solidFill>
                  <a:schemeClr val="tx2"/>
                </a:solidFill>
              </a:rPr>
              <a:t>) = $15.00/MMBtu</a:t>
            </a:r>
          </a:p>
          <a:p>
            <a:pPr marL="971550" lvl="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Generic Heat Rate = 14.50 MMBtu/MWh</a:t>
            </a:r>
          </a:p>
          <a:p>
            <a:pPr marL="971550" lvl="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Incremental Heat Rate (IHR) = 13.00 MMBtu/MWh</a:t>
            </a:r>
          </a:p>
          <a:p>
            <a:pPr marL="971550" lvl="0" indent="-342900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2"/>
                </a:solidFill>
              </a:rPr>
              <a:t>O&amp;M = $4.00/</a:t>
            </a:r>
            <a:r>
              <a:rPr lang="es-ES" dirty="0" err="1">
                <a:solidFill>
                  <a:schemeClr val="tx2"/>
                </a:solidFill>
              </a:rPr>
              <a:t>MWh</a:t>
            </a:r>
            <a:endParaRPr lang="en-US" dirty="0">
              <a:solidFill>
                <a:schemeClr val="tx2"/>
              </a:solidFill>
            </a:endParaRPr>
          </a:p>
          <a:p>
            <a:pPr marL="971550" lvl="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Capacity Factor Multiplier = 1.20</a:t>
            </a:r>
            <a:r>
              <a:rPr lang="en-US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marL="914400" lvl="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MOC = Max [Generic Heat Rate * Max(FIP, </a:t>
            </a:r>
            <a:r>
              <a:rPr lang="en-US" b="1" dirty="0">
                <a:solidFill>
                  <a:srgbClr val="0070C0"/>
                </a:solidFill>
              </a:rPr>
              <a:t>WAFP</a:t>
            </a:r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), {IHR * Max [(FIP + FA), </a:t>
            </a:r>
            <a:r>
              <a:rPr lang="en-US" b="1" dirty="0">
                <a:solidFill>
                  <a:srgbClr val="0070C0"/>
                </a:solidFill>
              </a:rPr>
              <a:t>WAFP</a:t>
            </a:r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] + O&amp;M} * Multiplier]</a:t>
            </a:r>
            <a:endParaRPr lang="en-US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MOC = Max [14.5 * MAX(3,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15</a:t>
            </a:r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), </a:t>
            </a:r>
            <a:r>
              <a:rPr lang="es-ES" dirty="0">
                <a:solidFill>
                  <a:schemeClr val="tx2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{</a:t>
            </a:r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13 * Max [(3 + 0.5), </a:t>
            </a:r>
            <a:r>
              <a:rPr lang="en-US" b="1" dirty="0">
                <a:solidFill>
                  <a:srgbClr val="0070C0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15</a:t>
            </a:r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] + 4} * 1.2]</a:t>
            </a:r>
            <a:endParaRPr lang="en-US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  <a:cs typeface="Verdana" panose="020B0604030504040204" pitchFamily="34" charset="0"/>
              </a:rPr>
              <a:t>MOC = Max [217.5, 238.8] = $238.8/MWh</a:t>
            </a:r>
            <a:endParaRPr lang="en-US" dirty="0">
              <a:solidFill>
                <a:schemeClr val="tx2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6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1600" b="1" i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i="1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Based on capacity factor per Protocol section 4.4.9.4.1 (e) Mitigated Offer Cap</a:t>
            </a:r>
            <a:endParaRPr lang="en-US" sz="1600" i="1" dirty="0">
              <a:solidFill>
                <a:schemeClr val="tx2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15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9DBA8-D57E-41AB-A383-A08250D7E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6EE667A-A269-4B56-8672-055B3D275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4475"/>
            <a:ext cx="11277600" cy="729302"/>
          </a:xfrm>
        </p:spPr>
        <p:txBody>
          <a:bodyPr/>
          <a:lstStyle/>
          <a:p>
            <a:r>
              <a:rPr lang="en-US" sz="4000" dirty="0"/>
              <a:t>EFC Submissions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081752-BA44-489B-B59E-5132EE9DCA8B}"/>
              </a:ext>
            </a:extLst>
          </p:cNvPr>
          <p:cNvSpPr txBox="1">
            <a:spLocks/>
          </p:cNvSpPr>
          <p:nvPr/>
        </p:nvSpPr>
        <p:spPr>
          <a:xfrm>
            <a:off x="997637" y="1953569"/>
            <a:ext cx="9951522" cy="248635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 of 1/26/2022, ERCOT has received EFC submissions on 52 Operating Days since 12/1/2021.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only other EFC submissions since implementation occurred over 10 days in February 2021 during Winter Storm Uri.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9460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9DBA8-D57E-41AB-A383-A08250D7E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6EE667A-A269-4B56-8672-055B3D275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4475"/>
            <a:ext cx="11277600" cy="1143000"/>
          </a:xfrm>
        </p:spPr>
        <p:txBody>
          <a:bodyPr/>
          <a:lstStyle/>
          <a:p>
            <a:r>
              <a:rPr lang="en-US" sz="4000" dirty="0"/>
              <a:t>EFC Submissions February 2021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B3D123-F80B-484C-A9C2-E9B000B557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5360" y="911892"/>
            <a:ext cx="10241280" cy="520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8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AFEC6-6D54-49CA-9EA7-A250673D4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4904"/>
            <a:ext cx="11277600" cy="661841"/>
          </a:xfrm>
        </p:spPr>
        <p:txBody>
          <a:bodyPr/>
          <a:lstStyle/>
          <a:p>
            <a:r>
              <a:rPr lang="en-US" sz="4000" dirty="0"/>
              <a:t>EFC Submissions Since December 1,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A0115-4471-4C45-AAFA-47C4790630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0C6AA26-CBA7-4A04-AF7F-DD59018BA8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5360" y="828764"/>
            <a:ext cx="10241280" cy="520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03258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684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1_Custom Design</vt:lpstr>
      <vt:lpstr>Office Theme</vt:lpstr>
      <vt:lpstr>PowerPoint Presentation</vt:lpstr>
      <vt:lpstr>Exceptional Fuel Costs OVERVIEW</vt:lpstr>
      <vt:lpstr>Definition of Exceptional Fuel Costs</vt:lpstr>
      <vt:lpstr>Submission Process</vt:lpstr>
      <vt:lpstr>Real-Time Mitigation Offer Cap</vt:lpstr>
      <vt:lpstr>Real-Time Mitigation Offer Cap Example </vt:lpstr>
      <vt:lpstr>EFC Submissions</vt:lpstr>
      <vt:lpstr>EFC Submissions February 2021</vt:lpstr>
      <vt:lpstr>EFC Submissions Since December 1, 2021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McGuire, Joshua</dc:creator>
  <cp:lastModifiedBy>McGuire, Joshua</cp:lastModifiedBy>
  <cp:revision>59</cp:revision>
  <dcterms:created xsi:type="dcterms:W3CDTF">2022-01-07T15:20:10Z</dcterms:created>
  <dcterms:modified xsi:type="dcterms:W3CDTF">2022-01-27T20:19:00Z</dcterms:modified>
</cp:coreProperties>
</file>