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26"/>
  </p:notesMasterIdLst>
  <p:handoutMasterIdLst>
    <p:handoutMasterId r:id="rId27"/>
  </p:handoutMasterIdLst>
  <p:sldIdLst>
    <p:sldId id="355" r:id="rId7"/>
    <p:sldId id="540" r:id="rId8"/>
    <p:sldId id="274" r:id="rId9"/>
    <p:sldId id="564" r:id="rId10"/>
    <p:sldId id="569" r:id="rId11"/>
    <p:sldId id="566" r:id="rId12"/>
    <p:sldId id="567" r:id="rId13"/>
    <p:sldId id="556" r:id="rId14"/>
    <p:sldId id="568" r:id="rId15"/>
    <p:sldId id="565" r:id="rId16"/>
    <p:sldId id="440" r:id="rId17"/>
    <p:sldId id="516" r:id="rId18"/>
    <p:sldId id="535" r:id="rId19"/>
    <p:sldId id="536" r:id="rId20"/>
    <p:sldId id="538" r:id="rId21"/>
    <p:sldId id="539" r:id="rId22"/>
    <p:sldId id="561" r:id="rId23"/>
    <p:sldId id="541" r:id="rId24"/>
    <p:sldId id="53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a:srgbClr val="E7F1F5"/>
    <a:srgbClr val="0076C6"/>
    <a:srgbClr val="093C61"/>
    <a:srgbClr val="B03018"/>
    <a:srgbClr val="FF8200"/>
    <a:srgbClr val="685B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0" d="100"/>
          <a:sy n="100" d="100"/>
        </p:scale>
        <p:origin x="1914" y="25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2202"/>
    </p:cViewPr>
  </p:sorterViewPr>
  <p:notesViewPr>
    <p:cSldViewPr showGuides="1">
      <p:cViewPr varScale="1">
        <p:scale>
          <a:sx n="97" d="100"/>
          <a:sy n="97"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1/27/2022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1/27/2022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60243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FB20384A-1DB3-4B0A-89F6-F25444FB1E0A}" type="slidenum">
              <a:rPr lang="en-US" smtClean="0"/>
              <a:t>11</a:t>
            </a:fld>
            <a:endParaRPr lang="en-US"/>
          </a:p>
        </p:txBody>
      </p:sp>
    </p:spTree>
    <p:extLst>
      <p:ext uri="{BB962C8B-B14F-4D97-AF65-F5344CB8AC3E}">
        <p14:creationId xmlns:p14="http://schemas.microsoft.com/office/powerpoint/2010/main" val="346461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oleObject" Target="../embeddings/oleObject2.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4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9" name="Text Placeholder 8"/>
          <p:cNvSpPr>
            <a:spLocks noGrp="1"/>
          </p:cNvSpPr>
          <p:nvPr>
            <p:ph type="body" sz="quarter" idx="12" hasCustomPrompt="1"/>
          </p:nvPr>
        </p:nvSpPr>
        <p:spPr>
          <a:xfrm>
            <a:off x="457200" y="510962"/>
            <a:ext cx="8229600" cy="400110"/>
          </a:xfrm>
        </p:spPr>
        <p:txBody>
          <a:bodyPr wrap="square" lIns="0">
            <a:spAutoFit/>
          </a:bodyPr>
          <a:lstStyle>
            <a:lvl1pPr marL="0" indent="0">
              <a:buNone/>
              <a:defRPr sz="1500">
                <a:solidFill>
                  <a:schemeClr val="tx1"/>
                </a:solidFill>
                <a:latin typeface="Gotham Medium" panose="02000604030000020004" pitchFamily="50" charset="0"/>
              </a:defRPr>
            </a:lvl1pPr>
            <a:lvl2pPr marL="457189" indent="0">
              <a:buNone/>
              <a:defRPr sz="1500">
                <a:solidFill>
                  <a:schemeClr val="tx1">
                    <a:lumMod val="50000"/>
                    <a:lumOff val="50000"/>
                  </a:schemeClr>
                </a:solidFill>
                <a:latin typeface="Gotham Medium" panose="02000604030000020004" pitchFamily="50" charset="0"/>
              </a:defRPr>
            </a:lvl2pPr>
            <a:lvl3pPr marL="914378" indent="0">
              <a:buNone/>
              <a:defRPr sz="1500">
                <a:solidFill>
                  <a:schemeClr val="tx1">
                    <a:lumMod val="50000"/>
                    <a:lumOff val="50000"/>
                  </a:schemeClr>
                </a:solidFill>
                <a:latin typeface="Gotham Medium" panose="02000604030000020004" pitchFamily="50" charset="0"/>
              </a:defRPr>
            </a:lvl3pPr>
            <a:lvl4pPr marL="1371566" indent="0">
              <a:buNone/>
              <a:defRPr sz="1500">
                <a:solidFill>
                  <a:schemeClr val="tx1">
                    <a:lumMod val="50000"/>
                    <a:lumOff val="50000"/>
                  </a:schemeClr>
                </a:solidFill>
                <a:latin typeface="Gotham Medium" panose="02000604030000020004" pitchFamily="50" charset="0"/>
              </a:defRPr>
            </a:lvl4pPr>
            <a:lvl5pPr marL="1828754" indent="0">
              <a:buNone/>
              <a:defRPr sz="1500">
                <a:solidFill>
                  <a:schemeClr val="tx1">
                    <a:lumMod val="50000"/>
                    <a:lumOff val="50000"/>
                  </a:schemeClr>
                </a:solidFill>
                <a:latin typeface="Gotham Medium" panose="02000604030000020004" pitchFamily="50" charset="0"/>
              </a:defRPr>
            </a:lvl5pPr>
          </a:lstStyle>
          <a:p>
            <a:pPr lvl="0"/>
            <a:r>
              <a:rPr lang="en-GB" dirty="0"/>
              <a:t>Section slide</a:t>
            </a:r>
          </a:p>
        </p:txBody>
      </p:sp>
      <p:sp>
        <p:nvSpPr>
          <p:cNvPr id="10" name="Text Placeholder 8"/>
          <p:cNvSpPr>
            <a:spLocks noGrp="1"/>
          </p:cNvSpPr>
          <p:nvPr>
            <p:ph type="body" sz="quarter" idx="13" hasCustomPrompt="1"/>
          </p:nvPr>
        </p:nvSpPr>
        <p:spPr>
          <a:xfrm>
            <a:off x="457200" y="911072"/>
            <a:ext cx="8229600" cy="369332"/>
          </a:xfrm>
        </p:spPr>
        <p:txBody>
          <a:bodyPr wrap="square" lIns="0">
            <a:spAutoFit/>
          </a:bodyPr>
          <a:lstStyle>
            <a:lvl1pPr marL="0" indent="0">
              <a:buNone/>
              <a:defRPr sz="1350" baseline="0">
                <a:solidFill>
                  <a:schemeClr val="accent1"/>
                </a:solidFill>
                <a:latin typeface="Gotham Book" charset="0"/>
                <a:ea typeface="Gotham Book" charset="0"/>
                <a:cs typeface="Gotham Book" charset="0"/>
              </a:defRPr>
            </a:lvl1pPr>
            <a:lvl2pPr marL="457189" indent="0">
              <a:buNone/>
              <a:defRPr sz="1500">
                <a:solidFill>
                  <a:schemeClr val="tx1">
                    <a:lumMod val="50000"/>
                    <a:lumOff val="50000"/>
                  </a:schemeClr>
                </a:solidFill>
                <a:latin typeface="Gotham Medium" panose="02000604030000020004" pitchFamily="50" charset="0"/>
              </a:defRPr>
            </a:lvl2pPr>
            <a:lvl3pPr marL="914378" indent="0">
              <a:buNone/>
              <a:defRPr sz="1500">
                <a:solidFill>
                  <a:schemeClr val="tx1">
                    <a:lumMod val="50000"/>
                    <a:lumOff val="50000"/>
                  </a:schemeClr>
                </a:solidFill>
                <a:latin typeface="Gotham Medium" panose="02000604030000020004" pitchFamily="50" charset="0"/>
              </a:defRPr>
            </a:lvl3pPr>
            <a:lvl4pPr marL="1371566" indent="0">
              <a:buNone/>
              <a:defRPr sz="1500">
                <a:solidFill>
                  <a:schemeClr val="tx1">
                    <a:lumMod val="50000"/>
                    <a:lumOff val="50000"/>
                  </a:schemeClr>
                </a:solidFill>
                <a:latin typeface="Gotham Medium" panose="02000604030000020004" pitchFamily="50" charset="0"/>
              </a:defRPr>
            </a:lvl4pPr>
            <a:lvl5pPr marL="1828754" indent="0">
              <a:buNone/>
              <a:defRPr sz="1500">
                <a:solidFill>
                  <a:schemeClr val="tx1">
                    <a:lumMod val="50000"/>
                    <a:lumOff val="50000"/>
                  </a:schemeClr>
                </a:solidFill>
                <a:latin typeface="Gotham Medium" panose="02000604030000020004" pitchFamily="50" charset="0"/>
              </a:defRPr>
            </a:lvl5pPr>
          </a:lstStyle>
          <a:p>
            <a:pPr lvl="0"/>
            <a:r>
              <a:rPr lang="en-GB" dirty="0"/>
              <a:t>Sub-head</a:t>
            </a:r>
          </a:p>
        </p:txBody>
      </p:sp>
      <p:sp>
        <p:nvSpPr>
          <p:cNvPr id="8" name="Slide Number Placeholder 6"/>
          <p:cNvSpPr>
            <a:spLocks noGrp="1"/>
          </p:cNvSpPr>
          <p:nvPr>
            <p:ph type="sldNum" sz="quarter" idx="4"/>
          </p:nvPr>
        </p:nvSpPr>
        <p:spPr>
          <a:xfrm>
            <a:off x="8227064" y="6492876"/>
            <a:ext cx="449021" cy="365125"/>
          </a:xfrm>
          <a:prstGeom prst="rect">
            <a:avLst/>
          </a:prstGeom>
        </p:spPr>
        <p:txBody>
          <a:bodyPr vert="horz" lIns="91440" tIns="45720" rIns="91440" bIns="45720" rtlCol="0" anchor="ctr"/>
          <a:lstStyle>
            <a:lvl1pPr algn="r">
              <a:defRPr kumimoji="0" lang="en-GB" sz="750" b="0" i="0" u="none" strike="noStrike" kern="1200" cap="none" spc="0" normalizeH="0" baseline="0" smtClean="0">
                <a:ln>
                  <a:noFill/>
                </a:ln>
                <a:solidFill>
                  <a:schemeClr val="tx2"/>
                </a:solidFill>
                <a:effectLst/>
                <a:uFillTx/>
                <a:latin typeface="Gotham Book" charset="0"/>
                <a:ea typeface="Gotham Book" charset="0"/>
                <a:cs typeface="Gotham Book" charset="0"/>
              </a:defRPr>
            </a:lvl1pPr>
          </a:lstStyle>
          <a:p>
            <a:fld id="{00E6B595-AC0B-45AA-8133-7422E92C4F20}" type="slidenum">
              <a:rPr lang="uk-UA" smtClean="0"/>
              <a:pPr/>
              <a:t>‹#›</a:t>
            </a:fld>
            <a:endParaRPr lang="uk-UA" dirty="0"/>
          </a:p>
        </p:txBody>
      </p:sp>
      <p:graphicFrame>
        <p:nvGraphicFramePr>
          <p:cNvPr id="7" name="Object 6" hidden="1"/>
          <p:cNvGraphicFramePr>
            <a:graphicFrameLocks noChangeAspect="1"/>
          </p:cNvGraphicFramePr>
          <p:nvPr userDrawn="1">
            <p:custDataLst>
              <p:tags r:id="rId3"/>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43" name="think-cell Slide" r:id="rId7" imgW="270" imgH="270" progId="TCLayout.ActiveDocument.1">
                  <p:embed/>
                </p:oleObj>
              </mc:Choice>
              <mc:Fallback>
                <p:oleObj name="think-cell Slide" r:id="rId7" imgW="270" imgH="270" progId="TCLayout.ActiveDocument.1">
                  <p:embed/>
                  <p:pic>
                    <p:nvPicPr>
                      <p:cNvPr id="7" name="Object 6" hidden="1"/>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11" name="Rectangle 10"/>
          <p:cNvSpPr/>
          <p:nvPr userDrawn="1"/>
        </p:nvSpPr>
        <p:spPr>
          <a:xfrm>
            <a:off x="475735" y="1"/>
            <a:ext cx="527336" cy="99157"/>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142" tIns="30071" rIns="60142" bIns="30071" numCol="1" spcCol="0" rtlCol="0" fromWordArt="0" anchor="ctr" anchorCtr="0" forceAA="0" compatLnSpc="1">
            <a:prstTxWarp prst="textNoShape">
              <a:avLst/>
            </a:prstTxWarp>
            <a:noAutofit/>
          </a:bodyPr>
          <a:lstStyle/>
          <a:p>
            <a:pPr algn="ctr"/>
            <a:endParaRPr lang="en-GB" sz="1184" dirty="0">
              <a:solidFill>
                <a:srgbClr val="E31937"/>
              </a:solidFill>
            </a:endParaRPr>
          </a:p>
        </p:txBody>
      </p:sp>
    </p:spTree>
    <p:extLst>
      <p:ext uri="{BB962C8B-B14F-4D97-AF65-F5344CB8AC3E}">
        <p14:creationId xmlns:p14="http://schemas.microsoft.com/office/powerpoint/2010/main" val="8039083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rcot.com/files/docs/2021/11/10/Tesla_Presentation_to_NPRR_Workshop_10.20.2021_CORRECTED.pptx" TargetMode="External"/><Relationship Id="rId2" Type="http://schemas.openxmlformats.org/officeDocument/2006/relationships/hyperlink" Target="https://www.ercot.com/files/docs/2022/01/21/OWG%20NPRR1100_discussion_updated_mp01202022_pdf.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ercot.com/files/docs/2021/11/10/Tesla_Presentation_to_NPRR_Workshop_10.20.2021_CORRECTED.pptx" TargetMode="External"/><Relationship Id="rId3" Type="http://schemas.openxmlformats.org/officeDocument/2006/relationships/tags" Target="../tags/tag4.xml"/><Relationship Id="rId7" Type="http://schemas.openxmlformats.org/officeDocument/2006/relationships/image" Target="../media/image5.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6200" y="512817"/>
            <a:ext cx="4724400" cy="5524589"/>
          </a:xfrm>
          <a:prstGeom prst="rect">
            <a:avLst/>
          </a:prstGeom>
          <a:noFill/>
        </p:spPr>
        <p:txBody>
          <a:bodyPr wrap="square" rtlCol="0">
            <a:spAutoFit/>
          </a:bodyPr>
          <a:lstStyle/>
          <a:p>
            <a:endParaRPr lang="en-US" sz="2000" b="1" dirty="0">
              <a:solidFill>
                <a:schemeClr val="tx2"/>
              </a:solidFill>
            </a:endParaRPr>
          </a:p>
          <a:p>
            <a:endParaRPr lang="en-US" sz="2000" b="1" dirty="0">
              <a:solidFill>
                <a:schemeClr val="tx2"/>
              </a:solidFill>
            </a:endParaRPr>
          </a:p>
          <a:p>
            <a:pPr algn="ctr"/>
            <a:r>
              <a:rPr lang="en-US" sz="2000" b="1" dirty="0">
                <a:solidFill>
                  <a:srgbClr val="0070C0"/>
                </a:solidFill>
              </a:rPr>
              <a:t>Overview of</a:t>
            </a:r>
          </a:p>
          <a:p>
            <a:pPr algn="ctr"/>
            <a:r>
              <a:rPr lang="en-US" sz="2000" b="1" dirty="0">
                <a:solidFill>
                  <a:srgbClr val="0070C0"/>
                </a:solidFill>
              </a:rPr>
              <a:t>NPRR 1100 Discussion Topics</a:t>
            </a:r>
          </a:p>
          <a:p>
            <a:endParaRPr lang="en-US" sz="2000" b="1" dirty="0">
              <a:solidFill>
                <a:schemeClr val="tx2"/>
              </a:solidFill>
            </a:endParaRPr>
          </a:p>
          <a:p>
            <a:endParaRPr lang="en-US" sz="2000" b="1" dirty="0">
              <a:solidFill>
                <a:schemeClr val="tx2"/>
              </a:solidFill>
            </a:endParaRPr>
          </a:p>
          <a:p>
            <a:r>
              <a:rPr lang="en-US" sz="2000" dirty="0">
                <a:solidFill>
                  <a:srgbClr val="0070C0"/>
                </a:solidFill>
              </a:rPr>
              <a:t>ERCOT</a:t>
            </a:r>
          </a:p>
          <a:p>
            <a:endParaRPr lang="en-US" sz="2000" dirty="0">
              <a:solidFill>
                <a:srgbClr val="0070C0"/>
              </a:solidFill>
            </a:endParaRPr>
          </a:p>
          <a:p>
            <a:endParaRPr lang="en-US" sz="2000" dirty="0">
              <a:solidFill>
                <a:srgbClr val="0070C0"/>
              </a:solidFill>
            </a:endParaRPr>
          </a:p>
          <a:p>
            <a:r>
              <a:rPr lang="en-US" sz="2000" dirty="0">
                <a:solidFill>
                  <a:srgbClr val="0070C0"/>
                </a:solidFill>
              </a:rPr>
              <a:t>WMWG</a:t>
            </a:r>
          </a:p>
          <a:p>
            <a:r>
              <a:rPr lang="en-US" sz="2000" dirty="0">
                <a:solidFill>
                  <a:srgbClr val="0070C0"/>
                </a:solidFill>
              </a:rPr>
              <a:t>January 28, 2022</a:t>
            </a:r>
          </a:p>
          <a:p>
            <a:r>
              <a:rPr lang="en-US" sz="2000" dirty="0">
                <a:solidFill>
                  <a:schemeClr val="tx2"/>
                </a:solidFill>
              </a:rPr>
              <a:t> </a:t>
            </a:r>
          </a:p>
          <a:p>
            <a:endParaRPr lang="en-US" sz="2000" b="1" dirty="0">
              <a:solidFill>
                <a:schemeClr val="tx2"/>
              </a:solidFill>
            </a:endParaRPr>
          </a:p>
          <a:p>
            <a:endParaRPr lang="en-US" sz="2000" b="1" dirty="0">
              <a:solidFill>
                <a:schemeClr val="tx2"/>
              </a:solidFill>
            </a:endParaRPr>
          </a:p>
          <a:p>
            <a:endParaRPr lang="en-US" sz="2000" b="1" dirty="0">
              <a:solidFill>
                <a:schemeClr val="tx2"/>
              </a:solidFill>
            </a:endParaRPr>
          </a:p>
          <a:p>
            <a:endParaRPr lang="en-US" sz="1600" dirty="0">
              <a:solidFill>
                <a:schemeClr val="tx2"/>
              </a:solidFill>
            </a:endParaRPr>
          </a:p>
          <a:p>
            <a:endParaRPr lang="en-US" sz="1600" dirty="0">
              <a:solidFill>
                <a:schemeClr val="tx2"/>
              </a:solidFill>
            </a:endParaRPr>
          </a:p>
          <a:p>
            <a:endParaRPr lang="en-US" sz="1600" dirty="0">
              <a:solidFill>
                <a:schemeClr val="tx2"/>
              </a:solidFill>
            </a:endParaRPr>
          </a:p>
          <a:p>
            <a:endParaRPr lang="en-US" sz="500" dirty="0">
              <a:solidFill>
                <a:schemeClr val="accent2"/>
              </a:solidFill>
            </a:endParaRPr>
          </a:p>
        </p:txBody>
      </p:sp>
    </p:spTree>
    <p:extLst>
      <p:ext uri="{BB962C8B-B14F-4D97-AF65-F5344CB8AC3E}">
        <p14:creationId xmlns:p14="http://schemas.microsoft.com/office/powerpoint/2010/main" val="3489498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442118"/>
          </a:xfrm>
        </p:spPr>
        <p:txBody>
          <a:bodyPr/>
          <a:lstStyle/>
          <a:p>
            <a:r>
              <a:rPr lang="en-US" dirty="0"/>
              <a:t>Appendix</a:t>
            </a:r>
          </a:p>
        </p:txBody>
      </p:sp>
      <p:sp>
        <p:nvSpPr>
          <p:cNvPr id="3" name="Content Placeholder 2"/>
          <p:cNvSpPr>
            <a:spLocks noGrp="1"/>
          </p:cNvSpPr>
          <p:nvPr>
            <p:ph idx="1"/>
          </p:nvPr>
        </p:nvSpPr>
        <p:spPr>
          <a:xfrm>
            <a:off x="304800" y="762000"/>
            <a:ext cx="8534400" cy="5562600"/>
          </a:xfrm>
        </p:spPr>
        <p:txBody>
          <a:bodyPr/>
          <a:lstStyle/>
          <a:p>
            <a:pPr marL="0" lvl="0" indent="0">
              <a:buNone/>
            </a:pPr>
            <a:endParaRPr lang="en-US" sz="1600" dirty="0"/>
          </a:p>
          <a:p>
            <a:pPr marL="457200" indent="-457200">
              <a:buFont typeface="+mj-lt"/>
              <a:buAutoNum type="arabicPeriod" startAt="3"/>
            </a:pPr>
            <a:r>
              <a:rPr lang="en-US" sz="1800" dirty="0">
                <a:latin typeface="Times New Roman" panose="02020603050405020304" pitchFamily="18" charset="0"/>
                <a:cs typeface="Times New Roman" panose="02020603050405020304" pitchFamily="18" charset="0"/>
              </a:rPr>
              <a:t>Links</a:t>
            </a:r>
          </a:p>
          <a:p>
            <a:pPr marL="857250" lvl="1" indent="-457200">
              <a:buFont typeface="+mj-lt"/>
              <a:buAutoNum type="alphaLcParenR"/>
            </a:pPr>
            <a:r>
              <a:rPr lang="en-US" sz="1800" dirty="0">
                <a:latin typeface="Times New Roman" panose="02020603050405020304" pitchFamily="18" charset="0"/>
                <a:cs typeface="Times New Roman" panose="02020603050405020304" pitchFamily="18" charset="0"/>
              </a:rPr>
              <a:t>ERCOT Presentation at 1-20-22 OWG </a:t>
            </a:r>
            <a:r>
              <a:rPr lang="en-US" sz="1800" dirty="0" err="1">
                <a:latin typeface="Times New Roman" panose="02020603050405020304" pitchFamily="18" charset="0"/>
                <a:cs typeface="Times New Roman" panose="02020603050405020304" pitchFamily="18" charset="0"/>
              </a:rPr>
              <a:t>Webex</a:t>
            </a:r>
            <a:r>
              <a:rPr lang="en-US" sz="1800" dirty="0">
                <a:latin typeface="Times New Roman" panose="02020603050405020304" pitchFamily="18" charset="0"/>
                <a:cs typeface="Times New Roman" panose="02020603050405020304" pitchFamily="18" charset="0"/>
              </a:rPr>
              <a:t> Meeting:  </a:t>
            </a:r>
            <a:r>
              <a:rPr lang="en-US" sz="1600" dirty="0">
                <a:cs typeface="Times New Roman" panose="02020603050405020304" pitchFamily="18" charset="0"/>
                <a:hlinkClick r:id="rId2"/>
              </a:rPr>
              <a:t>https://www.ercot.com/files/docs/2022/01/21/OWG%20NPRR1100_discussion_updated_mp01202022_pdf.pdf</a:t>
            </a:r>
            <a:endParaRPr lang="en-US" sz="1600" dirty="0">
              <a:cs typeface="Times New Roman" panose="02020603050405020304" pitchFamily="18" charset="0"/>
            </a:endParaRPr>
          </a:p>
          <a:p>
            <a:pPr marL="857250" lvl="1" indent="-457200">
              <a:buFont typeface="+mj-lt"/>
              <a:buAutoNum type="alphaLcParenR"/>
            </a:pPr>
            <a:r>
              <a:rPr lang="en-US" sz="1800" dirty="0">
                <a:latin typeface="Times New Roman" panose="02020603050405020304" pitchFamily="18" charset="0"/>
                <a:cs typeface="Times New Roman" panose="02020603050405020304" pitchFamily="18" charset="0"/>
              </a:rPr>
              <a:t>Tesla Presentation at the 10-26-21 Workshop: </a:t>
            </a:r>
            <a:r>
              <a:rPr lang="en-US" sz="1600" dirty="0">
                <a:solidFill>
                  <a:schemeClr val="tx2">
                    <a:lumMod val="50000"/>
                  </a:schemeClr>
                </a:solidFill>
                <a:effectLst/>
                <a:hlinkClick r:id="rId3"/>
              </a:rPr>
              <a:t>https://www.ercot.com/files/docs/2021/11/10/Tesla_Presentation_to_NPRR_Workshop_10.20.2021_CORRECTED.pptx</a:t>
            </a:r>
            <a:endParaRPr lang="en-US" sz="1600" dirty="0">
              <a:solidFill>
                <a:schemeClr val="tx2">
                  <a:lumMod val="50000"/>
                </a:schemeClr>
              </a:solidFill>
              <a:effectLst/>
            </a:endParaRPr>
          </a:p>
          <a:p>
            <a:pPr marL="857250" lvl="1" indent="-457200">
              <a:buFont typeface="+mj-lt"/>
              <a:buAutoNum type="alphaLcParenR"/>
            </a:pPr>
            <a:endParaRPr lang="en-US" sz="1800" dirty="0"/>
          </a:p>
          <a:p>
            <a:pPr marL="0" lvl="0" indent="0">
              <a:buNone/>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spTree>
    <p:extLst>
      <p:ext uri="{BB962C8B-B14F-4D97-AF65-F5344CB8AC3E}">
        <p14:creationId xmlns:p14="http://schemas.microsoft.com/office/powerpoint/2010/main" val="56694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2109" name="think-cell Slide" r:id="rId6" imgW="592" imgH="595" progId="TCLayout.ActiveDocument.1">
                  <p:embed/>
                </p:oleObj>
              </mc:Choice>
              <mc:Fallback>
                <p:oleObj name="think-cell Slide" r:id="rId6" imgW="592" imgH="595" progId="TCLayout.ActiveDocument.1">
                  <p:embed/>
                  <p:pic>
                    <p:nvPicPr>
                      <p:cNvPr id="7" name="Object 6" hidden="1"/>
                      <p:cNvPicPr/>
                      <p:nvPr/>
                    </p:nvPicPr>
                    <p:blipFill>
                      <a:blip r:embed="rId7"/>
                      <a:stretch>
                        <a:fillRect/>
                      </a:stretch>
                    </p:blipFill>
                    <p:spPr>
                      <a:xfrm>
                        <a:off x="1191" y="858441"/>
                        <a:ext cx="1191" cy="1191"/>
                      </a:xfrm>
                      <a:prstGeom prst="rect">
                        <a:avLst/>
                      </a:prstGeom>
                    </p:spPr>
                  </p:pic>
                </p:oleObj>
              </mc:Fallback>
            </mc:AlternateContent>
          </a:graphicData>
        </a:graphic>
      </p:graphicFrame>
      <p:sp>
        <p:nvSpPr>
          <p:cNvPr id="6" name="Rectangle 5" hidden="1"/>
          <p:cNvSpPr/>
          <p:nvPr>
            <p:custDataLst>
              <p:tags r:id="rId3"/>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ctrTitle" idx="4294967295"/>
          </p:nvPr>
        </p:nvSpPr>
        <p:spPr>
          <a:xfrm>
            <a:off x="628196" y="306503"/>
            <a:ext cx="10939917" cy="307777"/>
          </a:xfrm>
          <a:prstGeom prst="rect">
            <a:avLst/>
          </a:prstGeom>
        </p:spPr>
        <p:txBody>
          <a:bodyPr wrap="square" lIns="0" tIns="0" rIns="0" bIns="0">
            <a:spAutoFit/>
          </a:bodyPr>
          <a:lstStyle>
            <a:lvl1pPr algn="l" defTabSz="609585" rtl="0" eaLnBrk="1" latinLnBrk="0" hangingPunct="1">
              <a:spcBef>
                <a:spcPct val="0"/>
              </a:spcBef>
              <a:buNone/>
              <a:defRPr lang="en-US" sz="2400" kern="1200" smtClean="0">
                <a:solidFill>
                  <a:schemeClr val="tx1"/>
                </a:solidFill>
                <a:latin typeface="Gotham Medium" charset="0"/>
                <a:ea typeface="Gotham Medium" charset="0"/>
                <a:cs typeface="Gotham Medium" charset="0"/>
              </a:defRPr>
            </a:lvl1pPr>
          </a:lstStyle>
          <a:p>
            <a:pPr>
              <a:spcBef>
                <a:spcPts val="900"/>
              </a:spcBef>
            </a:pPr>
            <a:r>
              <a:rPr lang="en-US" sz="2000" dirty="0">
                <a:latin typeface="Arial" panose="020B0604020202020204" pitchFamily="34" charset="0"/>
                <a:cs typeface="Arial" panose="020B0604020202020204" pitchFamily="34" charset="0"/>
              </a:rPr>
              <a:t>Tesla Presentation from 10-26-21 Workshop (next 8 slides)</a:t>
            </a:r>
          </a:p>
        </p:txBody>
      </p:sp>
      <p:graphicFrame>
        <p:nvGraphicFramePr>
          <p:cNvPr id="3" name="Table 2">
            <a:extLst>
              <a:ext uri="{FF2B5EF4-FFF2-40B4-BE49-F238E27FC236}">
                <a16:creationId xmlns:a16="http://schemas.microsoft.com/office/drawing/2014/main" id="{45FB0ED2-A519-43A7-A3D5-04523CDCF5BD}"/>
              </a:ext>
            </a:extLst>
          </p:cNvPr>
          <p:cNvGraphicFramePr>
            <a:graphicFrameLocks noGrp="1"/>
          </p:cNvGraphicFramePr>
          <p:nvPr>
            <p:extLst>
              <p:ext uri="{D42A27DB-BD31-4B8C-83A1-F6EECF244321}">
                <p14:modId xmlns:p14="http://schemas.microsoft.com/office/powerpoint/2010/main" val="359343869"/>
              </p:ext>
            </p:extLst>
          </p:nvPr>
        </p:nvGraphicFramePr>
        <p:xfrm>
          <a:off x="1057275" y="3280827"/>
          <a:ext cx="7458075" cy="2270760"/>
        </p:xfrm>
        <a:graphic>
          <a:graphicData uri="http://schemas.openxmlformats.org/drawingml/2006/table">
            <a:tbl>
              <a:tblPr/>
              <a:tblGrid>
                <a:gridCol w="7458075">
                  <a:extLst>
                    <a:ext uri="{9D8B030D-6E8A-4147-A177-3AD203B41FA5}">
                      <a16:colId xmlns:a16="http://schemas.microsoft.com/office/drawing/2014/main" val="1815983844"/>
                    </a:ext>
                  </a:extLst>
                </a:gridCol>
              </a:tblGrid>
              <a:tr h="1508760">
                <a:tc>
                  <a:txBody>
                    <a:bodyPr/>
                    <a:lstStyle/>
                    <a:p>
                      <a:pPr algn="l" fontAlgn="t"/>
                      <a:r>
                        <a:rPr lang="en-US" sz="1400" i="1" dirty="0">
                          <a:solidFill>
                            <a:schemeClr val="tx2">
                              <a:lumMod val="50000"/>
                            </a:schemeClr>
                          </a:solidFill>
                          <a:effectLst/>
                        </a:rPr>
                        <a:t>NPRR1100 ERCOT Workshop – Oct 26, 2021</a:t>
                      </a:r>
                    </a:p>
                    <a:p>
                      <a:pPr algn="l" fontAlgn="t"/>
                      <a:endParaRPr lang="en-US" sz="1400" i="1" dirty="0">
                        <a:solidFill>
                          <a:schemeClr val="tx2">
                            <a:lumMod val="50000"/>
                          </a:schemeClr>
                        </a:solidFill>
                        <a:effectLst/>
                      </a:endParaRPr>
                    </a:p>
                    <a:p>
                      <a:pPr algn="l" fontAlgn="t"/>
                      <a:r>
                        <a:rPr lang="en-US" sz="1400" dirty="0">
                          <a:solidFill>
                            <a:schemeClr val="tx2">
                              <a:lumMod val="50000"/>
                            </a:schemeClr>
                          </a:solidFill>
                          <a:effectLst/>
                        </a:rPr>
                        <a:t>Speaker: </a:t>
                      </a:r>
                    </a:p>
                    <a:p>
                      <a:pPr algn="l" fontAlgn="t"/>
                      <a:r>
                        <a:rPr lang="en-US" sz="1400" dirty="0">
                          <a:solidFill>
                            <a:schemeClr val="tx2">
                              <a:lumMod val="50000"/>
                            </a:schemeClr>
                          </a:solidFill>
                          <a:effectLst/>
                        </a:rPr>
                        <a:t>Amir</a:t>
                      </a:r>
                      <a:r>
                        <a:rPr lang="en-US" sz="1400" baseline="0" dirty="0">
                          <a:solidFill>
                            <a:schemeClr val="tx2">
                              <a:lumMod val="50000"/>
                            </a:schemeClr>
                          </a:solidFill>
                          <a:effectLst/>
                        </a:rPr>
                        <a:t> Berahmand, Tesla Electrical Infrastructure Lead</a:t>
                      </a:r>
                      <a:r>
                        <a:rPr lang="en-US" sz="1400" dirty="0">
                          <a:solidFill>
                            <a:schemeClr val="tx2">
                              <a:lumMod val="50000"/>
                            </a:schemeClr>
                          </a:solidFill>
                          <a:effectLst/>
                        </a:rPr>
                        <a:t> </a:t>
                      </a:r>
                    </a:p>
                    <a:p>
                      <a:pPr marL="0" marR="0" lvl="0" indent="0" algn="l" defTabSz="609585" rtl="0" eaLnBrk="1" fontAlgn="t" latinLnBrk="0" hangingPunct="1">
                        <a:lnSpc>
                          <a:spcPct val="100000"/>
                        </a:lnSpc>
                        <a:spcBef>
                          <a:spcPts val="0"/>
                        </a:spcBef>
                        <a:spcAft>
                          <a:spcPts val="0"/>
                        </a:spcAft>
                        <a:buClrTx/>
                        <a:buSzTx/>
                        <a:buFontTx/>
                        <a:buNone/>
                        <a:tabLst/>
                        <a:defRPr/>
                      </a:pPr>
                      <a:r>
                        <a:rPr lang="en-US" sz="1400" dirty="0">
                          <a:solidFill>
                            <a:schemeClr val="tx2">
                              <a:lumMod val="50000"/>
                            </a:schemeClr>
                          </a:solidFill>
                          <a:effectLst/>
                        </a:rPr>
                        <a:t>Eric Goff, Tesla Consultant</a:t>
                      </a:r>
                    </a:p>
                    <a:p>
                      <a:pPr algn="l" fontAlgn="t"/>
                      <a:endParaRPr lang="en-US" sz="1400" dirty="0">
                        <a:solidFill>
                          <a:schemeClr val="tx2">
                            <a:lumMod val="50000"/>
                          </a:schemeClr>
                        </a:solidFill>
                        <a:effectLst/>
                      </a:endParaRPr>
                    </a:p>
                    <a:p>
                      <a:pPr algn="l" fontAlgn="t"/>
                      <a:endParaRPr lang="en-US" sz="1400" dirty="0">
                        <a:solidFill>
                          <a:schemeClr val="tx2">
                            <a:lumMod val="50000"/>
                          </a:schemeClr>
                        </a:solidFill>
                        <a:effectLst/>
                      </a:endParaRPr>
                    </a:p>
                  </a:txBody>
                  <a:tcPr marL="68580" marR="71438" marT="34290" marB="34290">
                    <a:lnL>
                      <a:noFill/>
                    </a:lnL>
                    <a:lnR>
                      <a:noFill/>
                    </a:lnR>
                    <a:lnT>
                      <a:noFill/>
                    </a:lnT>
                    <a:lnB>
                      <a:noFill/>
                    </a:lnB>
                    <a:solidFill>
                      <a:srgbClr val="FFFFFF"/>
                    </a:solidFill>
                  </a:tcPr>
                </a:tc>
                <a:extLst>
                  <a:ext uri="{0D108BD9-81ED-4DB2-BD59-A6C34878D82A}">
                    <a16:rowId xmlns:a16="http://schemas.microsoft.com/office/drawing/2014/main" val="2322905915"/>
                  </a:ext>
                </a:extLst>
              </a:tr>
              <a:tr h="274320">
                <a:tc>
                  <a:txBody>
                    <a:bodyPr/>
                    <a:lstStyle/>
                    <a:p>
                      <a:pPr algn="l" fontAlgn="t"/>
                      <a:r>
                        <a:rPr lang="en-US" sz="1400" dirty="0">
                          <a:solidFill>
                            <a:schemeClr val="tx2">
                              <a:lumMod val="50000"/>
                            </a:schemeClr>
                          </a:solidFill>
                          <a:effectLst/>
                          <a:hlinkClick r:id="rId8"/>
                        </a:rPr>
                        <a:t>https://www.ercot.com/files/docs/2021/11/10/Tesla_Presentation_to_NPRR_Workshop_10.20.2021_CORRECTED.pptx</a:t>
                      </a:r>
                      <a:endParaRPr lang="en-US" sz="1400" dirty="0">
                        <a:solidFill>
                          <a:schemeClr val="tx2">
                            <a:lumMod val="50000"/>
                          </a:schemeClr>
                        </a:solidFill>
                        <a:effectLst/>
                      </a:endParaRPr>
                    </a:p>
                    <a:p>
                      <a:pPr algn="l" fontAlgn="t"/>
                      <a:endParaRPr lang="en-US" sz="1400" dirty="0">
                        <a:solidFill>
                          <a:schemeClr val="tx2">
                            <a:lumMod val="50000"/>
                          </a:schemeClr>
                        </a:solidFill>
                        <a:effectLst/>
                      </a:endParaRPr>
                    </a:p>
                  </a:txBody>
                  <a:tcPr marL="68580" marR="71438" marT="34290" marB="34290">
                    <a:lnL>
                      <a:noFill/>
                    </a:lnL>
                    <a:lnR>
                      <a:noFill/>
                    </a:lnR>
                    <a:lnT>
                      <a:noFill/>
                    </a:lnT>
                    <a:lnB>
                      <a:noFill/>
                    </a:lnB>
                    <a:solidFill>
                      <a:srgbClr val="FFFFFF"/>
                    </a:solidFill>
                  </a:tcPr>
                </a:tc>
                <a:extLst>
                  <a:ext uri="{0D108BD9-81ED-4DB2-BD59-A6C34878D82A}">
                    <a16:rowId xmlns:a16="http://schemas.microsoft.com/office/drawing/2014/main" val="4260351438"/>
                  </a:ext>
                </a:extLst>
              </a:tr>
            </a:tbl>
          </a:graphicData>
        </a:graphic>
      </p:graphicFrame>
      <p:sp>
        <p:nvSpPr>
          <p:cNvPr id="8" name="Slide Number Placeholder 3">
            <a:extLst>
              <a:ext uri="{FF2B5EF4-FFF2-40B4-BE49-F238E27FC236}">
                <a16:creationId xmlns:a16="http://schemas.microsoft.com/office/drawing/2014/main" id="{C0F4CB7A-6451-43AB-88DA-96C9ABA89E27}"/>
              </a:ext>
            </a:extLst>
          </p:cNvPr>
          <p:cNvSpPr txBox="1">
            <a:spLocks/>
          </p:cNvSpPr>
          <p:nvPr/>
        </p:nvSpPr>
        <p:spPr>
          <a:xfrm>
            <a:off x="8686800" y="6553200"/>
            <a:ext cx="4572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z="1200" smtClean="0"/>
              <a:pPr/>
              <a:t>11</a:t>
            </a:fld>
            <a:endParaRPr lang="en-US" sz="1200" dirty="0"/>
          </a:p>
        </p:txBody>
      </p:sp>
    </p:spTree>
    <p:extLst>
      <p:ext uri="{BB962C8B-B14F-4D97-AF65-F5344CB8AC3E}">
        <p14:creationId xmlns:p14="http://schemas.microsoft.com/office/powerpoint/2010/main" val="336693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7200" y="1120456"/>
            <a:ext cx="8229600" cy="300083"/>
          </a:xfrm>
        </p:spPr>
        <p:txBody>
          <a:bodyPr/>
          <a:lstStyle/>
          <a:p>
            <a:r>
              <a:rPr lang="en-US" dirty="0"/>
              <a:t>Overview </a:t>
            </a:r>
          </a:p>
        </p:txBody>
      </p:sp>
      <p:sp>
        <p:nvSpPr>
          <p:cNvPr id="9" name="TextBox 8"/>
          <p:cNvSpPr txBox="1"/>
          <p:nvPr/>
        </p:nvSpPr>
        <p:spPr>
          <a:xfrm>
            <a:off x="374073" y="1476435"/>
            <a:ext cx="8312727" cy="1138773"/>
          </a:xfrm>
          <a:prstGeom prst="rect">
            <a:avLst/>
          </a:prstGeom>
          <a:noFill/>
        </p:spPr>
        <p:txBody>
          <a:bodyPr wrap="square" rtlCol="0">
            <a:spAutoFit/>
          </a:bodyPr>
          <a:lstStyle/>
          <a:p>
            <a:pPr marL="171450" indent="-171450">
              <a:spcAft>
                <a:spcPts val="225"/>
              </a:spcAft>
              <a:buClr>
                <a:schemeClr val="tx2"/>
              </a:buClr>
              <a:buFont typeface="Wingdings" panose="05000000000000000000" pitchFamily="2" charset="2"/>
              <a:buChar char="§"/>
            </a:pPr>
            <a:r>
              <a:rPr lang="en-US" sz="1050" b="1" dirty="0">
                <a:solidFill>
                  <a:schemeClr val="tx2">
                    <a:lumMod val="50000"/>
                  </a:schemeClr>
                </a:solidFill>
              </a:rPr>
              <a:t>Tesla is looking for a solution to use a utility-scale battery storage system, that participates in the wholesale market (under normal conditions), to provide emergency back up power to local facilities in case of grid outage causing loss of transmission service to both the local facilities and the battery storage system. </a:t>
            </a:r>
          </a:p>
          <a:p>
            <a:pPr marL="171450" indent="-171450">
              <a:spcAft>
                <a:spcPts val="225"/>
              </a:spcAft>
              <a:buClr>
                <a:schemeClr val="tx2"/>
              </a:buClr>
              <a:buFont typeface="Wingdings" panose="05000000000000000000" pitchFamily="2" charset="2"/>
              <a:buChar char="§"/>
            </a:pPr>
            <a:endParaRPr lang="en-US" sz="1050" b="1" dirty="0">
              <a:solidFill>
                <a:schemeClr val="tx2">
                  <a:lumMod val="50000"/>
                </a:schemeClr>
              </a:solidFill>
            </a:endParaRPr>
          </a:p>
          <a:p>
            <a:pPr marL="857250" lvl="2" indent="-171450">
              <a:spcAft>
                <a:spcPts val="225"/>
              </a:spcAft>
              <a:buClr>
                <a:schemeClr val="tx2"/>
              </a:buClr>
              <a:buFont typeface="Wingdings" panose="05000000000000000000" pitchFamily="2" charset="2"/>
              <a:buChar char="§"/>
            </a:pPr>
            <a:endParaRPr lang="en-US" sz="1050" b="1" dirty="0">
              <a:solidFill>
                <a:schemeClr val="tx2">
                  <a:lumMod val="50000"/>
                </a:schemeClr>
              </a:solidFill>
            </a:endParaRPr>
          </a:p>
          <a:p>
            <a:pPr marL="171450" indent="-171450">
              <a:spcAft>
                <a:spcPts val="225"/>
              </a:spcAft>
              <a:buClr>
                <a:schemeClr val="tx2"/>
              </a:buClr>
              <a:buFont typeface="Wingdings" panose="05000000000000000000" pitchFamily="2" charset="2"/>
              <a:buChar char="§"/>
            </a:pPr>
            <a:endParaRPr lang="en-US" sz="1050" dirty="0"/>
          </a:p>
        </p:txBody>
      </p:sp>
      <p:sp>
        <p:nvSpPr>
          <p:cNvPr id="4" name="Slide Number Placeholder 3">
            <a:extLst>
              <a:ext uri="{FF2B5EF4-FFF2-40B4-BE49-F238E27FC236}">
                <a16:creationId xmlns:a16="http://schemas.microsoft.com/office/drawing/2014/main" id="{4F41A801-7F05-4167-AAA1-80EDF71DC729}"/>
              </a:ext>
            </a:extLst>
          </p:cNvPr>
          <p:cNvSpPr txBox="1">
            <a:spLocks/>
          </p:cNvSpPr>
          <p:nvPr/>
        </p:nvSpPr>
        <p:spPr>
          <a:xfrm>
            <a:off x="8686800" y="6553200"/>
            <a:ext cx="4572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z="1200" smtClean="0"/>
              <a:pPr/>
              <a:t>12</a:t>
            </a:fld>
            <a:endParaRPr lang="en-US" sz="1200" dirty="0"/>
          </a:p>
        </p:txBody>
      </p:sp>
    </p:spTree>
    <p:extLst>
      <p:ext uri="{BB962C8B-B14F-4D97-AF65-F5344CB8AC3E}">
        <p14:creationId xmlns:p14="http://schemas.microsoft.com/office/powerpoint/2010/main" val="345619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2"/>
          </p:nvPr>
        </p:nvSpPr>
        <p:spPr>
          <a:xfrm>
            <a:off x="163286" y="1057063"/>
            <a:ext cx="8229600" cy="300083"/>
          </a:xfrm>
        </p:spPr>
        <p:txBody>
          <a:bodyPr/>
          <a:lstStyle/>
          <a:p>
            <a:r>
              <a:rPr lang="en-US" dirty="0"/>
              <a:t>System Overview </a:t>
            </a:r>
          </a:p>
        </p:txBody>
      </p:sp>
      <p:pic>
        <p:nvPicPr>
          <p:cNvPr id="9" name="Picture 8"/>
          <p:cNvPicPr>
            <a:picLocks noChangeAspect="1"/>
          </p:cNvPicPr>
          <p:nvPr/>
        </p:nvPicPr>
        <p:blipFill>
          <a:blip r:embed="rId2"/>
          <a:stretch>
            <a:fillRect/>
          </a:stretch>
        </p:blipFill>
        <p:spPr>
          <a:xfrm>
            <a:off x="6041042" y="4173734"/>
            <a:ext cx="2785575" cy="1314908"/>
          </a:xfrm>
          <a:prstGeom prst="rect">
            <a:avLst/>
          </a:prstGeom>
        </p:spPr>
      </p:pic>
      <p:pic>
        <p:nvPicPr>
          <p:cNvPr id="10" name="Picture 9"/>
          <p:cNvPicPr>
            <a:picLocks noChangeAspect="1"/>
          </p:cNvPicPr>
          <p:nvPr/>
        </p:nvPicPr>
        <p:blipFill>
          <a:blip r:embed="rId3"/>
          <a:stretch>
            <a:fillRect/>
          </a:stretch>
        </p:blipFill>
        <p:spPr>
          <a:xfrm>
            <a:off x="6031437" y="2972109"/>
            <a:ext cx="2928677" cy="828507"/>
          </a:xfrm>
          <a:prstGeom prst="rect">
            <a:avLst/>
          </a:prstGeom>
        </p:spPr>
      </p:pic>
      <p:sp>
        <p:nvSpPr>
          <p:cNvPr id="12" name="Text Placeholder 1"/>
          <p:cNvSpPr>
            <a:spLocks noGrp="1"/>
          </p:cNvSpPr>
          <p:nvPr>
            <p:ph type="body" sz="quarter" idx="12"/>
          </p:nvPr>
        </p:nvSpPr>
        <p:spPr>
          <a:xfrm>
            <a:off x="7019909" y="3830144"/>
            <a:ext cx="1447896" cy="157031"/>
          </a:xfrm>
        </p:spPr>
        <p:txBody>
          <a:bodyPr/>
          <a:lstStyle/>
          <a:p>
            <a:r>
              <a:rPr lang="en-US" sz="750" dirty="0"/>
              <a:t>TESLA </a:t>
            </a:r>
            <a:r>
              <a:rPr lang="en-US" sz="750" dirty="0" err="1"/>
              <a:t>Megapack</a:t>
            </a:r>
            <a:endParaRPr lang="en-US" sz="750" dirty="0"/>
          </a:p>
        </p:txBody>
      </p:sp>
      <p:sp>
        <p:nvSpPr>
          <p:cNvPr id="13" name="Text Placeholder 1"/>
          <p:cNvSpPr>
            <a:spLocks noGrp="1"/>
          </p:cNvSpPr>
          <p:nvPr>
            <p:ph type="body" sz="quarter" idx="12"/>
          </p:nvPr>
        </p:nvSpPr>
        <p:spPr>
          <a:xfrm>
            <a:off x="7019909" y="5565704"/>
            <a:ext cx="1447896" cy="184666"/>
          </a:xfrm>
        </p:spPr>
        <p:txBody>
          <a:bodyPr/>
          <a:lstStyle/>
          <a:p>
            <a:r>
              <a:rPr lang="en-US" sz="750" dirty="0"/>
              <a:t>TESLA Gambit BESS</a:t>
            </a:r>
          </a:p>
        </p:txBody>
      </p:sp>
      <p:pic>
        <p:nvPicPr>
          <p:cNvPr id="5" name="Picture 4"/>
          <p:cNvPicPr>
            <a:picLocks noChangeAspect="1"/>
          </p:cNvPicPr>
          <p:nvPr/>
        </p:nvPicPr>
        <p:blipFill>
          <a:blip r:embed="rId4"/>
          <a:stretch>
            <a:fillRect/>
          </a:stretch>
        </p:blipFill>
        <p:spPr>
          <a:xfrm>
            <a:off x="69156" y="1357146"/>
            <a:ext cx="5557271" cy="4622195"/>
          </a:xfrm>
          <a:prstGeom prst="rect">
            <a:avLst/>
          </a:prstGeom>
        </p:spPr>
      </p:pic>
      <p:sp>
        <p:nvSpPr>
          <p:cNvPr id="8" name="Slide Number Placeholder 3">
            <a:extLst>
              <a:ext uri="{FF2B5EF4-FFF2-40B4-BE49-F238E27FC236}">
                <a16:creationId xmlns:a16="http://schemas.microsoft.com/office/drawing/2014/main" id="{38E1158B-EF03-4C99-BB70-CFFEA31B87D6}"/>
              </a:ext>
            </a:extLst>
          </p:cNvPr>
          <p:cNvSpPr txBox="1">
            <a:spLocks/>
          </p:cNvSpPr>
          <p:nvPr/>
        </p:nvSpPr>
        <p:spPr>
          <a:xfrm>
            <a:off x="8686800" y="6553200"/>
            <a:ext cx="4572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z="1200" smtClean="0"/>
              <a:pPr/>
              <a:t>13</a:t>
            </a:fld>
            <a:endParaRPr lang="en-US" sz="1200" dirty="0"/>
          </a:p>
        </p:txBody>
      </p:sp>
    </p:spTree>
    <p:extLst>
      <p:ext uri="{BB962C8B-B14F-4D97-AF65-F5344CB8AC3E}">
        <p14:creationId xmlns:p14="http://schemas.microsoft.com/office/powerpoint/2010/main" val="45785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2"/>
          </p:nvPr>
        </p:nvSpPr>
        <p:spPr>
          <a:xfrm>
            <a:off x="167128" y="1074352"/>
            <a:ext cx="8229600" cy="300083"/>
          </a:xfrm>
        </p:spPr>
        <p:txBody>
          <a:bodyPr/>
          <a:lstStyle/>
          <a:p>
            <a:r>
              <a:rPr lang="en-US" dirty="0"/>
              <a:t>Normal Condition Scenario </a:t>
            </a:r>
          </a:p>
        </p:txBody>
      </p:sp>
      <p:sp>
        <p:nvSpPr>
          <p:cNvPr id="7" name="Text Placeholder 1"/>
          <p:cNvSpPr>
            <a:spLocks noGrp="1"/>
          </p:cNvSpPr>
          <p:nvPr>
            <p:ph type="body" sz="quarter" idx="12"/>
          </p:nvPr>
        </p:nvSpPr>
        <p:spPr>
          <a:xfrm>
            <a:off x="5704434" y="2099210"/>
            <a:ext cx="3183752" cy="611706"/>
          </a:xfrm>
        </p:spPr>
        <p:txBody>
          <a:bodyPr/>
          <a:lstStyle/>
          <a:p>
            <a:pPr marL="257175" indent="-257175">
              <a:buFont typeface="Arial" panose="020B0604020202020204" pitchFamily="34" charset="0"/>
              <a:buChar char="•"/>
            </a:pPr>
            <a:r>
              <a:rPr lang="en-US" sz="1050" dirty="0">
                <a:solidFill>
                  <a:schemeClr val="accent4">
                    <a:lumMod val="75000"/>
                  </a:schemeClr>
                </a:solidFill>
              </a:rPr>
              <a:t>Load is fed from the grid</a:t>
            </a:r>
          </a:p>
          <a:p>
            <a:pPr marL="257175" indent="-257175">
              <a:buFont typeface="Arial" panose="020B0604020202020204" pitchFamily="34" charset="0"/>
              <a:buChar char="•"/>
            </a:pPr>
            <a:r>
              <a:rPr lang="en-US" sz="1050" dirty="0">
                <a:solidFill>
                  <a:schemeClr val="accent4">
                    <a:lumMod val="75000"/>
                  </a:schemeClr>
                </a:solidFill>
              </a:rPr>
              <a:t>BESS only participates in wholesale market</a:t>
            </a:r>
          </a:p>
          <a:p>
            <a:pPr marL="257175" indent="-257175">
              <a:buFont typeface="Arial" panose="020B0604020202020204" pitchFamily="34" charset="0"/>
              <a:buChar char="•"/>
            </a:pPr>
            <a:r>
              <a:rPr lang="en-US" sz="1050" dirty="0">
                <a:solidFill>
                  <a:schemeClr val="accent4">
                    <a:lumMod val="75000"/>
                  </a:schemeClr>
                </a:solidFill>
              </a:rPr>
              <a:t>Load and BESS are isolated (no power flow)</a:t>
            </a:r>
          </a:p>
        </p:txBody>
      </p:sp>
      <p:pic>
        <p:nvPicPr>
          <p:cNvPr id="4" name="Picture 3"/>
          <p:cNvPicPr>
            <a:picLocks noChangeAspect="1"/>
          </p:cNvPicPr>
          <p:nvPr/>
        </p:nvPicPr>
        <p:blipFill>
          <a:blip r:embed="rId2"/>
          <a:stretch>
            <a:fillRect/>
          </a:stretch>
        </p:blipFill>
        <p:spPr>
          <a:xfrm>
            <a:off x="80683" y="1422026"/>
            <a:ext cx="5492163" cy="4533709"/>
          </a:xfrm>
          <a:prstGeom prst="rect">
            <a:avLst/>
          </a:prstGeom>
        </p:spPr>
      </p:pic>
      <p:sp>
        <p:nvSpPr>
          <p:cNvPr id="5" name="Slide Number Placeholder 3">
            <a:extLst>
              <a:ext uri="{FF2B5EF4-FFF2-40B4-BE49-F238E27FC236}">
                <a16:creationId xmlns:a16="http://schemas.microsoft.com/office/drawing/2014/main" id="{327BF295-5F1C-4CE4-ABE0-D26A95BD26EF}"/>
              </a:ext>
            </a:extLst>
          </p:cNvPr>
          <p:cNvSpPr txBox="1">
            <a:spLocks/>
          </p:cNvSpPr>
          <p:nvPr/>
        </p:nvSpPr>
        <p:spPr>
          <a:xfrm>
            <a:off x="8686800" y="6553200"/>
            <a:ext cx="4572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z="1200" smtClean="0"/>
              <a:pPr/>
              <a:t>14</a:t>
            </a:fld>
            <a:endParaRPr lang="en-US" sz="1200" dirty="0"/>
          </a:p>
        </p:txBody>
      </p:sp>
    </p:spTree>
    <p:extLst>
      <p:ext uri="{BB962C8B-B14F-4D97-AF65-F5344CB8AC3E}">
        <p14:creationId xmlns:p14="http://schemas.microsoft.com/office/powerpoint/2010/main" val="1937942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2"/>
          </p:nvPr>
        </p:nvSpPr>
        <p:spPr>
          <a:xfrm>
            <a:off x="167128" y="1074352"/>
            <a:ext cx="2391656" cy="300083"/>
          </a:xfrm>
        </p:spPr>
        <p:txBody>
          <a:bodyPr/>
          <a:lstStyle/>
          <a:p>
            <a:r>
              <a:rPr lang="en-US" dirty="0"/>
              <a:t>Power Outage </a:t>
            </a:r>
          </a:p>
        </p:txBody>
      </p:sp>
      <p:sp>
        <p:nvSpPr>
          <p:cNvPr id="4" name="Text Placeholder 1"/>
          <p:cNvSpPr>
            <a:spLocks noGrp="1"/>
          </p:cNvSpPr>
          <p:nvPr>
            <p:ph type="body" sz="quarter" idx="12"/>
          </p:nvPr>
        </p:nvSpPr>
        <p:spPr>
          <a:xfrm>
            <a:off x="5653529" y="2093446"/>
            <a:ext cx="3559628" cy="963725"/>
          </a:xfrm>
        </p:spPr>
        <p:txBody>
          <a:bodyPr/>
          <a:lstStyle/>
          <a:p>
            <a:pPr marL="257175" indent="-257175">
              <a:buFont typeface="Arial" panose="020B0604020202020204" pitchFamily="34" charset="0"/>
              <a:buChar char="•"/>
            </a:pPr>
            <a:r>
              <a:rPr lang="en-US" sz="1050" dirty="0">
                <a:solidFill>
                  <a:schemeClr val="accent4">
                    <a:lumMod val="75000"/>
                  </a:schemeClr>
                </a:solidFill>
              </a:rPr>
              <a:t>Grid power Outage</a:t>
            </a:r>
          </a:p>
          <a:p>
            <a:pPr marL="257175" indent="-257175">
              <a:buFont typeface="Arial" panose="020B0604020202020204" pitchFamily="34" charset="0"/>
              <a:buChar char="•"/>
            </a:pPr>
            <a:r>
              <a:rPr lang="en-US" sz="1050" dirty="0">
                <a:solidFill>
                  <a:schemeClr val="accent4">
                    <a:lumMod val="75000"/>
                  </a:schemeClr>
                </a:solidFill>
              </a:rPr>
              <a:t>BESS is disconnected from the grid (</a:t>
            </a:r>
            <a:r>
              <a:rPr lang="en-US" sz="1050" dirty="0" err="1">
                <a:solidFill>
                  <a:schemeClr val="accent4">
                    <a:lumMod val="75000"/>
                  </a:schemeClr>
                </a:solidFill>
              </a:rPr>
              <a:t>Brk</a:t>
            </a:r>
            <a:r>
              <a:rPr lang="en-US" sz="1050" dirty="0">
                <a:solidFill>
                  <a:schemeClr val="accent4">
                    <a:lumMod val="75000"/>
                  </a:schemeClr>
                </a:solidFill>
              </a:rPr>
              <a:t> #1, 6)</a:t>
            </a:r>
          </a:p>
          <a:p>
            <a:pPr marL="257175" indent="-257175">
              <a:buFont typeface="Arial" panose="020B0604020202020204" pitchFamily="34" charset="0"/>
              <a:buChar char="•"/>
            </a:pPr>
            <a:r>
              <a:rPr lang="en-US" sz="1050" dirty="0">
                <a:solidFill>
                  <a:schemeClr val="accent4">
                    <a:lumMod val="75000"/>
                  </a:schemeClr>
                </a:solidFill>
              </a:rPr>
              <a:t>Load is disconnected from the grid (</a:t>
            </a:r>
            <a:r>
              <a:rPr lang="en-US" sz="1050" dirty="0" err="1">
                <a:solidFill>
                  <a:schemeClr val="accent4">
                    <a:lumMod val="75000"/>
                  </a:schemeClr>
                </a:solidFill>
              </a:rPr>
              <a:t>Brk</a:t>
            </a:r>
            <a:r>
              <a:rPr lang="en-US" sz="1050" dirty="0">
                <a:solidFill>
                  <a:schemeClr val="accent4">
                    <a:lumMod val="75000"/>
                  </a:schemeClr>
                </a:solidFill>
              </a:rPr>
              <a:t> #2,3,4,5)</a:t>
            </a:r>
          </a:p>
          <a:p>
            <a:pPr marL="257175" indent="-257175">
              <a:buFont typeface="Arial" panose="020B0604020202020204" pitchFamily="34" charset="0"/>
              <a:buChar char="•"/>
            </a:pPr>
            <a:r>
              <a:rPr lang="en-US" sz="1050" dirty="0">
                <a:solidFill>
                  <a:schemeClr val="accent4">
                    <a:lumMod val="75000"/>
                  </a:schemeClr>
                </a:solidFill>
              </a:rPr>
              <a:t>BESS and load remain disconnected (</a:t>
            </a:r>
            <a:r>
              <a:rPr lang="en-US" sz="1050" dirty="0" err="1">
                <a:solidFill>
                  <a:schemeClr val="accent4">
                    <a:lumMod val="75000"/>
                  </a:schemeClr>
                </a:solidFill>
              </a:rPr>
              <a:t>Brk</a:t>
            </a:r>
            <a:r>
              <a:rPr lang="en-US" sz="1050" dirty="0">
                <a:solidFill>
                  <a:schemeClr val="accent4">
                    <a:lumMod val="75000"/>
                  </a:schemeClr>
                </a:solidFill>
              </a:rPr>
              <a:t> #8, 10,11,12)</a:t>
            </a:r>
          </a:p>
        </p:txBody>
      </p:sp>
      <p:pic>
        <p:nvPicPr>
          <p:cNvPr id="8" name="Picture 7"/>
          <p:cNvPicPr>
            <a:picLocks noChangeAspect="1"/>
          </p:cNvPicPr>
          <p:nvPr/>
        </p:nvPicPr>
        <p:blipFill>
          <a:blip r:embed="rId2"/>
          <a:stretch>
            <a:fillRect/>
          </a:stretch>
        </p:blipFill>
        <p:spPr>
          <a:xfrm>
            <a:off x="73381" y="1374435"/>
            <a:ext cx="5506220" cy="4551929"/>
          </a:xfrm>
          <a:prstGeom prst="rect">
            <a:avLst/>
          </a:prstGeom>
        </p:spPr>
      </p:pic>
      <p:sp>
        <p:nvSpPr>
          <p:cNvPr id="5" name="Slide Number Placeholder 3">
            <a:extLst>
              <a:ext uri="{FF2B5EF4-FFF2-40B4-BE49-F238E27FC236}">
                <a16:creationId xmlns:a16="http://schemas.microsoft.com/office/drawing/2014/main" id="{3E0F63F6-CA45-426B-82D0-6CCC090EE75C}"/>
              </a:ext>
            </a:extLst>
          </p:cNvPr>
          <p:cNvSpPr txBox="1">
            <a:spLocks/>
          </p:cNvSpPr>
          <p:nvPr/>
        </p:nvSpPr>
        <p:spPr>
          <a:xfrm>
            <a:off x="8686800" y="6553200"/>
            <a:ext cx="4572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z="1200" smtClean="0"/>
              <a:pPr/>
              <a:t>15</a:t>
            </a:fld>
            <a:endParaRPr lang="en-US" sz="1200" dirty="0"/>
          </a:p>
        </p:txBody>
      </p:sp>
    </p:spTree>
    <p:extLst>
      <p:ext uri="{BB962C8B-B14F-4D97-AF65-F5344CB8AC3E}">
        <p14:creationId xmlns:p14="http://schemas.microsoft.com/office/powerpoint/2010/main" val="179439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2"/>
          </p:nvPr>
        </p:nvSpPr>
        <p:spPr>
          <a:xfrm>
            <a:off x="167128" y="1074352"/>
            <a:ext cx="8229600" cy="300083"/>
          </a:xfrm>
        </p:spPr>
        <p:txBody>
          <a:bodyPr/>
          <a:lstStyle/>
          <a:p>
            <a:r>
              <a:rPr lang="en-US" dirty="0"/>
              <a:t>Battery Switching</a:t>
            </a:r>
          </a:p>
        </p:txBody>
      </p:sp>
      <p:sp>
        <p:nvSpPr>
          <p:cNvPr id="4" name="Text Placeholder 1"/>
          <p:cNvSpPr>
            <a:spLocks noGrp="1"/>
          </p:cNvSpPr>
          <p:nvPr>
            <p:ph type="body" sz="quarter" idx="12"/>
          </p:nvPr>
        </p:nvSpPr>
        <p:spPr>
          <a:xfrm>
            <a:off x="5745736" y="2352783"/>
            <a:ext cx="3315340" cy="1667765"/>
          </a:xfrm>
        </p:spPr>
        <p:txBody>
          <a:bodyPr/>
          <a:lstStyle/>
          <a:p>
            <a:pPr marL="257175" indent="-257175">
              <a:buFont typeface="Arial" panose="020B0604020202020204" pitchFamily="34" charset="0"/>
              <a:buChar char="•"/>
            </a:pPr>
            <a:r>
              <a:rPr lang="en-US" sz="1050" dirty="0">
                <a:solidFill>
                  <a:schemeClr val="accent4">
                    <a:lumMod val="75000"/>
                  </a:schemeClr>
                </a:solidFill>
              </a:rPr>
              <a:t>Battery starts feeding the load, using remaining charge on the battery, by closing </a:t>
            </a:r>
            <a:r>
              <a:rPr lang="en-US" sz="1050" dirty="0" err="1">
                <a:solidFill>
                  <a:schemeClr val="accent4">
                    <a:lumMod val="75000"/>
                  </a:schemeClr>
                </a:solidFill>
              </a:rPr>
              <a:t>brk</a:t>
            </a:r>
            <a:r>
              <a:rPr lang="en-US" sz="1050" dirty="0">
                <a:solidFill>
                  <a:schemeClr val="accent4">
                    <a:lumMod val="75000"/>
                  </a:schemeClr>
                </a:solidFill>
              </a:rPr>
              <a:t> 8, 10, 11, 12 (Open transition)</a:t>
            </a:r>
          </a:p>
          <a:p>
            <a:pPr marL="257175" indent="-257175">
              <a:buFont typeface="Arial" panose="020B0604020202020204" pitchFamily="34" charset="0"/>
              <a:buChar char="•"/>
            </a:pPr>
            <a:r>
              <a:rPr lang="en-US" sz="1050" dirty="0">
                <a:solidFill>
                  <a:schemeClr val="accent4">
                    <a:lumMod val="75000"/>
                  </a:schemeClr>
                </a:solidFill>
              </a:rPr>
              <a:t>Micro grid established</a:t>
            </a:r>
          </a:p>
          <a:p>
            <a:pPr marL="257175" indent="-257175">
              <a:buFont typeface="Arial" panose="020B0604020202020204" pitchFamily="34" charset="0"/>
              <a:buChar char="•"/>
            </a:pPr>
            <a:r>
              <a:rPr lang="en-US" sz="1050" dirty="0">
                <a:solidFill>
                  <a:schemeClr val="accent4">
                    <a:lumMod val="75000"/>
                  </a:schemeClr>
                </a:solidFill>
              </a:rPr>
              <a:t>No power flow through Transmission Interconnection Facilities (TIF) </a:t>
            </a:r>
          </a:p>
          <a:p>
            <a:pPr marL="714364" lvl="1" indent="-257175">
              <a:buFont typeface="Arial" panose="020B0604020202020204" pitchFamily="34" charset="0"/>
              <a:buChar char="•"/>
            </a:pPr>
            <a:r>
              <a:rPr lang="en-US" sz="1050" dirty="0">
                <a:solidFill>
                  <a:schemeClr val="accent4">
                    <a:lumMod val="75000"/>
                  </a:schemeClr>
                </a:solidFill>
              </a:rPr>
              <a:t>load and BESS are isolated from the TIF</a:t>
            </a:r>
          </a:p>
          <a:p>
            <a:pPr marL="714364" lvl="1" indent="-257175">
              <a:buFont typeface="Arial" panose="020B0604020202020204" pitchFamily="34" charset="0"/>
              <a:buChar char="•"/>
            </a:pPr>
            <a:r>
              <a:rPr lang="en-US" sz="1050" dirty="0">
                <a:solidFill>
                  <a:schemeClr val="accent4">
                    <a:lumMod val="75000"/>
                  </a:schemeClr>
                </a:solidFill>
              </a:rPr>
              <a:t>Transmission bus is de-energized </a:t>
            </a:r>
          </a:p>
          <a:p>
            <a:pPr marL="714364" lvl="1" indent="-257175">
              <a:buFont typeface="Arial" panose="020B0604020202020204" pitchFamily="34" charset="0"/>
              <a:buChar char="•"/>
            </a:pPr>
            <a:r>
              <a:rPr lang="en-US" sz="1050" dirty="0">
                <a:solidFill>
                  <a:schemeClr val="accent4">
                    <a:lumMod val="75000"/>
                  </a:schemeClr>
                </a:solidFill>
              </a:rPr>
              <a:t>Dead bus pricing rules apply for EPS metering </a:t>
            </a:r>
          </a:p>
        </p:txBody>
      </p:sp>
      <p:pic>
        <p:nvPicPr>
          <p:cNvPr id="7" name="Picture 6"/>
          <p:cNvPicPr>
            <a:picLocks noChangeAspect="1"/>
          </p:cNvPicPr>
          <p:nvPr/>
        </p:nvPicPr>
        <p:blipFill>
          <a:blip r:embed="rId2"/>
          <a:stretch>
            <a:fillRect/>
          </a:stretch>
        </p:blipFill>
        <p:spPr>
          <a:xfrm>
            <a:off x="167128" y="1445656"/>
            <a:ext cx="5423007" cy="4487549"/>
          </a:xfrm>
          <a:prstGeom prst="rect">
            <a:avLst/>
          </a:prstGeom>
        </p:spPr>
      </p:pic>
      <p:sp>
        <p:nvSpPr>
          <p:cNvPr id="5" name="Slide Number Placeholder 3">
            <a:extLst>
              <a:ext uri="{FF2B5EF4-FFF2-40B4-BE49-F238E27FC236}">
                <a16:creationId xmlns:a16="http://schemas.microsoft.com/office/drawing/2014/main" id="{86DF35BC-B029-4E72-9083-B47E8810F6F2}"/>
              </a:ext>
            </a:extLst>
          </p:cNvPr>
          <p:cNvSpPr txBox="1">
            <a:spLocks/>
          </p:cNvSpPr>
          <p:nvPr/>
        </p:nvSpPr>
        <p:spPr>
          <a:xfrm>
            <a:off x="8686800" y="6553200"/>
            <a:ext cx="4572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z="1200" smtClean="0"/>
              <a:pPr/>
              <a:t>16</a:t>
            </a:fld>
            <a:endParaRPr lang="en-US" sz="1200" dirty="0"/>
          </a:p>
        </p:txBody>
      </p:sp>
    </p:spTree>
    <p:extLst>
      <p:ext uri="{BB962C8B-B14F-4D97-AF65-F5344CB8AC3E}">
        <p14:creationId xmlns:p14="http://schemas.microsoft.com/office/powerpoint/2010/main" val="298015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2"/>
          </p:nvPr>
        </p:nvSpPr>
        <p:spPr>
          <a:xfrm>
            <a:off x="167128" y="1074352"/>
            <a:ext cx="8229600" cy="300083"/>
          </a:xfrm>
        </p:spPr>
        <p:txBody>
          <a:bodyPr/>
          <a:lstStyle/>
          <a:p>
            <a:r>
              <a:rPr lang="en-US" dirty="0"/>
              <a:t>Utility Power Restoration</a:t>
            </a:r>
          </a:p>
        </p:txBody>
      </p:sp>
      <p:sp>
        <p:nvSpPr>
          <p:cNvPr id="11" name="Text Placeholder 1"/>
          <p:cNvSpPr>
            <a:spLocks noGrp="1"/>
          </p:cNvSpPr>
          <p:nvPr>
            <p:ph type="body" sz="quarter" idx="12"/>
          </p:nvPr>
        </p:nvSpPr>
        <p:spPr>
          <a:xfrm>
            <a:off x="5745736" y="2352783"/>
            <a:ext cx="3398264" cy="802143"/>
          </a:xfrm>
        </p:spPr>
        <p:txBody>
          <a:bodyPr/>
          <a:lstStyle/>
          <a:p>
            <a:pPr marL="257175" indent="-257175">
              <a:buFont typeface="Arial" panose="020B0604020202020204" pitchFamily="34" charset="0"/>
              <a:buChar char="•"/>
            </a:pPr>
            <a:r>
              <a:rPr lang="en-US" sz="1050" dirty="0">
                <a:solidFill>
                  <a:schemeClr val="accent4">
                    <a:lumMod val="75000"/>
                  </a:schemeClr>
                </a:solidFill>
              </a:rPr>
              <a:t>Transmission service restored</a:t>
            </a:r>
          </a:p>
          <a:p>
            <a:pPr marL="257175" indent="-257175">
              <a:buFont typeface="Arial" panose="020B0604020202020204" pitchFamily="34" charset="0"/>
              <a:buChar char="•"/>
            </a:pPr>
            <a:r>
              <a:rPr lang="en-US" sz="1050" dirty="0">
                <a:solidFill>
                  <a:schemeClr val="accent4">
                    <a:lumMod val="75000"/>
                  </a:schemeClr>
                </a:solidFill>
              </a:rPr>
              <a:t>Load is fed from the grid (Closed transition)</a:t>
            </a:r>
          </a:p>
          <a:p>
            <a:pPr marL="257175" indent="-257175">
              <a:buFont typeface="Arial" panose="020B0604020202020204" pitchFamily="34" charset="0"/>
              <a:buChar char="•"/>
            </a:pPr>
            <a:r>
              <a:rPr lang="en-US" sz="1050" dirty="0">
                <a:solidFill>
                  <a:schemeClr val="accent4">
                    <a:lumMod val="75000"/>
                  </a:schemeClr>
                </a:solidFill>
              </a:rPr>
              <a:t>BESS remains disconnected from the grid (</a:t>
            </a:r>
            <a:r>
              <a:rPr lang="en-US" sz="1050" dirty="0" err="1">
                <a:solidFill>
                  <a:schemeClr val="accent4">
                    <a:lumMod val="75000"/>
                  </a:schemeClr>
                </a:solidFill>
              </a:rPr>
              <a:t>Brk</a:t>
            </a:r>
            <a:r>
              <a:rPr lang="en-US" sz="1050" dirty="0">
                <a:solidFill>
                  <a:schemeClr val="accent4">
                    <a:lumMod val="75000"/>
                  </a:schemeClr>
                </a:solidFill>
              </a:rPr>
              <a:t> 1, 6)</a:t>
            </a:r>
          </a:p>
          <a:p>
            <a:pPr marL="257175" indent="-257175">
              <a:buFont typeface="Arial" panose="020B0604020202020204" pitchFamily="34" charset="0"/>
              <a:buChar char="•"/>
            </a:pPr>
            <a:endParaRPr lang="en-US" sz="1050" dirty="0">
              <a:solidFill>
                <a:schemeClr val="accent4">
                  <a:lumMod val="75000"/>
                </a:schemeClr>
              </a:solidFill>
            </a:endParaRPr>
          </a:p>
        </p:txBody>
      </p:sp>
      <p:pic>
        <p:nvPicPr>
          <p:cNvPr id="5" name="Picture 4"/>
          <p:cNvPicPr>
            <a:picLocks noChangeAspect="1"/>
          </p:cNvPicPr>
          <p:nvPr/>
        </p:nvPicPr>
        <p:blipFill>
          <a:blip r:embed="rId2"/>
          <a:stretch>
            <a:fillRect/>
          </a:stretch>
        </p:blipFill>
        <p:spPr>
          <a:xfrm>
            <a:off x="112732" y="1395717"/>
            <a:ext cx="5477403" cy="4547446"/>
          </a:xfrm>
          <a:prstGeom prst="rect">
            <a:avLst/>
          </a:prstGeom>
        </p:spPr>
      </p:pic>
      <p:sp>
        <p:nvSpPr>
          <p:cNvPr id="6" name="Slide Number Placeholder 3">
            <a:extLst>
              <a:ext uri="{FF2B5EF4-FFF2-40B4-BE49-F238E27FC236}">
                <a16:creationId xmlns:a16="http://schemas.microsoft.com/office/drawing/2014/main" id="{05F21770-90F8-44DA-AC7E-0C849B02C72F}"/>
              </a:ext>
            </a:extLst>
          </p:cNvPr>
          <p:cNvSpPr txBox="1">
            <a:spLocks/>
          </p:cNvSpPr>
          <p:nvPr/>
        </p:nvSpPr>
        <p:spPr>
          <a:xfrm>
            <a:off x="8686800" y="6553200"/>
            <a:ext cx="4572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z="1200" smtClean="0"/>
              <a:pPr/>
              <a:t>17</a:t>
            </a:fld>
            <a:endParaRPr lang="en-US" sz="1200" dirty="0"/>
          </a:p>
        </p:txBody>
      </p:sp>
    </p:spTree>
    <p:extLst>
      <p:ext uri="{BB962C8B-B14F-4D97-AF65-F5344CB8AC3E}">
        <p14:creationId xmlns:p14="http://schemas.microsoft.com/office/powerpoint/2010/main" val="2226453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2"/>
          </p:nvPr>
        </p:nvSpPr>
        <p:spPr>
          <a:xfrm>
            <a:off x="167128" y="1074352"/>
            <a:ext cx="8229600" cy="300083"/>
          </a:xfrm>
        </p:spPr>
        <p:txBody>
          <a:bodyPr/>
          <a:lstStyle/>
          <a:p>
            <a:r>
              <a:rPr lang="en-US" dirty="0"/>
              <a:t>Utility Power Restoration</a:t>
            </a:r>
          </a:p>
        </p:txBody>
      </p:sp>
      <p:sp>
        <p:nvSpPr>
          <p:cNvPr id="5" name="Text Placeholder 1"/>
          <p:cNvSpPr>
            <a:spLocks noGrp="1"/>
          </p:cNvSpPr>
          <p:nvPr>
            <p:ph type="body" sz="quarter" idx="12"/>
          </p:nvPr>
        </p:nvSpPr>
        <p:spPr>
          <a:xfrm>
            <a:off x="5745736" y="2352783"/>
            <a:ext cx="3398264" cy="230833"/>
          </a:xfrm>
        </p:spPr>
        <p:txBody>
          <a:bodyPr/>
          <a:lstStyle/>
          <a:p>
            <a:pPr marL="257175" indent="-257175">
              <a:buFont typeface="Arial" panose="020B0604020202020204" pitchFamily="34" charset="0"/>
              <a:buChar char="•"/>
            </a:pPr>
            <a:r>
              <a:rPr lang="en-US" sz="1050" dirty="0">
                <a:solidFill>
                  <a:schemeClr val="accent4">
                    <a:lumMod val="75000"/>
                  </a:schemeClr>
                </a:solidFill>
              </a:rPr>
              <a:t>Battery is disconnected from load (</a:t>
            </a:r>
            <a:r>
              <a:rPr lang="en-US" sz="1050" dirty="0" err="1">
                <a:solidFill>
                  <a:schemeClr val="accent4">
                    <a:lumMod val="75000"/>
                  </a:schemeClr>
                </a:solidFill>
              </a:rPr>
              <a:t>Brk</a:t>
            </a:r>
            <a:r>
              <a:rPr lang="en-US" sz="1050" dirty="0">
                <a:solidFill>
                  <a:schemeClr val="accent4">
                    <a:lumMod val="75000"/>
                  </a:schemeClr>
                </a:solidFill>
              </a:rPr>
              <a:t> 8, 10, 11 ,12)</a:t>
            </a:r>
          </a:p>
        </p:txBody>
      </p:sp>
      <p:pic>
        <p:nvPicPr>
          <p:cNvPr id="7" name="Picture 6"/>
          <p:cNvPicPr>
            <a:picLocks noChangeAspect="1"/>
          </p:cNvPicPr>
          <p:nvPr/>
        </p:nvPicPr>
        <p:blipFill>
          <a:blip r:embed="rId2"/>
          <a:stretch>
            <a:fillRect/>
          </a:stretch>
        </p:blipFill>
        <p:spPr>
          <a:xfrm>
            <a:off x="80683" y="1374435"/>
            <a:ext cx="5538401" cy="4589859"/>
          </a:xfrm>
          <a:prstGeom prst="rect">
            <a:avLst/>
          </a:prstGeom>
        </p:spPr>
      </p:pic>
      <p:sp>
        <p:nvSpPr>
          <p:cNvPr id="6" name="Slide Number Placeholder 3">
            <a:extLst>
              <a:ext uri="{FF2B5EF4-FFF2-40B4-BE49-F238E27FC236}">
                <a16:creationId xmlns:a16="http://schemas.microsoft.com/office/drawing/2014/main" id="{FCE6CFCD-B75F-426B-BFFA-34A05E55D41F}"/>
              </a:ext>
            </a:extLst>
          </p:cNvPr>
          <p:cNvSpPr txBox="1">
            <a:spLocks/>
          </p:cNvSpPr>
          <p:nvPr/>
        </p:nvSpPr>
        <p:spPr>
          <a:xfrm>
            <a:off x="8686800" y="6553200"/>
            <a:ext cx="4572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z="1200" smtClean="0"/>
              <a:pPr/>
              <a:t>18</a:t>
            </a:fld>
            <a:endParaRPr lang="en-US" sz="1200" dirty="0"/>
          </a:p>
        </p:txBody>
      </p:sp>
    </p:spTree>
    <p:extLst>
      <p:ext uri="{BB962C8B-B14F-4D97-AF65-F5344CB8AC3E}">
        <p14:creationId xmlns:p14="http://schemas.microsoft.com/office/powerpoint/2010/main" val="3556112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2"/>
          </p:nvPr>
        </p:nvSpPr>
        <p:spPr>
          <a:xfrm>
            <a:off x="167128" y="1074352"/>
            <a:ext cx="8229600" cy="300083"/>
          </a:xfrm>
        </p:spPr>
        <p:txBody>
          <a:bodyPr/>
          <a:lstStyle/>
          <a:p>
            <a:r>
              <a:rPr lang="en-US" dirty="0"/>
              <a:t>Normal condition</a:t>
            </a:r>
          </a:p>
        </p:txBody>
      </p:sp>
      <p:sp>
        <p:nvSpPr>
          <p:cNvPr id="5" name="Text Placeholder 1"/>
          <p:cNvSpPr>
            <a:spLocks noGrp="1"/>
          </p:cNvSpPr>
          <p:nvPr>
            <p:ph type="body" sz="quarter" idx="12"/>
          </p:nvPr>
        </p:nvSpPr>
        <p:spPr>
          <a:xfrm>
            <a:off x="5688106" y="2387361"/>
            <a:ext cx="3398264" cy="392415"/>
          </a:xfrm>
        </p:spPr>
        <p:txBody>
          <a:bodyPr/>
          <a:lstStyle/>
          <a:p>
            <a:pPr marL="257175" indent="-257175">
              <a:buFont typeface="Arial" panose="020B0604020202020204" pitchFamily="34" charset="0"/>
              <a:buChar char="•"/>
            </a:pPr>
            <a:r>
              <a:rPr lang="en-US" sz="1050" dirty="0">
                <a:solidFill>
                  <a:schemeClr val="accent4">
                    <a:lumMod val="75000"/>
                  </a:schemeClr>
                </a:solidFill>
              </a:rPr>
              <a:t>Battery is reconnected to the grid (</a:t>
            </a:r>
            <a:r>
              <a:rPr lang="en-US" sz="1050" dirty="0" err="1">
                <a:solidFill>
                  <a:schemeClr val="accent4">
                    <a:lumMod val="75000"/>
                  </a:schemeClr>
                </a:solidFill>
              </a:rPr>
              <a:t>Brk</a:t>
            </a:r>
            <a:r>
              <a:rPr lang="en-US" sz="1050" dirty="0">
                <a:solidFill>
                  <a:schemeClr val="accent4">
                    <a:lumMod val="75000"/>
                  </a:schemeClr>
                </a:solidFill>
              </a:rPr>
              <a:t> 1, 6) (Open transition)</a:t>
            </a:r>
          </a:p>
        </p:txBody>
      </p:sp>
      <p:pic>
        <p:nvPicPr>
          <p:cNvPr id="10" name="Picture 9"/>
          <p:cNvPicPr>
            <a:picLocks noChangeAspect="1"/>
          </p:cNvPicPr>
          <p:nvPr/>
        </p:nvPicPr>
        <p:blipFill>
          <a:blip r:embed="rId2"/>
          <a:stretch>
            <a:fillRect/>
          </a:stretch>
        </p:blipFill>
        <p:spPr>
          <a:xfrm>
            <a:off x="76976" y="1449832"/>
            <a:ext cx="5495870" cy="4550918"/>
          </a:xfrm>
          <a:prstGeom prst="rect">
            <a:avLst/>
          </a:prstGeom>
        </p:spPr>
      </p:pic>
      <p:sp>
        <p:nvSpPr>
          <p:cNvPr id="6" name="Slide Number Placeholder 3">
            <a:extLst>
              <a:ext uri="{FF2B5EF4-FFF2-40B4-BE49-F238E27FC236}">
                <a16:creationId xmlns:a16="http://schemas.microsoft.com/office/drawing/2014/main" id="{FE78B34F-65E9-45EE-80AC-3D4BF37EE775}"/>
              </a:ext>
            </a:extLst>
          </p:cNvPr>
          <p:cNvSpPr txBox="1">
            <a:spLocks/>
          </p:cNvSpPr>
          <p:nvPr/>
        </p:nvSpPr>
        <p:spPr>
          <a:xfrm>
            <a:off x="8686800" y="6553200"/>
            <a:ext cx="457200"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z="1200" smtClean="0"/>
              <a:pPr/>
              <a:t>19</a:t>
            </a:fld>
            <a:endParaRPr lang="en-US" sz="1200" dirty="0"/>
          </a:p>
        </p:txBody>
      </p:sp>
    </p:spTree>
    <p:extLst>
      <p:ext uri="{BB962C8B-B14F-4D97-AF65-F5344CB8AC3E}">
        <p14:creationId xmlns:p14="http://schemas.microsoft.com/office/powerpoint/2010/main" val="152955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442118"/>
          </a:xfrm>
        </p:spPr>
        <p:txBody>
          <a:bodyPr/>
          <a:lstStyle/>
          <a:p>
            <a:r>
              <a:rPr lang="en-US" dirty="0"/>
              <a:t>Overview of Discussion Topics (slide 1 of 3)</a:t>
            </a:r>
          </a:p>
        </p:txBody>
      </p:sp>
      <p:sp>
        <p:nvSpPr>
          <p:cNvPr id="3" name="Content Placeholder 2"/>
          <p:cNvSpPr>
            <a:spLocks noGrp="1"/>
          </p:cNvSpPr>
          <p:nvPr>
            <p:ph idx="1"/>
          </p:nvPr>
        </p:nvSpPr>
        <p:spPr>
          <a:xfrm>
            <a:off x="304800" y="762000"/>
            <a:ext cx="8534400" cy="5562600"/>
          </a:xfrm>
        </p:spPr>
        <p:txBody>
          <a:bodyPr/>
          <a:lstStyle/>
          <a:p>
            <a:pPr marL="457200" lvl="0" indent="-457200">
              <a:buFont typeface="+mj-lt"/>
              <a:buAutoNum type="arabicPeriod"/>
            </a:pPr>
            <a:r>
              <a:rPr lang="en-US" sz="1800" dirty="0"/>
              <a:t>What are the possible site configurations?:  </a:t>
            </a:r>
            <a:r>
              <a:rPr lang="en-US" sz="1600" dirty="0"/>
              <a:t>(Transmission Connected Only… both Load and Resources)</a:t>
            </a:r>
          </a:p>
          <a:p>
            <a:pPr marL="857250" lvl="1" indent="-457200">
              <a:buFont typeface="+mj-lt"/>
              <a:buAutoNum type="alphaLcParenR"/>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857250" lvl="1" indent="-457200">
              <a:buFont typeface="+mj-lt"/>
              <a:buAutoNum type="alphaLcParen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Scenario A - </a:t>
            </a:r>
            <a:r>
              <a:rPr lang="en-US" sz="18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Generation Resource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serving Load behind the EPS POI meter </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when both are disconnected from the ERCOT System during an ERCOT Transmission System Outage</a:t>
            </a:r>
          </a:p>
          <a:p>
            <a:pPr marL="857250" lvl="1" indent="-457200">
              <a:buFont typeface="+mj-lt"/>
              <a:buAutoNum type="alphaLcParenR"/>
            </a:pPr>
            <a:endParaRPr lang="en-US" sz="1800" dirty="0">
              <a:latin typeface="Times New Roman" panose="02020603050405020304" pitchFamily="18" charset="0"/>
              <a:cs typeface="Times New Roman" panose="02020603050405020304" pitchFamily="18" charset="0"/>
            </a:endParaRPr>
          </a:p>
          <a:p>
            <a:pPr marL="857250" lvl="1" indent="-457200">
              <a:buFont typeface="+mj-lt"/>
              <a:buAutoNum type="alphaLcParenR"/>
            </a:pPr>
            <a:r>
              <a:rPr lang="en-US" sz="1800" dirty="0">
                <a:latin typeface="Times New Roman" panose="02020603050405020304" pitchFamily="18" charset="0"/>
                <a:cs typeface="Times New Roman" panose="02020603050405020304" pitchFamily="18" charset="0"/>
              </a:rPr>
              <a:t>Scenario B - </a:t>
            </a:r>
            <a:r>
              <a:rPr lang="en-US" sz="1800" dirty="0">
                <a:highlight>
                  <a:srgbClr val="C0C0C0"/>
                </a:highlight>
                <a:latin typeface="Times New Roman" panose="02020603050405020304" pitchFamily="18" charset="0"/>
                <a:cs typeface="Times New Roman" panose="02020603050405020304" pitchFamily="18" charset="0"/>
              </a:rPr>
              <a:t>ESR receiving WSL </a:t>
            </a:r>
            <a:r>
              <a:rPr lang="en-US" sz="1800" dirty="0">
                <a:latin typeface="Times New Roman" panose="02020603050405020304" pitchFamily="18" charset="0"/>
                <a:cs typeface="Times New Roman" panose="02020603050405020304" pitchFamily="18" charset="0"/>
              </a:rPr>
              <a:t>and serving Load behind the EPS POI meter </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when both are disconnected from the ERCOT System during an ERCOT Transmission System Outage</a:t>
            </a:r>
            <a:endParaRPr lang="en-US" sz="1800" dirty="0">
              <a:latin typeface="Times New Roman" panose="02020603050405020304" pitchFamily="18" charset="0"/>
              <a:cs typeface="Times New Roman" panose="02020603050405020304" pitchFamily="18" charset="0"/>
            </a:endParaRPr>
          </a:p>
          <a:p>
            <a:pPr marL="857250" lvl="1" indent="-457200">
              <a:buFont typeface="+mj-lt"/>
              <a:buAutoNum type="alphaLcParenR"/>
            </a:pPr>
            <a:endParaRPr lang="en-US" sz="1800" dirty="0">
              <a:latin typeface="Times New Roman" panose="02020603050405020304" pitchFamily="18" charset="0"/>
              <a:cs typeface="Times New Roman" panose="02020603050405020304" pitchFamily="18" charset="0"/>
            </a:endParaRPr>
          </a:p>
          <a:p>
            <a:pPr marL="857250" lvl="1" indent="-457200">
              <a:buFont typeface="+mj-lt"/>
              <a:buAutoNum type="alphaLcParenR"/>
            </a:pPr>
            <a:r>
              <a:rPr lang="en-US" sz="1800" dirty="0">
                <a:latin typeface="Times New Roman" panose="02020603050405020304" pitchFamily="18" charset="0"/>
                <a:cs typeface="Times New Roman" panose="02020603050405020304" pitchFamily="18" charset="0"/>
              </a:rPr>
              <a:t>Scenario C - </a:t>
            </a:r>
            <a:r>
              <a:rPr lang="en-US" sz="1800" dirty="0">
                <a:highlight>
                  <a:srgbClr val="00FFFF"/>
                </a:highlight>
                <a:latin typeface="Times New Roman" panose="02020603050405020304" pitchFamily="18" charset="0"/>
                <a:cs typeface="Times New Roman" panose="02020603050405020304" pitchFamily="18" charset="0"/>
              </a:rPr>
              <a:t>Generation Resource located with an ESR (WSL or no WSL) </a:t>
            </a:r>
            <a:r>
              <a:rPr lang="en-US" sz="1800" dirty="0">
                <a:latin typeface="Times New Roman" panose="02020603050405020304" pitchFamily="18" charset="0"/>
                <a:cs typeface="Times New Roman" panose="02020603050405020304" pitchFamily="18" charset="0"/>
              </a:rPr>
              <a:t>and serving Load behind the EPS POI meter </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when both are disconnected from the ERCOT System during an ERCOT Transmission System Outage</a:t>
            </a:r>
            <a:r>
              <a:rPr lang="en-US" sz="1800" dirty="0">
                <a:latin typeface="Times New Roman" panose="02020603050405020304" pitchFamily="18" charset="0"/>
                <a:cs typeface="Times New Roman" panose="02020603050405020304" pitchFamily="18" charset="0"/>
              </a:rPr>
              <a:t>  </a:t>
            </a:r>
          </a:p>
          <a:p>
            <a:pPr marL="857250" lvl="1" indent="-457200">
              <a:buFont typeface="+mj-lt"/>
              <a:buAutoNum type="alphaLcParenR"/>
            </a:pPr>
            <a:endParaRPr lang="en-US" sz="1800" dirty="0">
              <a:latin typeface="Times New Roman" panose="02020603050405020304" pitchFamily="18" charset="0"/>
              <a:cs typeface="Times New Roman" panose="02020603050405020304" pitchFamily="18" charset="0"/>
            </a:endParaRPr>
          </a:p>
          <a:p>
            <a:pPr marL="857250" lvl="1" indent="-457200">
              <a:buFont typeface="+mj-lt"/>
              <a:buAutoNum type="alphaLcParenR"/>
            </a:pPr>
            <a:r>
              <a:rPr lang="en-US" sz="1800" dirty="0">
                <a:latin typeface="Times New Roman" panose="02020603050405020304" pitchFamily="18" charset="0"/>
                <a:cs typeface="Times New Roman" panose="02020603050405020304" pitchFamily="18" charset="0"/>
              </a:rPr>
              <a:t>Scenario D - </a:t>
            </a:r>
            <a:r>
              <a:rPr lang="en-US" sz="1800" dirty="0">
                <a:highlight>
                  <a:srgbClr val="FFD100"/>
                </a:highlight>
                <a:latin typeface="Times New Roman" panose="02020603050405020304" pitchFamily="18" charset="0"/>
                <a:cs typeface="Times New Roman" panose="02020603050405020304" pitchFamily="18" charset="0"/>
              </a:rPr>
              <a:t>ESR not receiving WSL </a:t>
            </a:r>
            <a:r>
              <a:rPr lang="en-US" sz="1800" dirty="0">
                <a:latin typeface="Times New Roman" panose="02020603050405020304" pitchFamily="18" charset="0"/>
                <a:cs typeface="Times New Roman" panose="02020603050405020304" pitchFamily="18" charset="0"/>
              </a:rPr>
              <a:t>and serving Load behind the EPS POI meter </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when both are disconnected from the ERCOT System during an ERCOT Transmission System Outage</a:t>
            </a:r>
            <a:r>
              <a:rPr lang="en-US" sz="1800" dirty="0">
                <a:latin typeface="Times New Roman" panose="02020603050405020304" pitchFamily="18" charset="0"/>
                <a:cs typeface="Times New Roman" panose="02020603050405020304" pitchFamily="18" charset="0"/>
              </a:rPr>
              <a:t> </a:t>
            </a:r>
            <a:endParaRPr lang="en-US" sz="1800" dirty="0"/>
          </a:p>
          <a:p>
            <a:pPr marL="457200" lvl="0" indent="-457200">
              <a:buFont typeface="+mj-lt"/>
              <a:buAutoNum type="arabicPeriod"/>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286618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a:extLst>
              <a:ext uri="{FF2B5EF4-FFF2-40B4-BE49-F238E27FC236}">
                <a16:creationId xmlns:a16="http://schemas.microsoft.com/office/drawing/2014/main" id="{B1B32062-A7F7-4BF3-94DC-EFC55D3A594D}"/>
              </a:ext>
            </a:extLst>
          </p:cNvPr>
          <p:cNvCxnSpPr>
            <a:cxnSpLocks/>
          </p:cNvCxnSpPr>
          <p:nvPr/>
        </p:nvCxnSpPr>
        <p:spPr>
          <a:xfrm>
            <a:off x="5582843" y="4334988"/>
            <a:ext cx="0" cy="672517"/>
          </a:xfrm>
          <a:prstGeom prst="line">
            <a:avLst/>
          </a:prstGeom>
          <a:ln>
            <a:tailEnd type="none"/>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243682"/>
            <a:ext cx="8458200" cy="518318"/>
          </a:xfrm>
        </p:spPr>
        <p:txBody>
          <a:bodyPr/>
          <a:lstStyle/>
          <a:p>
            <a:r>
              <a:rPr lang="en-US" b="1" dirty="0">
                <a:solidFill>
                  <a:schemeClr val="accent1"/>
                </a:solidFill>
              </a:rPr>
              <a:t>Scenario B – Energy Storage Resource  </a:t>
            </a:r>
            <a:r>
              <a:rPr lang="en-US" sz="1600" b="1" dirty="0">
                <a:solidFill>
                  <a:schemeClr val="accent1"/>
                </a:solidFill>
              </a:rPr>
              <a:t>(“strategically located”)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7" name="Picture 6">
            <a:extLst>
              <a:ext uri="{FF2B5EF4-FFF2-40B4-BE49-F238E27FC236}">
                <a16:creationId xmlns:a16="http://schemas.microsoft.com/office/drawing/2014/main" id="{1BBCA6A7-5B0A-4AEC-A37E-F5BCF9E56C14}"/>
              </a:ext>
            </a:extLst>
          </p:cNvPr>
          <p:cNvPicPr>
            <a:picLocks noChangeAspect="1"/>
          </p:cNvPicPr>
          <p:nvPr/>
        </p:nvPicPr>
        <p:blipFill>
          <a:blip r:embed="rId3"/>
          <a:stretch>
            <a:fillRect/>
          </a:stretch>
        </p:blipFill>
        <p:spPr>
          <a:xfrm>
            <a:off x="3766725" y="3596374"/>
            <a:ext cx="210289" cy="210289"/>
          </a:xfrm>
          <a:prstGeom prst="rect">
            <a:avLst/>
          </a:prstGeom>
        </p:spPr>
      </p:pic>
      <p:cxnSp>
        <p:nvCxnSpPr>
          <p:cNvPr id="8" name="Straight Connector 7">
            <a:extLst>
              <a:ext uri="{FF2B5EF4-FFF2-40B4-BE49-F238E27FC236}">
                <a16:creationId xmlns:a16="http://schemas.microsoft.com/office/drawing/2014/main" id="{C5AABC01-3A25-4BEA-93BC-8829A6BAC6E6}"/>
              </a:ext>
            </a:extLst>
          </p:cNvPr>
          <p:cNvCxnSpPr>
            <a:cxnSpLocks/>
          </p:cNvCxnSpPr>
          <p:nvPr/>
        </p:nvCxnSpPr>
        <p:spPr>
          <a:xfrm flipH="1">
            <a:off x="2065789" y="1602920"/>
            <a:ext cx="10342" cy="728520"/>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CE89BF99-3359-46F5-8CE6-913B95E19D4A}"/>
              </a:ext>
            </a:extLst>
          </p:cNvPr>
          <p:cNvCxnSpPr>
            <a:cxnSpLocks/>
          </p:cNvCxnSpPr>
          <p:nvPr/>
        </p:nvCxnSpPr>
        <p:spPr>
          <a:xfrm>
            <a:off x="3224518" y="1552050"/>
            <a:ext cx="0" cy="779390"/>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2AD9C464-9E9C-48A9-A7BE-5FA3A6DEAA35}"/>
              </a:ext>
            </a:extLst>
          </p:cNvPr>
          <p:cNvCxnSpPr>
            <a:cxnSpLocks/>
          </p:cNvCxnSpPr>
          <p:nvPr/>
        </p:nvCxnSpPr>
        <p:spPr>
          <a:xfrm flipH="1">
            <a:off x="2065788" y="2331440"/>
            <a:ext cx="398033" cy="0"/>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24FA297A-83D5-4B0F-B957-78EEF72F3BD7}"/>
              </a:ext>
            </a:extLst>
          </p:cNvPr>
          <p:cNvCxnSpPr>
            <a:cxnSpLocks/>
          </p:cNvCxnSpPr>
          <p:nvPr/>
        </p:nvCxnSpPr>
        <p:spPr>
          <a:xfrm>
            <a:off x="2074290" y="2707527"/>
            <a:ext cx="1841" cy="917681"/>
          </a:xfrm>
          <a:prstGeom prst="line">
            <a:avLst/>
          </a:prstGeom>
          <a:ln>
            <a:miter lim="800000"/>
            <a:tailEnd type="none"/>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23F064EF-938A-4C97-A8BF-5039E6C862EB}"/>
              </a:ext>
            </a:extLst>
          </p:cNvPr>
          <p:cNvCxnSpPr>
            <a:cxnSpLocks/>
          </p:cNvCxnSpPr>
          <p:nvPr/>
        </p:nvCxnSpPr>
        <p:spPr>
          <a:xfrm>
            <a:off x="5282175" y="2331440"/>
            <a:ext cx="11426" cy="1283516"/>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BFA7A1F6-5EDB-473B-AB44-077CEC0D8AB8}"/>
              </a:ext>
            </a:extLst>
          </p:cNvPr>
          <p:cNvCxnSpPr>
            <a:cxnSpLocks/>
          </p:cNvCxnSpPr>
          <p:nvPr/>
        </p:nvCxnSpPr>
        <p:spPr>
          <a:xfrm>
            <a:off x="2083849" y="3701518"/>
            <a:ext cx="0" cy="648491"/>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F1B849C6-363F-4618-BEE7-224DC97CBBF2}"/>
              </a:ext>
            </a:extLst>
          </p:cNvPr>
          <p:cNvCxnSpPr>
            <a:cxnSpLocks/>
          </p:cNvCxnSpPr>
          <p:nvPr/>
        </p:nvCxnSpPr>
        <p:spPr>
          <a:xfrm>
            <a:off x="3871870" y="3733324"/>
            <a:ext cx="0" cy="616685"/>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15" name="Straight Connector 14">
            <a:extLst>
              <a:ext uri="{FF2B5EF4-FFF2-40B4-BE49-F238E27FC236}">
                <a16:creationId xmlns:a16="http://schemas.microsoft.com/office/drawing/2014/main" id="{7E287098-66F1-469C-97A5-A0FF448CE62B}"/>
              </a:ext>
            </a:extLst>
          </p:cNvPr>
          <p:cNvCxnSpPr>
            <a:cxnSpLocks/>
          </p:cNvCxnSpPr>
          <p:nvPr/>
        </p:nvCxnSpPr>
        <p:spPr>
          <a:xfrm>
            <a:off x="5296641" y="3701518"/>
            <a:ext cx="3761" cy="627121"/>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2B3CFCC9-36A8-43ED-B3B2-4D2B1070EF2C}"/>
              </a:ext>
            </a:extLst>
          </p:cNvPr>
          <p:cNvCxnSpPr>
            <a:cxnSpLocks/>
          </p:cNvCxnSpPr>
          <p:nvPr/>
        </p:nvCxnSpPr>
        <p:spPr>
          <a:xfrm>
            <a:off x="2313099" y="4350009"/>
            <a:ext cx="0" cy="976794"/>
          </a:xfrm>
          <a:prstGeom prst="line">
            <a:avLst/>
          </a:prstGeom>
          <a:ln w="31750" cap="flat" cmpd="sng" algn="ctr">
            <a:solidFill>
              <a:schemeClr val="accent6">
                <a:lumMod val="60000"/>
                <a:lumOff val="40000"/>
              </a:schemeClr>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6DD5EA2A-CBFC-4A69-A728-F288690A210A}"/>
              </a:ext>
            </a:extLst>
          </p:cNvPr>
          <p:cNvCxnSpPr>
            <a:cxnSpLocks/>
          </p:cNvCxnSpPr>
          <p:nvPr/>
        </p:nvCxnSpPr>
        <p:spPr>
          <a:xfrm>
            <a:off x="3757162" y="4350009"/>
            <a:ext cx="0" cy="503339"/>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18" name="Straight Connector 17">
            <a:extLst>
              <a:ext uri="{FF2B5EF4-FFF2-40B4-BE49-F238E27FC236}">
                <a16:creationId xmlns:a16="http://schemas.microsoft.com/office/drawing/2014/main" id="{C2B06F38-8898-4E51-A2E6-11B80AF98F45}"/>
              </a:ext>
            </a:extLst>
          </p:cNvPr>
          <p:cNvCxnSpPr>
            <a:cxnSpLocks/>
          </p:cNvCxnSpPr>
          <p:nvPr/>
        </p:nvCxnSpPr>
        <p:spPr>
          <a:xfrm flipH="1">
            <a:off x="2313099" y="5326803"/>
            <a:ext cx="2807896" cy="0"/>
          </a:xfrm>
          <a:prstGeom prst="line">
            <a:avLst/>
          </a:prstGeom>
          <a:ln w="31750">
            <a:solidFill>
              <a:schemeClr val="accent6">
                <a:lumMod val="60000"/>
                <a:lumOff val="40000"/>
              </a:schemeClr>
            </a:solidFill>
            <a:prstDash val="dashDot"/>
            <a:tailEnd type="none"/>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A1F4FA1B-1B2C-4139-B99D-8C18DA340B28}"/>
              </a:ext>
            </a:extLst>
          </p:cNvPr>
          <p:cNvCxnSpPr>
            <a:cxnSpLocks/>
          </p:cNvCxnSpPr>
          <p:nvPr/>
        </p:nvCxnSpPr>
        <p:spPr>
          <a:xfrm>
            <a:off x="5120995" y="4328638"/>
            <a:ext cx="0" cy="998165"/>
          </a:xfrm>
          <a:prstGeom prst="line">
            <a:avLst/>
          </a:prstGeom>
          <a:ln w="31750">
            <a:solidFill>
              <a:schemeClr val="accent6">
                <a:lumMod val="60000"/>
                <a:lumOff val="40000"/>
              </a:schemeClr>
            </a:solidFill>
            <a:prstDash val="dashDot"/>
            <a:tailEnd type="none"/>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609C474C-612A-4035-9F3A-F14B6F43171E}"/>
              </a:ext>
            </a:extLst>
          </p:cNvPr>
          <p:cNvCxnSpPr>
            <a:cxnSpLocks/>
          </p:cNvCxnSpPr>
          <p:nvPr/>
        </p:nvCxnSpPr>
        <p:spPr>
          <a:xfrm>
            <a:off x="1858255" y="4350010"/>
            <a:ext cx="539378" cy="0"/>
          </a:xfrm>
          <a:prstGeom prst="line">
            <a:avLst/>
          </a:prstGeom>
          <a:ln w="15875">
            <a:tailEnd type="none"/>
          </a:ln>
        </p:spPr>
        <p:style>
          <a:lnRef idx="1">
            <a:schemeClr val="accent4"/>
          </a:lnRef>
          <a:fillRef idx="0">
            <a:schemeClr val="accent4"/>
          </a:fillRef>
          <a:effectRef idx="0">
            <a:schemeClr val="accent4"/>
          </a:effectRef>
          <a:fontRef idx="minor">
            <a:schemeClr val="tx1"/>
          </a:fontRef>
        </p:style>
      </p:cxnSp>
      <p:cxnSp>
        <p:nvCxnSpPr>
          <p:cNvPr id="22" name="Straight Connector 21">
            <a:extLst>
              <a:ext uri="{FF2B5EF4-FFF2-40B4-BE49-F238E27FC236}">
                <a16:creationId xmlns:a16="http://schemas.microsoft.com/office/drawing/2014/main" id="{CBDDF316-20F6-400D-9A7B-A59E09B0A9E5}"/>
              </a:ext>
            </a:extLst>
          </p:cNvPr>
          <p:cNvCxnSpPr>
            <a:cxnSpLocks/>
          </p:cNvCxnSpPr>
          <p:nvPr/>
        </p:nvCxnSpPr>
        <p:spPr>
          <a:xfrm flipH="1">
            <a:off x="3643144" y="4350009"/>
            <a:ext cx="424880" cy="1"/>
          </a:xfrm>
          <a:prstGeom prst="line">
            <a:avLst/>
          </a:prstGeom>
          <a:ln w="15875">
            <a:tailEnd type="none"/>
          </a:ln>
        </p:spPr>
        <p:style>
          <a:lnRef idx="1">
            <a:schemeClr val="accent4"/>
          </a:lnRef>
          <a:fillRef idx="0">
            <a:schemeClr val="accent4"/>
          </a:fillRef>
          <a:effectRef idx="0">
            <a:schemeClr val="accent4"/>
          </a:effectRef>
          <a:fontRef idx="minor">
            <a:schemeClr val="tx1"/>
          </a:fontRef>
        </p:style>
      </p:cxnSp>
      <p:cxnSp>
        <p:nvCxnSpPr>
          <p:cNvPr id="23" name="Straight Connector 22">
            <a:extLst>
              <a:ext uri="{FF2B5EF4-FFF2-40B4-BE49-F238E27FC236}">
                <a16:creationId xmlns:a16="http://schemas.microsoft.com/office/drawing/2014/main" id="{D7B41A66-4E56-497B-A18D-376EC8F35888}"/>
              </a:ext>
            </a:extLst>
          </p:cNvPr>
          <p:cNvCxnSpPr>
            <a:cxnSpLocks/>
          </p:cNvCxnSpPr>
          <p:nvPr/>
        </p:nvCxnSpPr>
        <p:spPr>
          <a:xfrm>
            <a:off x="5055193" y="4328638"/>
            <a:ext cx="730892" cy="0"/>
          </a:xfrm>
          <a:prstGeom prst="line">
            <a:avLst/>
          </a:prstGeom>
          <a:ln w="15875">
            <a:tailEnd type="none"/>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C7243547-93C7-4E41-A92D-1DB86981ADC2}"/>
              </a:ext>
            </a:extLst>
          </p:cNvPr>
          <p:cNvCxnSpPr>
            <a:cxnSpLocks/>
          </p:cNvCxnSpPr>
          <p:nvPr/>
        </p:nvCxnSpPr>
        <p:spPr>
          <a:xfrm>
            <a:off x="2305476" y="3044714"/>
            <a:ext cx="2616317" cy="0"/>
          </a:xfrm>
          <a:prstGeom prst="line">
            <a:avLst/>
          </a:prstGeom>
          <a:ln w="19050">
            <a:tailEnd type="none"/>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E34F9525-4681-406F-802A-2DA9B1583099}"/>
              </a:ext>
            </a:extLst>
          </p:cNvPr>
          <p:cNvCxnSpPr>
            <a:cxnSpLocks/>
          </p:cNvCxnSpPr>
          <p:nvPr/>
        </p:nvCxnSpPr>
        <p:spPr>
          <a:xfrm>
            <a:off x="4701362" y="2331439"/>
            <a:ext cx="580814" cy="0"/>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10FA04DF-08EF-441E-A021-F4AD5ACC26F1}"/>
              </a:ext>
            </a:extLst>
          </p:cNvPr>
          <p:cNvCxnSpPr>
            <a:cxnSpLocks/>
          </p:cNvCxnSpPr>
          <p:nvPr/>
        </p:nvCxnSpPr>
        <p:spPr>
          <a:xfrm>
            <a:off x="2286000" y="1752600"/>
            <a:ext cx="2616317" cy="0"/>
          </a:xfrm>
          <a:prstGeom prst="line">
            <a:avLst/>
          </a:prstGeom>
          <a:ln w="19050">
            <a:tailEnd type="none"/>
          </a:ln>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id="{9A027879-02CB-4D8D-A7CF-B6975596800A}"/>
              </a:ext>
            </a:extLst>
          </p:cNvPr>
          <p:cNvCxnSpPr>
            <a:cxnSpLocks/>
          </p:cNvCxnSpPr>
          <p:nvPr/>
        </p:nvCxnSpPr>
        <p:spPr>
          <a:xfrm flipH="1">
            <a:off x="3224519" y="2323967"/>
            <a:ext cx="426274" cy="7473"/>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28" name="Straight Connector 27">
            <a:extLst>
              <a:ext uri="{FF2B5EF4-FFF2-40B4-BE49-F238E27FC236}">
                <a16:creationId xmlns:a16="http://schemas.microsoft.com/office/drawing/2014/main" id="{E9CDF625-2FD5-401B-9C9C-06C6FA11A387}"/>
              </a:ext>
            </a:extLst>
          </p:cNvPr>
          <p:cNvCxnSpPr>
            <a:cxnSpLocks/>
          </p:cNvCxnSpPr>
          <p:nvPr/>
        </p:nvCxnSpPr>
        <p:spPr>
          <a:xfrm>
            <a:off x="4702801" y="2821677"/>
            <a:ext cx="4133" cy="210488"/>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AB95657D-085A-4236-842D-035FA085DF4C}"/>
              </a:ext>
            </a:extLst>
          </p:cNvPr>
          <p:cNvCxnSpPr>
            <a:cxnSpLocks/>
          </p:cNvCxnSpPr>
          <p:nvPr/>
        </p:nvCxnSpPr>
        <p:spPr>
          <a:xfrm>
            <a:off x="4643204" y="2719007"/>
            <a:ext cx="58158" cy="95115"/>
          </a:xfrm>
          <a:prstGeom prst="line">
            <a:avLst/>
          </a:prstGeom>
          <a:ln>
            <a:tailEnd type="none"/>
          </a:ln>
        </p:spPr>
        <p:style>
          <a:lnRef idx="1">
            <a:schemeClr val="accent4"/>
          </a:lnRef>
          <a:fillRef idx="0">
            <a:schemeClr val="accent4"/>
          </a:fillRef>
          <a:effectRef idx="0">
            <a:schemeClr val="accent4"/>
          </a:effectRef>
          <a:fontRef idx="minor">
            <a:schemeClr val="tx1"/>
          </a:fontRef>
        </p:style>
      </p:cxnSp>
      <p:grpSp>
        <p:nvGrpSpPr>
          <p:cNvPr id="30" name="Group 29">
            <a:extLst>
              <a:ext uri="{FF2B5EF4-FFF2-40B4-BE49-F238E27FC236}">
                <a16:creationId xmlns:a16="http://schemas.microsoft.com/office/drawing/2014/main" id="{44B8A019-0D5A-44D8-A96A-FA8155244278}"/>
              </a:ext>
            </a:extLst>
          </p:cNvPr>
          <p:cNvGrpSpPr/>
          <p:nvPr/>
        </p:nvGrpSpPr>
        <p:grpSpPr>
          <a:xfrm>
            <a:off x="2397633" y="2814122"/>
            <a:ext cx="66189" cy="230592"/>
            <a:chOff x="4862652" y="2545644"/>
            <a:chExt cx="88252" cy="307456"/>
          </a:xfrm>
        </p:grpSpPr>
        <p:cxnSp>
          <p:nvCxnSpPr>
            <p:cNvPr id="31" name="Straight Connector 30">
              <a:extLst>
                <a:ext uri="{FF2B5EF4-FFF2-40B4-BE49-F238E27FC236}">
                  <a16:creationId xmlns:a16="http://schemas.microsoft.com/office/drawing/2014/main" id="{CCDEE277-C55A-415E-A11B-98DB7004BC26}"/>
                </a:ext>
              </a:extLst>
            </p:cNvPr>
            <p:cNvCxnSpPr>
              <a:cxnSpLocks/>
            </p:cNvCxnSpPr>
            <p:nvPr/>
          </p:nvCxnSpPr>
          <p:spPr>
            <a:xfrm>
              <a:off x="4950903" y="2644072"/>
              <a:ext cx="1" cy="209028"/>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32" name="Straight Connector 31">
              <a:extLst>
                <a:ext uri="{FF2B5EF4-FFF2-40B4-BE49-F238E27FC236}">
                  <a16:creationId xmlns:a16="http://schemas.microsoft.com/office/drawing/2014/main" id="{89BA5C84-E85C-4343-8E3B-52F5161CB3ED}"/>
                </a:ext>
              </a:extLst>
            </p:cNvPr>
            <p:cNvCxnSpPr>
              <a:cxnSpLocks/>
            </p:cNvCxnSpPr>
            <p:nvPr/>
          </p:nvCxnSpPr>
          <p:spPr>
            <a:xfrm>
              <a:off x="4862652" y="2545644"/>
              <a:ext cx="77544" cy="126820"/>
            </a:xfrm>
            <a:prstGeom prst="line">
              <a:avLst/>
            </a:prstGeom>
            <a:ln>
              <a:tailEnd type="none"/>
            </a:ln>
          </p:spPr>
          <p:style>
            <a:lnRef idx="1">
              <a:schemeClr val="accent4"/>
            </a:lnRef>
            <a:fillRef idx="0">
              <a:schemeClr val="accent4"/>
            </a:fillRef>
            <a:effectRef idx="0">
              <a:schemeClr val="accent4"/>
            </a:effectRef>
            <a:fontRef idx="minor">
              <a:schemeClr val="tx1"/>
            </a:fontRef>
          </p:style>
        </p:cxnSp>
      </p:grpSp>
      <p:grpSp>
        <p:nvGrpSpPr>
          <p:cNvPr id="33" name="Group 32">
            <a:extLst>
              <a:ext uri="{FF2B5EF4-FFF2-40B4-BE49-F238E27FC236}">
                <a16:creationId xmlns:a16="http://schemas.microsoft.com/office/drawing/2014/main" id="{70B11385-0798-476B-AD29-5315E4E8B798}"/>
              </a:ext>
            </a:extLst>
          </p:cNvPr>
          <p:cNvGrpSpPr/>
          <p:nvPr/>
        </p:nvGrpSpPr>
        <p:grpSpPr>
          <a:xfrm>
            <a:off x="2405664" y="2087869"/>
            <a:ext cx="66189" cy="230592"/>
            <a:chOff x="4862652" y="2545644"/>
            <a:chExt cx="88252" cy="307456"/>
          </a:xfrm>
        </p:grpSpPr>
        <p:cxnSp>
          <p:nvCxnSpPr>
            <p:cNvPr id="34" name="Straight Connector 33">
              <a:extLst>
                <a:ext uri="{FF2B5EF4-FFF2-40B4-BE49-F238E27FC236}">
                  <a16:creationId xmlns:a16="http://schemas.microsoft.com/office/drawing/2014/main" id="{AD83FC51-2EE1-4353-AB65-4EDE04F61FA8}"/>
                </a:ext>
              </a:extLst>
            </p:cNvPr>
            <p:cNvCxnSpPr>
              <a:cxnSpLocks/>
            </p:cNvCxnSpPr>
            <p:nvPr/>
          </p:nvCxnSpPr>
          <p:spPr>
            <a:xfrm>
              <a:off x="4950903" y="2644072"/>
              <a:ext cx="1" cy="209028"/>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35" name="Straight Connector 34">
              <a:extLst>
                <a:ext uri="{FF2B5EF4-FFF2-40B4-BE49-F238E27FC236}">
                  <a16:creationId xmlns:a16="http://schemas.microsoft.com/office/drawing/2014/main" id="{8C6C97C4-DDAF-41DF-B596-D909F78C0B0C}"/>
                </a:ext>
              </a:extLst>
            </p:cNvPr>
            <p:cNvCxnSpPr>
              <a:cxnSpLocks/>
            </p:cNvCxnSpPr>
            <p:nvPr/>
          </p:nvCxnSpPr>
          <p:spPr>
            <a:xfrm>
              <a:off x="4862652" y="2545644"/>
              <a:ext cx="77544" cy="126820"/>
            </a:xfrm>
            <a:prstGeom prst="line">
              <a:avLst/>
            </a:prstGeom>
            <a:ln>
              <a:tailEnd type="none"/>
            </a:ln>
          </p:spPr>
          <p:style>
            <a:lnRef idx="1">
              <a:schemeClr val="accent4"/>
            </a:lnRef>
            <a:fillRef idx="0">
              <a:schemeClr val="accent4"/>
            </a:fillRef>
            <a:effectRef idx="0">
              <a:schemeClr val="accent4"/>
            </a:effectRef>
            <a:fontRef idx="minor">
              <a:schemeClr val="tx1"/>
            </a:fontRef>
          </p:style>
        </p:cxnSp>
      </p:grpSp>
      <p:cxnSp>
        <p:nvCxnSpPr>
          <p:cNvPr id="36" name="Straight Connector 35">
            <a:extLst>
              <a:ext uri="{FF2B5EF4-FFF2-40B4-BE49-F238E27FC236}">
                <a16:creationId xmlns:a16="http://schemas.microsoft.com/office/drawing/2014/main" id="{37FF1584-0A7F-4422-BEE5-D3C38A215CAE}"/>
              </a:ext>
            </a:extLst>
          </p:cNvPr>
          <p:cNvCxnSpPr>
            <a:cxnSpLocks/>
          </p:cNvCxnSpPr>
          <p:nvPr/>
        </p:nvCxnSpPr>
        <p:spPr>
          <a:xfrm>
            <a:off x="3645359" y="2207221"/>
            <a:ext cx="5433" cy="191424"/>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37" name="Straight Connector 36">
            <a:extLst>
              <a:ext uri="{FF2B5EF4-FFF2-40B4-BE49-F238E27FC236}">
                <a16:creationId xmlns:a16="http://schemas.microsoft.com/office/drawing/2014/main" id="{CAD8EA8A-0EA3-4E98-9F12-217FE09AEF79}"/>
              </a:ext>
            </a:extLst>
          </p:cNvPr>
          <p:cNvCxnSpPr>
            <a:cxnSpLocks/>
          </p:cNvCxnSpPr>
          <p:nvPr/>
        </p:nvCxnSpPr>
        <p:spPr>
          <a:xfrm>
            <a:off x="3579171" y="2103400"/>
            <a:ext cx="58158" cy="95115"/>
          </a:xfrm>
          <a:prstGeom prst="line">
            <a:avLst/>
          </a:prstGeom>
          <a:ln>
            <a:tailEnd type="none"/>
          </a:ln>
        </p:spPr>
        <p:style>
          <a:lnRef idx="1">
            <a:schemeClr val="accent4"/>
          </a:lnRef>
          <a:fillRef idx="0">
            <a:schemeClr val="accent4"/>
          </a:fillRef>
          <a:effectRef idx="0">
            <a:schemeClr val="accent4"/>
          </a:effectRef>
          <a:fontRef idx="minor">
            <a:schemeClr val="tx1"/>
          </a:fontRef>
        </p:style>
      </p:cxnSp>
      <p:grpSp>
        <p:nvGrpSpPr>
          <p:cNvPr id="38" name="Group 37">
            <a:extLst>
              <a:ext uri="{FF2B5EF4-FFF2-40B4-BE49-F238E27FC236}">
                <a16:creationId xmlns:a16="http://schemas.microsoft.com/office/drawing/2014/main" id="{F27CCE0D-2944-40C4-8C3B-C82C57737A87}"/>
              </a:ext>
            </a:extLst>
          </p:cNvPr>
          <p:cNvGrpSpPr/>
          <p:nvPr/>
        </p:nvGrpSpPr>
        <p:grpSpPr>
          <a:xfrm>
            <a:off x="4643204" y="2093375"/>
            <a:ext cx="66189" cy="230592"/>
            <a:chOff x="4862652" y="2545644"/>
            <a:chExt cx="88252" cy="307456"/>
          </a:xfrm>
        </p:grpSpPr>
        <p:cxnSp>
          <p:nvCxnSpPr>
            <p:cNvPr id="39" name="Straight Connector 38">
              <a:extLst>
                <a:ext uri="{FF2B5EF4-FFF2-40B4-BE49-F238E27FC236}">
                  <a16:creationId xmlns:a16="http://schemas.microsoft.com/office/drawing/2014/main" id="{1EC7CFDB-82E1-449B-900C-6DC1071CE31D}"/>
                </a:ext>
              </a:extLst>
            </p:cNvPr>
            <p:cNvCxnSpPr>
              <a:cxnSpLocks/>
            </p:cNvCxnSpPr>
            <p:nvPr/>
          </p:nvCxnSpPr>
          <p:spPr>
            <a:xfrm>
              <a:off x="4950903" y="2644072"/>
              <a:ext cx="1" cy="209028"/>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40" name="Straight Connector 39">
              <a:extLst>
                <a:ext uri="{FF2B5EF4-FFF2-40B4-BE49-F238E27FC236}">
                  <a16:creationId xmlns:a16="http://schemas.microsoft.com/office/drawing/2014/main" id="{A699634B-17B9-4D34-BD67-92A9C8903746}"/>
                </a:ext>
              </a:extLst>
            </p:cNvPr>
            <p:cNvCxnSpPr>
              <a:cxnSpLocks/>
            </p:cNvCxnSpPr>
            <p:nvPr/>
          </p:nvCxnSpPr>
          <p:spPr>
            <a:xfrm>
              <a:off x="4862652" y="2545644"/>
              <a:ext cx="77544" cy="126820"/>
            </a:xfrm>
            <a:prstGeom prst="line">
              <a:avLst/>
            </a:prstGeom>
            <a:ln>
              <a:tailEnd type="none"/>
            </a:ln>
          </p:spPr>
          <p:style>
            <a:lnRef idx="1">
              <a:schemeClr val="accent4"/>
            </a:lnRef>
            <a:fillRef idx="0">
              <a:schemeClr val="accent4"/>
            </a:fillRef>
            <a:effectRef idx="0">
              <a:schemeClr val="accent4"/>
            </a:effectRef>
            <a:fontRef idx="minor">
              <a:schemeClr val="tx1"/>
            </a:fontRef>
          </p:style>
        </p:cxnSp>
      </p:grpSp>
      <p:grpSp>
        <p:nvGrpSpPr>
          <p:cNvPr id="41" name="Group 40">
            <a:extLst>
              <a:ext uri="{FF2B5EF4-FFF2-40B4-BE49-F238E27FC236}">
                <a16:creationId xmlns:a16="http://schemas.microsoft.com/office/drawing/2014/main" id="{520C3B5A-191F-49D5-BADC-0DF5197DB799}"/>
              </a:ext>
            </a:extLst>
          </p:cNvPr>
          <p:cNvGrpSpPr/>
          <p:nvPr/>
        </p:nvGrpSpPr>
        <p:grpSpPr>
          <a:xfrm>
            <a:off x="3561064" y="2801573"/>
            <a:ext cx="66189" cy="230592"/>
            <a:chOff x="4862652" y="2545644"/>
            <a:chExt cx="88252" cy="307456"/>
          </a:xfrm>
        </p:grpSpPr>
        <p:cxnSp>
          <p:nvCxnSpPr>
            <p:cNvPr id="42" name="Straight Connector 41">
              <a:extLst>
                <a:ext uri="{FF2B5EF4-FFF2-40B4-BE49-F238E27FC236}">
                  <a16:creationId xmlns:a16="http://schemas.microsoft.com/office/drawing/2014/main" id="{E874894C-5281-4EDD-B354-12E258584A86}"/>
                </a:ext>
              </a:extLst>
            </p:cNvPr>
            <p:cNvCxnSpPr>
              <a:cxnSpLocks/>
            </p:cNvCxnSpPr>
            <p:nvPr/>
          </p:nvCxnSpPr>
          <p:spPr>
            <a:xfrm>
              <a:off x="4950903" y="2644072"/>
              <a:ext cx="1" cy="209028"/>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43" name="Straight Connector 42">
              <a:extLst>
                <a:ext uri="{FF2B5EF4-FFF2-40B4-BE49-F238E27FC236}">
                  <a16:creationId xmlns:a16="http://schemas.microsoft.com/office/drawing/2014/main" id="{DB3199E6-DC84-466B-9C7D-15C6A9BAB513}"/>
                </a:ext>
              </a:extLst>
            </p:cNvPr>
            <p:cNvCxnSpPr>
              <a:cxnSpLocks/>
            </p:cNvCxnSpPr>
            <p:nvPr/>
          </p:nvCxnSpPr>
          <p:spPr>
            <a:xfrm>
              <a:off x="4862652" y="2545644"/>
              <a:ext cx="77544" cy="126820"/>
            </a:xfrm>
            <a:prstGeom prst="line">
              <a:avLst/>
            </a:prstGeom>
            <a:ln>
              <a:tailEnd type="none"/>
            </a:ln>
          </p:spPr>
          <p:style>
            <a:lnRef idx="1">
              <a:schemeClr val="accent4"/>
            </a:lnRef>
            <a:fillRef idx="0">
              <a:schemeClr val="accent4"/>
            </a:fillRef>
            <a:effectRef idx="0">
              <a:schemeClr val="accent4"/>
            </a:effectRef>
            <a:fontRef idx="minor">
              <a:schemeClr val="tx1"/>
            </a:fontRef>
          </p:style>
        </p:cxnSp>
      </p:grpSp>
      <p:cxnSp>
        <p:nvCxnSpPr>
          <p:cNvPr id="44" name="Straight Connector 43">
            <a:extLst>
              <a:ext uri="{FF2B5EF4-FFF2-40B4-BE49-F238E27FC236}">
                <a16:creationId xmlns:a16="http://schemas.microsoft.com/office/drawing/2014/main" id="{7E2DED8D-7B83-4370-B9AE-208369711888}"/>
              </a:ext>
            </a:extLst>
          </p:cNvPr>
          <p:cNvCxnSpPr>
            <a:cxnSpLocks/>
          </p:cNvCxnSpPr>
          <p:nvPr/>
        </p:nvCxnSpPr>
        <p:spPr>
          <a:xfrm flipH="1">
            <a:off x="3645359" y="2477282"/>
            <a:ext cx="1370" cy="317024"/>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id="{5820A863-813A-4932-B69D-EB9C9AEE97A4}"/>
              </a:ext>
            </a:extLst>
          </p:cNvPr>
          <p:cNvCxnSpPr>
            <a:cxnSpLocks/>
          </p:cNvCxnSpPr>
          <p:nvPr/>
        </p:nvCxnSpPr>
        <p:spPr>
          <a:xfrm>
            <a:off x="3580540" y="2403461"/>
            <a:ext cx="58158" cy="95115"/>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46" name="Straight Connector 45">
            <a:extLst>
              <a:ext uri="{FF2B5EF4-FFF2-40B4-BE49-F238E27FC236}">
                <a16:creationId xmlns:a16="http://schemas.microsoft.com/office/drawing/2014/main" id="{C6B44F8B-79A2-4509-A64B-E2B16C1F1701}"/>
              </a:ext>
            </a:extLst>
          </p:cNvPr>
          <p:cNvCxnSpPr/>
          <p:nvPr/>
        </p:nvCxnSpPr>
        <p:spPr>
          <a:xfrm flipV="1">
            <a:off x="3645359" y="1752600"/>
            <a:ext cx="0" cy="335269"/>
          </a:xfrm>
          <a:prstGeom prst="line">
            <a:avLst/>
          </a:prstGeom>
          <a:ln w="9525">
            <a:solidFill>
              <a:srgbClr val="00A2E8"/>
            </a:solidFill>
            <a:tailEnd type="none"/>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144288F-2525-4C92-BB6C-EFE45862B14C}"/>
              </a:ext>
            </a:extLst>
          </p:cNvPr>
          <p:cNvCxnSpPr/>
          <p:nvPr/>
        </p:nvCxnSpPr>
        <p:spPr>
          <a:xfrm flipV="1">
            <a:off x="4706934" y="1752600"/>
            <a:ext cx="0" cy="335269"/>
          </a:xfrm>
          <a:prstGeom prst="line">
            <a:avLst/>
          </a:prstGeom>
          <a:ln w="9525">
            <a:solidFill>
              <a:srgbClr val="00A2E8"/>
            </a:solidFill>
            <a:tailEnd type="none"/>
          </a:ln>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ABE4AA2-B630-417E-A7BF-56678DBD1344}"/>
              </a:ext>
            </a:extLst>
          </p:cNvPr>
          <p:cNvCxnSpPr/>
          <p:nvPr/>
        </p:nvCxnSpPr>
        <p:spPr>
          <a:xfrm flipV="1">
            <a:off x="2471852" y="1752600"/>
            <a:ext cx="0" cy="335269"/>
          </a:xfrm>
          <a:prstGeom prst="line">
            <a:avLst/>
          </a:prstGeom>
          <a:ln w="9525">
            <a:solidFill>
              <a:srgbClr val="00A2E8"/>
            </a:solidFill>
            <a:tailEnd type="none"/>
          </a:ln>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A26E179-F529-4E7D-89B9-1CD4336BE3EA}"/>
              </a:ext>
            </a:extLst>
          </p:cNvPr>
          <p:cNvCxnSpPr>
            <a:cxnSpLocks/>
          </p:cNvCxnSpPr>
          <p:nvPr/>
        </p:nvCxnSpPr>
        <p:spPr>
          <a:xfrm flipV="1">
            <a:off x="2471852" y="2318462"/>
            <a:ext cx="0" cy="495661"/>
          </a:xfrm>
          <a:prstGeom prst="line">
            <a:avLst/>
          </a:prstGeom>
          <a:ln w="9525">
            <a:solidFill>
              <a:srgbClr val="00A2E8"/>
            </a:solidFill>
            <a:tailEnd type="none"/>
          </a:ln>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22D22A9-9CDE-40DE-B53D-4677F428AB6B}"/>
              </a:ext>
            </a:extLst>
          </p:cNvPr>
          <p:cNvCxnSpPr/>
          <p:nvPr/>
        </p:nvCxnSpPr>
        <p:spPr>
          <a:xfrm flipV="1">
            <a:off x="4706934" y="2324816"/>
            <a:ext cx="0" cy="335269"/>
          </a:xfrm>
          <a:prstGeom prst="line">
            <a:avLst/>
          </a:prstGeom>
          <a:ln w="9525">
            <a:solidFill>
              <a:srgbClr val="00A2E8"/>
            </a:solidFill>
            <a:tailEnd type="none"/>
          </a:ln>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C41C47-0A15-47C4-9EFD-35B3FC5BBE14}"/>
              </a:ext>
            </a:extLst>
          </p:cNvPr>
          <p:cNvCxnSpPr>
            <a:cxnSpLocks/>
          </p:cNvCxnSpPr>
          <p:nvPr/>
        </p:nvCxnSpPr>
        <p:spPr>
          <a:xfrm flipV="1">
            <a:off x="3650792" y="2716596"/>
            <a:ext cx="211002" cy="2411"/>
          </a:xfrm>
          <a:prstGeom prst="line">
            <a:avLst/>
          </a:prstGeom>
          <a:ln w="9525">
            <a:solidFill>
              <a:srgbClr val="00A2E8"/>
            </a:solidFill>
            <a:tailEnd type="none"/>
          </a:ln>
          <a:effectLst/>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E6259E1-F3FE-42FC-8CB3-D070485D2999}"/>
              </a:ext>
            </a:extLst>
          </p:cNvPr>
          <p:cNvCxnSpPr>
            <a:cxnSpLocks/>
          </p:cNvCxnSpPr>
          <p:nvPr/>
        </p:nvCxnSpPr>
        <p:spPr>
          <a:xfrm flipH="1">
            <a:off x="2065788" y="2688904"/>
            <a:ext cx="406064" cy="0"/>
          </a:xfrm>
          <a:prstGeom prst="line">
            <a:avLst/>
          </a:prstGeom>
          <a:ln>
            <a:tailEnd type="none"/>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F7F56F14-ACC5-4E5A-AA90-0DC01F181246}"/>
              </a:ext>
            </a:extLst>
          </p:cNvPr>
          <p:cNvCxnSpPr>
            <a:cxnSpLocks/>
          </p:cNvCxnSpPr>
          <p:nvPr/>
        </p:nvCxnSpPr>
        <p:spPr>
          <a:xfrm>
            <a:off x="3960446" y="4350009"/>
            <a:ext cx="0" cy="976794"/>
          </a:xfrm>
          <a:prstGeom prst="line">
            <a:avLst/>
          </a:prstGeom>
          <a:ln w="31750">
            <a:solidFill>
              <a:schemeClr val="accent6">
                <a:lumMod val="60000"/>
                <a:lumOff val="40000"/>
              </a:schemeClr>
            </a:solidFill>
            <a:prstDash val="dashDot"/>
            <a:tailEnd type="none"/>
          </a:ln>
        </p:spPr>
        <p:style>
          <a:lnRef idx="1">
            <a:schemeClr val="accent4"/>
          </a:lnRef>
          <a:fillRef idx="0">
            <a:schemeClr val="accent4"/>
          </a:fillRef>
          <a:effectRef idx="0">
            <a:schemeClr val="accent4"/>
          </a:effectRef>
          <a:fontRef idx="minor">
            <a:schemeClr val="tx1"/>
          </a:fontRef>
        </p:style>
      </p:cxnSp>
      <p:cxnSp>
        <p:nvCxnSpPr>
          <p:cNvPr id="54" name="Straight Connector 53">
            <a:extLst>
              <a:ext uri="{FF2B5EF4-FFF2-40B4-BE49-F238E27FC236}">
                <a16:creationId xmlns:a16="http://schemas.microsoft.com/office/drawing/2014/main" id="{BEDCA1B6-0E08-4C48-B810-3D6A1978928E}"/>
              </a:ext>
            </a:extLst>
          </p:cNvPr>
          <p:cNvCxnSpPr>
            <a:cxnSpLocks/>
          </p:cNvCxnSpPr>
          <p:nvPr/>
        </p:nvCxnSpPr>
        <p:spPr>
          <a:xfrm>
            <a:off x="2001288" y="4350009"/>
            <a:ext cx="0" cy="504388"/>
          </a:xfrm>
          <a:prstGeom prst="line">
            <a:avLst/>
          </a:prstGeom>
          <a:ln>
            <a:tailEnd type="none"/>
          </a:ln>
        </p:spPr>
        <p:style>
          <a:lnRef idx="1">
            <a:schemeClr val="accent4"/>
          </a:lnRef>
          <a:fillRef idx="0">
            <a:schemeClr val="accent4"/>
          </a:fillRef>
          <a:effectRef idx="0">
            <a:schemeClr val="accent4"/>
          </a:effectRef>
          <a:fontRef idx="minor">
            <a:schemeClr val="tx1"/>
          </a:fontRef>
        </p:style>
      </p:cxnSp>
      <p:sp>
        <p:nvSpPr>
          <p:cNvPr id="55" name="Isosceles Triangle 54">
            <a:extLst>
              <a:ext uri="{FF2B5EF4-FFF2-40B4-BE49-F238E27FC236}">
                <a16:creationId xmlns:a16="http://schemas.microsoft.com/office/drawing/2014/main" id="{368A852B-4A55-4AD0-8838-BC18380E97DA}"/>
              </a:ext>
            </a:extLst>
          </p:cNvPr>
          <p:cNvSpPr/>
          <p:nvPr/>
        </p:nvSpPr>
        <p:spPr>
          <a:xfrm rot="10800000">
            <a:off x="1919670" y="4833026"/>
            <a:ext cx="153537" cy="225188"/>
          </a:xfrm>
          <a:prstGeom prst="triangle">
            <a:avLst/>
          </a:prstGeom>
          <a:noFill/>
          <a:ln>
            <a:solidFill>
              <a:srgbClr val="00A2E8"/>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214313" indent="-214313" algn="ctr">
              <a:buClr>
                <a:schemeClr val="tx2"/>
              </a:buClr>
              <a:buFont typeface="Wingdings" panose="05000000000000000000" pitchFamily="2" charset="2"/>
              <a:buChar char="§"/>
            </a:pPr>
            <a:endParaRPr lang="en-US" sz="1050" dirty="0" err="1">
              <a:solidFill>
                <a:schemeClr val="tx1"/>
              </a:solidFill>
            </a:endParaRPr>
          </a:p>
        </p:txBody>
      </p:sp>
      <p:sp>
        <p:nvSpPr>
          <p:cNvPr id="56" name="Isosceles Triangle 55">
            <a:extLst>
              <a:ext uri="{FF2B5EF4-FFF2-40B4-BE49-F238E27FC236}">
                <a16:creationId xmlns:a16="http://schemas.microsoft.com/office/drawing/2014/main" id="{CE1A5214-D7F4-48A3-9DB0-0AB230554A49}"/>
              </a:ext>
            </a:extLst>
          </p:cNvPr>
          <p:cNvSpPr/>
          <p:nvPr/>
        </p:nvSpPr>
        <p:spPr>
          <a:xfrm rot="10800000">
            <a:off x="3680394" y="4833026"/>
            <a:ext cx="153537" cy="225188"/>
          </a:xfrm>
          <a:prstGeom prst="triangle">
            <a:avLst/>
          </a:prstGeom>
          <a:noFill/>
          <a:ln>
            <a:solidFill>
              <a:srgbClr val="00A2E8"/>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214313" indent="-214313" algn="ctr">
              <a:buClr>
                <a:schemeClr val="tx2"/>
              </a:buClr>
              <a:buFont typeface="Wingdings" panose="05000000000000000000" pitchFamily="2" charset="2"/>
              <a:buChar char="§"/>
            </a:pPr>
            <a:endParaRPr lang="en-US" sz="1050" dirty="0" err="1">
              <a:solidFill>
                <a:schemeClr val="tx1"/>
              </a:solidFill>
            </a:endParaRPr>
          </a:p>
        </p:txBody>
      </p:sp>
      <p:pic>
        <p:nvPicPr>
          <p:cNvPr id="57" name="Picture 56">
            <a:extLst>
              <a:ext uri="{FF2B5EF4-FFF2-40B4-BE49-F238E27FC236}">
                <a16:creationId xmlns:a16="http://schemas.microsoft.com/office/drawing/2014/main" id="{C989855C-07E1-43F5-8233-05E2039D4A90}"/>
              </a:ext>
            </a:extLst>
          </p:cNvPr>
          <p:cNvPicPr>
            <a:picLocks noChangeAspect="1"/>
          </p:cNvPicPr>
          <p:nvPr/>
        </p:nvPicPr>
        <p:blipFill>
          <a:blip r:embed="rId3"/>
          <a:stretch>
            <a:fillRect/>
          </a:stretch>
        </p:blipFill>
        <p:spPr>
          <a:xfrm>
            <a:off x="1978523" y="3570035"/>
            <a:ext cx="210289" cy="210289"/>
          </a:xfrm>
          <a:prstGeom prst="rect">
            <a:avLst/>
          </a:prstGeom>
        </p:spPr>
      </p:pic>
      <p:pic>
        <p:nvPicPr>
          <p:cNvPr id="58" name="Picture 57">
            <a:extLst>
              <a:ext uri="{FF2B5EF4-FFF2-40B4-BE49-F238E27FC236}">
                <a16:creationId xmlns:a16="http://schemas.microsoft.com/office/drawing/2014/main" id="{41345D96-914A-4C5F-8B4A-720293788305}"/>
              </a:ext>
            </a:extLst>
          </p:cNvPr>
          <p:cNvPicPr>
            <a:picLocks noChangeAspect="1"/>
          </p:cNvPicPr>
          <p:nvPr/>
        </p:nvPicPr>
        <p:blipFill>
          <a:blip r:embed="rId3"/>
          <a:stretch>
            <a:fillRect/>
          </a:stretch>
        </p:blipFill>
        <p:spPr>
          <a:xfrm>
            <a:off x="5195258" y="3558792"/>
            <a:ext cx="210289" cy="210289"/>
          </a:xfrm>
          <a:prstGeom prst="rect">
            <a:avLst/>
          </a:prstGeom>
        </p:spPr>
      </p:pic>
      <p:cxnSp>
        <p:nvCxnSpPr>
          <p:cNvPr id="59" name="Straight Connector 58">
            <a:extLst>
              <a:ext uri="{FF2B5EF4-FFF2-40B4-BE49-F238E27FC236}">
                <a16:creationId xmlns:a16="http://schemas.microsoft.com/office/drawing/2014/main" id="{376FC136-40DD-4237-8CED-05586B113192}"/>
              </a:ext>
            </a:extLst>
          </p:cNvPr>
          <p:cNvCxnSpPr>
            <a:cxnSpLocks/>
          </p:cNvCxnSpPr>
          <p:nvPr/>
        </p:nvCxnSpPr>
        <p:spPr>
          <a:xfrm>
            <a:off x="3861794" y="2716596"/>
            <a:ext cx="6709" cy="947341"/>
          </a:xfrm>
          <a:prstGeom prst="line">
            <a:avLst/>
          </a:prstGeom>
          <a:ln>
            <a:tailEnd type="none"/>
          </a:ln>
        </p:spPr>
        <p:style>
          <a:lnRef idx="1">
            <a:schemeClr val="accent4"/>
          </a:lnRef>
          <a:fillRef idx="0">
            <a:schemeClr val="accent4"/>
          </a:fillRef>
          <a:effectRef idx="0">
            <a:schemeClr val="accent4"/>
          </a:effectRef>
          <a:fontRef idx="minor">
            <a:schemeClr val="tx1"/>
          </a:fontRef>
        </p:style>
      </p:cxnSp>
      <p:sp>
        <p:nvSpPr>
          <p:cNvPr id="60" name="Rectangle: Rounded Corners 59">
            <a:extLst>
              <a:ext uri="{FF2B5EF4-FFF2-40B4-BE49-F238E27FC236}">
                <a16:creationId xmlns:a16="http://schemas.microsoft.com/office/drawing/2014/main" id="{7BCD9FDC-B8A1-4484-BAE5-3E1248F49089}"/>
              </a:ext>
            </a:extLst>
          </p:cNvPr>
          <p:cNvSpPr/>
          <p:nvPr/>
        </p:nvSpPr>
        <p:spPr>
          <a:xfrm>
            <a:off x="5249739" y="3329656"/>
            <a:ext cx="76298" cy="75011"/>
          </a:xfrm>
          <a:prstGeom prst="roundRect">
            <a:avLst/>
          </a:prstGeom>
          <a:solidFill>
            <a:schemeClr val="bg1"/>
          </a:solidFill>
          <a:ln>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t"/>
          <a:lstStyle/>
          <a:p>
            <a:pPr marL="214313" indent="-214313" algn="ctr">
              <a:buClr>
                <a:schemeClr val="tx2"/>
              </a:buClr>
              <a:buFont typeface="Wingdings" panose="05000000000000000000" pitchFamily="2" charset="2"/>
              <a:buChar char="§"/>
            </a:pPr>
            <a:endParaRPr lang="en-US" sz="1050" dirty="0" err="1">
              <a:solidFill>
                <a:schemeClr val="tx1"/>
              </a:solidFill>
            </a:endParaRPr>
          </a:p>
        </p:txBody>
      </p:sp>
      <p:sp>
        <p:nvSpPr>
          <p:cNvPr id="61" name="Rectangle: Rounded Corners 60">
            <a:extLst>
              <a:ext uri="{FF2B5EF4-FFF2-40B4-BE49-F238E27FC236}">
                <a16:creationId xmlns:a16="http://schemas.microsoft.com/office/drawing/2014/main" id="{45E78B69-19BE-4493-8148-634A97B5B193}"/>
              </a:ext>
            </a:extLst>
          </p:cNvPr>
          <p:cNvSpPr/>
          <p:nvPr/>
        </p:nvSpPr>
        <p:spPr>
          <a:xfrm>
            <a:off x="3833931" y="3840942"/>
            <a:ext cx="76298" cy="75011"/>
          </a:xfrm>
          <a:prstGeom prst="roundRect">
            <a:avLst/>
          </a:prstGeom>
          <a:solidFill>
            <a:schemeClr val="bg1"/>
          </a:solidFill>
          <a:ln>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t"/>
          <a:lstStyle/>
          <a:p>
            <a:pPr marL="214313" indent="-214313" algn="ctr">
              <a:buClr>
                <a:schemeClr val="tx2"/>
              </a:buClr>
              <a:buFont typeface="Wingdings" panose="05000000000000000000" pitchFamily="2" charset="2"/>
              <a:buChar char="§"/>
            </a:pPr>
            <a:endParaRPr lang="en-US" sz="1050" dirty="0" err="1">
              <a:solidFill>
                <a:schemeClr val="tx1"/>
              </a:solidFill>
            </a:endParaRPr>
          </a:p>
        </p:txBody>
      </p:sp>
      <p:sp>
        <p:nvSpPr>
          <p:cNvPr id="62" name="Rectangle: Rounded Corners 61">
            <a:extLst>
              <a:ext uri="{FF2B5EF4-FFF2-40B4-BE49-F238E27FC236}">
                <a16:creationId xmlns:a16="http://schemas.microsoft.com/office/drawing/2014/main" id="{70AD251B-50ED-4757-AB98-E026851B41E0}"/>
              </a:ext>
            </a:extLst>
          </p:cNvPr>
          <p:cNvSpPr/>
          <p:nvPr/>
        </p:nvSpPr>
        <p:spPr>
          <a:xfrm>
            <a:off x="2051646" y="3844404"/>
            <a:ext cx="76298" cy="75011"/>
          </a:xfrm>
          <a:prstGeom prst="roundRect">
            <a:avLst/>
          </a:prstGeom>
          <a:solidFill>
            <a:schemeClr val="bg1"/>
          </a:solidFill>
          <a:ln>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t"/>
          <a:lstStyle/>
          <a:p>
            <a:pPr marL="214313" indent="-214313" algn="ctr">
              <a:buClr>
                <a:schemeClr val="tx2"/>
              </a:buClr>
              <a:buFont typeface="Wingdings" panose="05000000000000000000" pitchFamily="2" charset="2"/>
              <a:buChar char="§"/>
            </a:pPr>
            <a:endParaRPr lang="en-US" sz="1050" dirty="0" err="1">
              <a:solidFill>
                <a:schemeClr val="tx1"/>
              </a:solidFill>
            </a:endParaRPr>
          </a:p>
        </p:txBody>
      </p:sp>
      <p:sp>
        <p:nvSpPr>
          <p:cNvPr id="63" name="Rectangle: Rounded Corners 62">
            <a:extLst>
              <a:ext uri="{FF2B5EF4-FFF2-40B4-BE49-F238E27FC236}">
                <a16:creationId xmlns:a16="http://schemas.microsoft.com/office/drawing/2014/main" id="{30F89474-9541-4919-895D-9678569E6A82}"/>
              </a:ext>
            </a:extLst>
          </p:cNvPr>
          <p:cNvSpPr/>
          <p:nvPr/>
        </p:nvSpPr>
        <p:spPr>
          <a:xfrm>
            <a:off x="5270176" y="3839112"/>
            <a:ext cx="76298" cy="75011"/>
          </a:xfrm>
          <a:prstGeom prst="roundRect">
            <a:avLst/>
          </a:prstGeom>
          <a:solidFill>
            <a:schemeClr val="bg1"/>
          </a:solidFill>
          <a:ln>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t"/>
          <a:lstStyle/>
          <a:p>
            <a:pPr marL="214313" indent="-214313" algn="ctr">
              <a:buClr>
                <a:schemeClr val="tx2"/>
              </a:buClr>
              <a:buFont typeface="Wingdings" panose="05000000000000000000" pitchFamily="2" charset="2"/>
              <a:buChar char="§"/>
            </a:pPr>
            <a:endParaRPr lang="en-US" sz="1050" dirty="0" err="1">
              <a:solidFill>
                <a:schemeClr val="tx1"/>
              </a:solidFill>
            </a:endParaRPr>
          </a:p>
        </p:txBody>
      </p:sp>
      <p:sp>
        <p:nvSpPr>
          <p:cNvPr id="64" name="Rectangle: Rounded Corners 63">
            <a:extLst>
              <a:ext uri="{FF2B5EF4-FFF2-40B4-BE49-F238E27FC236}">
                <a16:creationId xmlns:a16="http://schemas.microsoft.com/office/drawing/2014/main" id="{458716F5-C2E8-431E-A140-11FDD1A048FA}"/>
              </a:ext>
            </a:extLst>
          </p:cNvPr>
          <p:cNvSpPr/>
          <p:nvPr/>
        </p:nvSpPr>
        <p:spPr>
          <a:xfrm>
            <a:off x="3834174" y="4188923"/>
            <a:ext cx="76298" cy="75011"/>
          </a:xfrm>
          <a:prstGeom prst="roundRect">
            <a:avLst/>
          </a:prstGeom>
          <a:solidFill>
            <a:schemeClr val="bg1"/>
          </a:solidFill>
          <a:ln>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t"/>
          <a:lstStyle/>
          <a:p>
            <a:pPr marL="214313" indent="-214313" algn="ctr">
              <a:buClr>
                <a:schemeClr val="tx2"/>
              </a:buClr>
              <a:buFont typeface="Wingdings" panose="05000000000000000000" pitchFamily="2" charset="2"/>
              <a:buChar char="§"/>
            </a:pPr>
            <a:endParaRPr lang="en-US" sz="1050" dirty="0" err="1">
              <a:solidFill>
                <a:schemeClr val="tx1"/>
              </a:solidFill>
            </a:endParaRPr>
          </a:p>
        </p:txBody>
      </p:sp>
      <p:sp>
        <p:nvSpPr>
          <p:cNvPr id="65" name="Rectangle: Rounded Corners 64">
            <a:extLst>
              <a:ext uri="{FF2B5EF4-FFF2-40B4-BE49-F238E27FC236}">
                <a16:creationId xmlns:a16="http://schemas.microsoft.com/office/drawing/2014/main" id="{38D0E9C8-12BD-4E8A-A25D-A6254C712D72}"/>
              </a:ext>
            </a:extLst>
          </p:cNvPr>
          <p:cNvSpPr/>
          <p:nvPr/>
        </p:nvSpPr>
        <p:spPr>
          <a:xfrm>
            <a:off x="5270176" y="4187571"/>
            <a:ext cx="76298" cy="75011"/>
          </a:xfrm>
          <a:prstGeom prst="roundRect">
            <a:avLst/>
          </a:prstGeom>
          <a:solidFill>
            <a:schemeClr val="bg1"/>
          </a:solidFill>
          <a:ln>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t"/>
          <a:lstStyle/>
          <a:p>
            <a:pPr marL="214313" indent="-214313" algn="ctr">
              <a:buClr>
                <a:schemeClr val="tx2"/>
              </a:buClr>
              <a:buFont typeface="Wingdings" panose="05000000000000000000" pitchFamily="2" charset="2"/>
              <a:buChar char="§"/>
            </a:pPr>
            <a:endParaRPr lang="en-US" sz="1050" dirty="0" err="1">
              <a:solidFill>
                <a:schemeClr val="tx1"/>
              </a:solidFill>
            </a:endParaRPr>
          </a:p>
        </p:txBody>
      </p:sp>
      <p:sp>
        <p:nvSpPr>
          <p:cNvPr id="66" name="Rectangle: Rounded Corners 65">
            <a:extLst>
              <a:ext uri="{FF2B5EF4-FFF2-40B4-BE49-F238E27FC236}">
                <a16:creationId xmlns:a16="http://schemas.microsoft.com/office/drawing/2014/main" id="{0D1A12C7-F62C-4AE8-B138-AFDEFEB9C1CA}"/>
              </a:ext>
            </a:extLst>
          </p:cNvPr>
          <p:cNvSpPr/>
          <p:nvPr/>
        </p:nvSpPr>
        <p:spPr>
          <a:xfrm>
            <a:off x="2045518" y="4191408"/>
            <a:ext cx="76298" cy="75011"/>
          </a:xfrm>
          <a:prstGeom prst="roundRect">
            <a:avLst/>
          </a:prstGeom>
          <a:solidFill>
            <a:schemeClr val="bg1"/>
          </a:solidFill>
          <a:ln>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t"/>
          <a:lstStyle/>
          <a:p>
            <a:pPr marL="214313" indent="-214313" algn="ctr">
              <a:buClr>
                <a:schemeClr val="tx2"/>
              </a:buClr>
              <a:buFont typeface="Wingdings" panose="05000000000000000000" pitchFamily="2" charset="2"/>
              <a:buChar char="§"/>
            </a:pPr>
            <a:endParaRPr lang="en-US" sz="1050" dirty="0" err="1">
              <a:solidFill>
                <a:schemeClr val="tx1"/>
              </a:solidFill>
            </a:endParaRPr>
          </a:p>
        </p:txBody>
      </p:sp>
      <p:grpSp>
        <p:nvGrpSpPr>
          <p:cNvPr id="68" name="Group 67">
            <a:extLst>
              <a:ext uri="{FF2B5EF4-FFF2-40B4-BE49-F238E27FC236}">
                <a16:creationId xmlns:a16="http://schemas.microsoft.com/office/drawing/2014/main" id="{D143FD3B-99F5-4582-BDC7-DD23B8E1B0C8}"/>
              </a:ext>
            </a:extLst>
          </p:cNvPr>
          <p:cNvGrpSpPr/>
          <p:nvPr/>
        </p:nvGrpSpPr>
        <p:grpSpPr>
          <a:xfrm>
            <a:off x="5354457" y="2963243"/>
            <a:ext cx="304892" cy="196208"/>
            <a:chOff x="5688673" y="2649122"/>
            <a:chExt cx="406523" cy="261611"/>
          </a:xfrm>
        </p:grpSpPr>
        <p:sp>
          <p:nvSpPr>
            <p:cNvPr id="69" name="Oval 68">
              <a:extLst>
                <a:ext uri="{FF2B5EF4-FFF2-40B4-BE49-F238E27FC236}">
                  <a16:creationId xmlns:a16="http://schemas.microsoft.com/office/drawing/2014/main" id="{5BFBCAC2-2661-4781-9D04-C7D20666BDAF}"/>
                </a:ext>
              </a:extLst>
            </p:cNvPr>
            <p:cNvSpPr/>
            <p:nvPr/>
          </p:nvSpPr>
          <p:spPr>
            <a:xfrm>
              <a:off x="5751507" y="2671759"/>
              <a:ext cx="210269" cy="190295"/>
            </a:xfrm>
            <a:prstGeom prst="ellipse">
              <a:avLst/>
            </a:prstGeom>
            <a:solidFill>
              <a:schemeClr val="accent5">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buClr>
                  <a:schemeClr val="tx2"/>
                </a:buClr>
              </a:pPr>
              <a:endParaRPr lang="en-US" sz="300" dirty="0">
                <a:solidFill>
                  <a:schemeClr val="tx1"/>
                </a:solidFill>
              </a:endParaRPr>
            </a:p>
          </p:txBody>
        </p:sp>
        <p:sp>
          <p:nvSpPr>
            <p:cNvPr id="70" name="TextBox 69">
              <a:extLst>
                <a:ext uri="{FF2B5EF4-FFF2-40B4-BE49-F238E27FC236}">
                  <a16:creationId xmlns:a16="http://schemas.microsoft.com/office/drawing/2014/main" id="{7FEB227B-6F86-4696-9F70-C951156B860E}"/>
                </a:ext>
              </a:extLst>
            </p:cNvPr>
            <p:cNvSpPr txBox="1"/>
            <p:nvPr/>
          </p:nvSpPr>
          <p:spPr>
            <a:xfrm>
              <a:off x="5688673" y="2649122"/>
              <a:ext cx="406523" cy="261611"/>
            </a:xfrm>
            <a:prstGeom prst="rect">
              <a:avLst/>
            </a:prstGeom>
            <a:noFill/>
          </p:spPr>
          <p:txBody>
            <a:bodyPr wrap="none" rtlCol="0">
              <a:spAutoFit/>
            </a:bodyPr>
            <a:lstStyle/>
            <a:p>
              <a:pPr>
                <a:spcAft>
                  <a:spcPts val="225"/>
                </a:spcAft>
                <a:buClr>
                  <a:schemeClr val="tx2"/>
                </a:buClr>
              </a:pPr>
              <a:r>
                <a:rPr lang="en-US" sz="675" dirty="0"/>
                <a:t>M1</a:t>
              </a:r>
            </a:p>
          </p:txBody>
        </p:sp>
      </p:grpSp>
      <p:grpSp>
        <p:nvGrpSpPr>
          <p:cNvPr id="71" name="Group 70">
            <a:extLst>
              <a:ext uri="{FF2B5EF4-FFF2-40B4-BE49-F238E27FC236}">
                <a16:creationId xmlns:a16="http://schemas.microsoft.com/office/drawing/2014/main" id="{D59DBCD2-6662-48C3-BAE6-A1C52DD8E379}"/>
              </a:ext>
            </a:extLst>
          </p:cNvPr>
          <p:cNvGrpSpPr/>
          <p:nvPr/>
        </p:nvGrpSpPr>
        <p:grpSpPr>
          <a:xfrm>
            <a:off x="2150214" y="4001562"/>
            <a:ext cx="304892" cy="196208"/>
            <a:chOff x="1412863" y="4022071"/>
            <a:chExt cx="406523" cy="261611"/>
          </a:xfrm>
        </p:grpSpPr>
        <p:sp>
          <p:nvSpPr>
            <p:cNvPr id="72" name="Oval 71">
              <a:extLst>
                <a:ext uri="{FF2B5EF4-FFF2-40B4-BE49-F238E27FC236}">
                  <a16:creationId xmlns:a16="http://schemas.microsoft.com/office/drawing/2014/main" id="{90B1935A-7FBD-4721-95D3-5D9E80FC99EC}"/>
                </a:ext>
              </a:extLst>
            </p:cNvPr>
            <p:cNvSpPr/>
            <p:nvPr/>
          </p:nvSpPr>
          <p:spPr>
            <a:xfrm>
              <a:off x="1477318" y="4038011"/>
              <a:ext cx="210269" cy="190295"/>
            </a:xfrm>
            <a:prstGeom prst="ellipse">
              <a:avLst/>
            </a:prstGeom>
            <a:solidFill>
              <a:schemeClr val="accent5">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buClr>
                  <a:schemeClr val="tx2"/>
                </a:buClr>
              </a:pPr>
              <a:endParaRPr lang="en-US" sz="300" dirty="0">
                <a:solidFill>
                  <a:schemeClr val="tx1"/>
                </a:solidFill>
              </a:endParaRPr>
            </a:p>
          </p:txBody>
        </p:sp>
        <p:sp>
          <p:nvSpPr>
            <p:cNvPr id="73" name="TextBox 72">
              <a:extLst>
                <a:ext uri="{FF2B5EF4-FFF2-40B4-BE49-F238E27FC236}">
                  <a16:creationId xmlns:a16="http://schemas.microsoft.com/office/drawing/2014/main" id="{52F380B7-596A-45B0-A51B-1BA371F9F89F}"/>
                </a:ext>
              </a:extLst>
            </p:cNvPr>
            <p:cNvSpPr txBox="1"/>
            <p:nvPr/>
          </p:nvSpPr>
          <p:spPr>
            <a:xfrm>
              <a:off x="1412863" y="4022071"/>
              <a:ext cx="406523" cy="261611"/>
            </a:xfrm>
            <a:prstGeom prst="rect">
              <a:avLst/>
            </a:prstGeom>
            <a:noFill/>
          </p:spPr>
          <p:txBody>
            <a:bodyPr wrap="none" rtlCol="0">
              <a:spAutoFit/>
            </a:bodyPr>
            <a:lstStyle/>
            <a:p>
              <a:pPr>
                <a:spcAft>
                  <a:spcPts val="225"/>
                </a:spcAft>
                <a:buClr>
                  <a:schemeClr val="tx2"/>
                </a:buClr>
              </a:pPr>
              <a:r>
                <a:rPr lang="en-US" sz="675" dirty="0"/>
                <a:t>M3</a:t>
              </a:r>
            </a:p>
          </p:txBody>
        </p:sp>
      </p:grpSp>
      <p:grpSp>
        <p:nvGrpSpPr>
          <p:cNvPr id="74" name="Group 73">
            <a:extLst>
              <a:ext uri="{FF2B5EF4-FFF2-40B4-BE49-F238E27FC236}">
                <a16:creationId xmlns:a16="http://schemas.microsoft.com/office/drawing/2014/main" id="{FF85876A-D572-4F4F-AFC1-278BF629F03E}"/>
              </a:ext>
            </a:extLst>
          </p:cNvPr>
          <p:cNvGrpSpPr/>
          <p:nvPr/>
        </p:nvGrpSpPr>
        <p:grpSpPr>
          <a:xfrm>
            <a:off x="3955218" y="3970253"/>
            <a:ext cx="304892" cy="196208"/>
            <a:chOff x="3885490" y="3960129"/>
            <a:chExt cx="406523" cy="261611"/>
          </a:xfrm>
        </p:grpSpPr>
        <p:sp>
          <p:nvSpPr>
            <p:cNvPr id="75" name="Oval 74">
              <a:extLst>
                <a:ext uri="{FF2B5EF4-FFF2-40B4-BE49-F238E27FC236}">
                  <a16:creationId xmlns:a16="http://schemas.microsoft.com/office/drawing/2014/main" id="{4BFAE1B6-E62A-4A83-9869-015B5EFFD296}"/>
                </a:ext>
              </a:extLst>
            </p:cNvPr>
            <p:cNvSpPr/>
            <p:nvPr/>
          </p:nvSpPr>
          <p:spPr>
            <a:xfrm>
              <a:off x="3952839" y="3980398"/>
              <a:ext cx="210269" cy="190295"/>
            </a:xfrm>
            <a:prstGeom prst="ellipse">
              <a:avLst/>
            </a:prstGeom>
            <a:solidFill>
              <a:schemeClr val="accent5">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buClr>
                  <a:schemeClr val="tx2"/>
                </a:buClr>
              </a:pPr>
              <a:endParaRPr lang="en-US" sz="300" dirty="0">
                <a:solidFill>
                  <a:schemeClr val="tx1"/>
                </a:solidFill>
              </a:endParaRPr>
            </a:p>
          </p:txBody>
        </p:sp>
        <p:sp>
          <p:nvSpPr>
            <p:cNvPr id="76" name="TextBox 75">
              <a:extLst>
                <a:ext uri="{FF2B5EF4-FFF2-40B4-BE49-F238E27FC236}">
                  <a16:creationId xmlns:a16="http://schemas.microsoft.com/office/drawing/2014/main" id="{409753AC-F983-4773-A7C5-A43AA7E528FC}"/>
                </a:ext>
              </a:extLst>
            </p:cNvPr>
            <p:cNvSpPr txBox="1"/>
            <p:nvPr/>
          </p:nvSpPr>
          <p:spPr>
            <a:xfrm>
              <a:off x="3885490" y="3960129"/>
              <a:ext cx="406523" cy="261611"/>
            </a:xfrm>
            <a:prstGeom prst="rect">
              <a:avLst/>
            </a:prstGeom>
            <a:noFill/>
          </p:spPr>
          <p:txBody>
            <a:bodyPr wrap="none" rtlCol="0">
              <a:spAutoFit/>
            </a:bodyPr>
            <a:lstStyle/>
            <a:p>
              <a:pPr>
                <a:spcAft>
                  <a:spcPts val="225"/>
                </a:spcAft>
                <a:buClr>
                  <a:schemeClr val="tx2"/>
                </a:buClr>
              </a:pPr>
              <a:r>
                <a:rPr lang="en-US" sz="675" dirty="0"/>
                <a:t>M4</a:t>
              </a:r>
            </a:p>
          </p:txBody>
        </p:sp>
      </p:grpSp>
      <p:cxnSp>
        <p:nvCxnSpPr>
          <p:cNvPr id="77" name="Straight Connector 76">
            <a:extLst>
              <a:ext uri="{FF2B5EF4-FFF2-40B4-BE49-F238E27FC236}">
                <a16:creationId xmlns:a16="http://schemas.microsoft.com/office/drawing/2014/main" id="{FDA94FB6-FDCC-403B-9FF8-E7B6A1BD2AC0}"/>
              </a:ext>
            </a:extLst>
          </p:cNvPr>
          <p:cNvCxnSpPr>
            <a:cxnSpLocks/>
          </p:cNvCxnSpPr>
          <p:nvPr/>
        </p:nvCxnSpPr>
        <p:spPr>
          <a:xfrm>
            <a:off x="2079823" y="4084876"/>
            <a:ext cx="125382" cy="1"/>
          </a:xfrm>
          <a:prstGeom prst="line">
            <a:avLst/>
          </a:prstGeom>
          <a:ln w="9525">
            <a:solidFill>
              <a:srgbClr val="00A2E8"/>
            </a:solidFill>
            <a:tailEnd type="none"/>
          </a:ln>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A070526-A8A5-4F1C-883C-F8CF7FB40A61}"/>
              </a:ext>
            </a:extLst>
          </p:cNvPr>
          <p:cNvCxnSpPr>
            <a:cxnSpLocks/>
          </p:cNvCxnSpPr>
          <p:nvPr/>
        </p:nvCxnSpPr>
        <p:spPr>
          <a:xfrm>
            <a:off x="3866071" y="4056819"/>
            <a:ext cx="125382" cy="1"/>
          </a:xfrm>
          <a:prstGeom prst="line">
            <a:avLst/>
          </a:prstGeom>
          <a:ln w="9525">
            <a:solidFill>
              <a:srgbClr val="00A2E8"/>
            </a:solidFill>
            <a:tailEnd type="none"/>
          </a:ln>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8BFD414-9396-48C6-A1C3-4976A4DA6250}"/>
              </a:ext>
            </a:extLst>
          </p:cNvPr>
          <p:cNvCxnSpPr>
            <a:cxnSpLocks/>
          </p:cNvCxnSpPr>
          <p:nvPr/>
        </p:nvCxnSpPr>
        <p:spPr>
          <a:xfrm>
            <a:off x="5283783" y="3049808"/>
            <a:ext cx="125382" cy="1"/>
          </a:xfrm>
          <a:prstGeom prst="line">
            <a:avLst/>
          </a:prstGeom>
          <a:ln w="9525">
            <a:solidFill>
              <a:srgbClr val="00A2E8"/>
            </a:solidFill>
            <a:tailEnd type="none"/>
          </a:ln>
          <a:effectLst/>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2E2A93E1-2EC9-4353-9461-61D8E06F8677}"/>
              </a:ext>
            </a:extLst>
          </p:cNvPr>
          <p:cNvSpPr txBox="1"/>
          <p:nvPr/>
        </p:nvSpPr>
        <p:spPr>
          <a:xfrm>
            <a:off x="1849874" y="5039935"/>
            <a:ext cx="335348" cy="253916"/>
          </a:xfrm>
          <a:prstGeom prst="rect">
            <a:avLst/>
          </a:prstGeom>
          <a:noFill/>
        </p:spPr>
        <p:txBody>
          <a:bodyPr wrap="none" rtlCol="0">
            <a:spAutoFit/>
          </a:bodyPr>
          <a:lstStyle/>
          <a:p>
            <a:pPr>
              <a:spcAft>
                <a:spcPts val="225"/>
              </a:spcAft>
              <a:buClr>
                <a:schemeClr val="tx2"/>
              </a:buClr>
            </a:pPr>
            <a:r>
              <a:rPr lang="en-US" sz="1050" dirty="0"/>
              <a:t>L1</a:t>
            </a:r>
          </a:p>
        </p:txBody>
      </p:sp>
      <p:sp>
        <p:nvSpPr>
          <p:cNvPr id="81" name="TextBox 80">
            <a:extLst>
              <a:ext uri="{FF2B5EF4-FFF2-40B4-BE49-F238E27FC236}">
                <a16:creationId xmlns:a16="http://schemas.microsoft.com/office/drawing/2014/main" id="{06E1F355-67BF-483C-B098-33C2983F3E94}"/>
              </a:ext>
            </a:extLst>
          </p:cNvPr>
          <p:cNvSpPr txBox="1"/>
          <p:nvPr/>
        </p:nvSpPr>
        <p:spPr>
          <a:xfrm>
            <a:off x="3627252" y="5042198"/>
            <a:ext cx="335348" cy="253916"/>
          </a:xfrm>
          <a:prstGeom prst="rect">
            <a:avLst/>
          </a:prstGeom>
          <a:noFill/>
        </p:spPr>
        <p:txBody>
          <a:bodyPr wrap="none" rtlCol="0">
            <a:spAutoFit/>
          </a:bodyPr>
          <a:lstStyle/>
          <a:p>
            <a:pPr>
              <a:spcAft>
                <a:spcPts val="225"/>
              </a:spcAft>
              <a:buClr>
                <a:schemeClr val="tx2"/>
              </a:buClr>
            </a:pPr>
            <a:r>
              <a:rPr lang="en-US" sz="1050" dirty="0"/>
              <a:t>L2</a:t>
            </a:r>
          </a:p>
        </p:txBody>
      </p:sp>
      <p:sp>
        <p:nvSpPr>
          <p:cNvPr id="82" name="TextBox 81">
            <a:extLst>
              <a:ext uri="{FF2B5EF4-FFF2-40B4-BE49-F238E27FC236}">
                <a16:creationId xmlns:a16="http://schemas.microsoft.com/office/drawing/2014/main" id="{CC2DB63E-5A4C-4166-A649-B287E8694DCA}"/>
              </a:ext>
            </a:extLst>
          </p:cNvPr>
          <p:cNvSpPr txBox="1"/>
          <p:nvPr/>
        </p:nvSpPr>
        <p:spPr>
          <a:xfrm>
            <a:off x="5613184" y="2881612"/>
            <a:ext cx="529059" cy="456087"/>
          </a:xfrm>
          <a:prstGeom prst="rect">
            <a:avLst/>
          </a:prstGeom>
          <a:noFill/>
        </p:spPr>
        <p:txBody>
          <a:bodyPr wrap="square" rtlCol="0">
            <a:spAutoFit/>
          </a:bodyPr>
          <a:lstStyle/>
          <a:p>
            <a:pPr>
              <a:spcAft>
                <a:spcPts val="225"/>
              </a:spcAft>
              <a:buClr>
                <a:schemeClr val="tx2"/>
              </a:buClr>
            </a:pPr>
            <a:r>
              <a:rPr lang="en-US" sz="788" dirty="0"/>
              <a:t>EPS POI Meter</a:t>
            </a:r>
          </a:p>
        </p:txBody>
      </p:sp>
      <p:sp>
        <p:nvSpPr>
          <p:cNvPr id="85" name="TextBox 84">
            <a:extLst>
              <a:ext uri="{FF2B5EF4-FFF2-40B4-BE49-F238E27FC236}">
                <a16:creationId xmlns:a16="http://schemas.microsoft.com/office/drawing/2014/main" id="{32AF2521-36C9-44C4-8D20-D648C634821C}"/>
              </a:ext>
            </a:extLst>
          </p:cNvPr>
          <p:cNvSpPr txBox="1"/>
          <p:nvPr/>
        </p:nvSpPr>
        <p:spPr>
          <a:xfrm>
            <a:off x="1688122" y="1321217"/>
            <a:ext cx="853119" cy="253916"/>
          </a:xfrm>
          <a:prstGeom prst="rect">
            <a:avLst/>
          </a:prstGeom>
          <a:noFill/>
        </p:spPr>
        <p:txBody>
          <a:bodyPr wrap="none" rtlCol="0">
            <a:spAutoFit/>
          </a:bodyPr>
          <a:lstStyle/>
          <a:p>
            <a:pPr>
              <a:spcAft>
                <a:spcPts val="225"/>
              </a:spcAft>
              <a:buClr>
                <a:schemeClr val="tx2"/>
              </a:buClr>
            </a:pPr>
            <a:r>
              <a:rPr lang="en-US" sz="1050" dirty="0"/>
              <a:t>345 kV line</a:t>
            </a:r>
          </a:p>
        </p:txBody>
      </p:sp>
      <p:sp>
        <p:nvSpPr>
          <p:cNvPr id="86" name="TextBox 85">
            <a:extLst>
              <a:ext uri="{FF2B5EF4-FFF2-40B4-BE49-F238E27FC236}">
                <a16:creationId xmlns:a16="http://schemas.microsoft.com/office/drawing/2014/main" id="{4729B3B9-E259-4E38-9B8A-EE4D5E8B7AE2}"/>
              </a:ext>
            </a:extLst>
          </p:cNvPr>
          <p:cNvSpPr txBox="1"/>
          <p:nvPr/>
        </p:nvSpPr>
        <p:spPr>
          <a:xfrm>
            <a:off x="2872445" y="1298740"/>
            <a:ext cx="853119" cy="253916"/>
          </a:xfrm>
          <a:prstGeom prst="rect">
            <a:avLst/>
          </a:prstGeom>
          <a:noFill/>
        </p:spPr>
        <p:txBody>
          <a:bodyPr wrap="none" rtlCol="0">
            <a:spAutoFit/>
          </a:bodyPr>
          <a:lstStyle/>
          <a:p>
            <a:pPr>
              <a:spcAft>
                <a:spcPts val="225"/>
              </a:spcAft>
              <a:buClr>
                <a:schemeClr val="tx2"/>
              </a:buClr>
            </a:pPr>
            <a:r>
              <a:rPr lang="en-US" sz="1050" dirty="0"/>
              <a:t>345 kV line</a:t>
            </a:r>
          </a:p>
        </p:txBody>
      </p:sp>
      <p:sp>
        <p:nvSpPr>
          <p:cNvPr id="87" name="TextBox 86">
            <a:extLst>
              <a:ext uri="{FF2B5EF4-FFF2-40B4-BE49-F238E27FC236}">
                <a16:creationId xmlns:a16="http://schemas.microsoft.com/office/drawing/2014/main" id="{E4BD619A-3693-48FC-81EC-27540419B1C8}"/>
              </a:ext>
            </a:extLst>
          </p:cNvPr>
          <p:cNvSpPr txBox="1"/>
          <p:nvPr/>
        </p:nvSpPr>
        <p:spPr>
          <a:xfrm>
            <a:off x="4431485" y="5653480"/>
            <a:ext cx="3340916" cy="738664"/>
          </a:xfrm>
          <a:prstGeom prst="rect">
            <a:avLst/>
          </a:prstGeom>
          <a:noFill/>
        </p:spPr>
        <p:txBody>
          <a:bodyPr wrap="square" rtlCol="0">
            <a:spAutoFit/>
          </a:bodyPr>
          <a:lstStyle/>
          <a:p>
            <a:pPr>
              <a:spcAft>
                <a:spcPts val="225"/>
              </a:spcAft>
              <a:buClr>
                <a:schemeClr val="tx2"/>
              </a:buClr>
            </a:pPr>
            <a:r>
              <a:rPr lang="en-US" sz="1050" b="1" dirty="0">
                <a:solidFill>
                  <a:srgbClr val="C00000"/>
                </a:solidFill>
              </a:rPr>
              <a:t>Only used when there are Transmission Facility Outages that prevent L1, L2 and the ESR (all three) from being connected to the ERCOT Transmission Grid.</a:t>
            </a:r>
          </a:p>
        </p:txBody>
      </p:sp>
      <p:cxnSp>
        <p:nvCxnSpPr>
          <p:cNvPr id="88" name="Straight Arrow Connector 87">
            <a:extLst>
              <a:ext uri="{FF2B5EF4-FFF2-40B4-BE49-F238E27FC236}">
                <a16:creationId xmlns:a16="http://schemas.microsoft.com/office/drawing/2014/main" id="{9B3E1CE9-C879-4D0F-B4B3-6721DB9AC743}"/>
              </a:ext>
            </a:extLst>
          </p:cNvPr>
          <p:cNvCxnSpPr/>
          <p:nvPr/>
        </p:nvCxnSpPr>
        <p:spPr>
          <a:xfrm flipH="1" flipV="1">
            <a:off x="4349692" y="5373677"/>
            <a:ext cx="163586" cy="314587"/>
          </a:xfrm>
          <a:prstGeom prst="straightConnector1">
            <a:avLst/>
          </a:prstGeom>
          <a:ln w="9525">
            <a:solidFill>
              <a:schemeClr val="accent6"/>
            </a:solidFill>
            <a:tailEnd type="triangle"/>
          </a:ln>
          <a:effectLst/>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2BC00A28-66A5-4238-8458-72CFCF436C8D}"/>
              </a:ext>
            </a:extLst>
          </p:cNvPr>
          <p:cNvSpPr txBox="1"/>
          <p:nvPr/>
        </p:nvSpPr>
        <p:spPr>
          <a:xfrm>
            <a:off x="5280084" y="4999160"/>
            <a:ext cx="605518" cy="307777"/>
          </a:xfrm>
          <a:prstGeom prst="rect">
            <a:avLst/>
          </a:prstGeom>
          <a:noFill/>
          <a:ln>
            <a:solidFill>
              <a:srgbClr val="00A2E8"/>
            </a:solidFill>
          </a:ln>
        </p:spPr>
        <p:txBody>
          <a:bodyPr wrap="square" rtlCol="0">
            <a:spAutoFit/>
          </a:bodyPr>
          <a:lstStyle/>
          <a:p>
            <a:pPr>
              <a:spcAft>
                <a:spcPts val="300"/>
              </a:spcAft>
              <a:buClr>
                <a:schemeClr val="tx2"/>
              </a:buClr>
            </a:pPr>
            <a:r>
              <a:rPr lang="en-US" sz="1400" dirty="0"/>
              <a:t>ESR</a:t>
            </a:r>
          </a:p>
        </p:txBody>
      </p:sp>
      <p:cxnSp>
        <p:nvCxnSpPr>
          <p:cNvPr id="90" name="Straight Connector 89">
            <a:extLst>
              <a:ext uri="{FF2B5EF4-FFF2-40B4-BE49-F238E27FC236}">
                <a16:creationId xmlns:a16="http://schemas.microsoft.com/office/drawing/2014/main" id="{D41F78F6-4970-401A-8CC3-4E18C591B9A4}"/>
              </a:ext>
            </a:extLst>
          </p:cNvPr>
          <p:cNvCxnSpPr>
            <a:cxnSpLocks/>
          </p:cNvCxnSpPr>
          <p:nvPr/>
        </p:nvCxnSpPr>
        <p:spPr>
          <a:xfrm flipV="1">
            <a:off x="5280084" y="4999160"/>
            <a:ext cx="605518" cy="307777"/>
          </a:xfrm>
          <a:prstGeom prst="line">
            <a:avLst/>
          </a:prstGeom>
          <a:ln w="9525">
            <a:solidFill>
              <a:srgbClr val="00A2E8"/>
            </a:solidFill>
            <a:tailEnd type="none"/>
          </a:ln>
          <a:effectLst/>
        </p:spPr>
        <p:style>
          <a:lnRef idx="1">
            <a:schemeClr val="accent1"/>
          </a:lnRef>
          <a:fillRef idx="0">
            <a:schemeClr val="accent1"/>
          </a:fillRef>
          <a:effectRef idx="0">
            <a:schemeClr val="accent1"/>
          </a:effectRef>
          <a:fontRef idx="minor">
            <a:schemeClr val="tx1"/>
          </a:fontRef>
        </p:style>
      </p:cxnSp>
      <p:sp>
        <p:nvSpPr>
          <p:cNvPr id="91" name="Rectangle: Rounded Corners 90">
            <a:extLst>
              <a:ext uri="{FF2B5EF4-FFF2-40B4-BE49-F238E27FC236}">
                <a16:creationId xmlns:a16="http://schemas.microsoft.com/office/drawing/2014/main" id="{35FD4150-B688-4F98-9AA7-1CE7908B295B}"/>
              </a:ext>
            </a:extLst>
          </p:cNvPr>
          <p:cNvSpPr/>
          <p:nvPr/>
        </p:nvSpPr>
        <p:spPr>
          <a:xfrm>
            <a:off x="5531978" y="4437782"/>
            <a:ext cx="101730" cy="100015"/>
          </a:xfrm>
          <a:prstGeom prst="roundRect">
            <a:avLst/>
          </a:prstGeom>
          <a:solidFill>
            <a:schemeClr val="bg1"/>
          </a:solidFill>
          <a:ln>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lgn="ctr">
              <a:buClr>
                <a:schemeClr val="tx2"/>
              </a:buClr>
              <a:buFont typeface="Wingdings" panose="05000000000000000000" pitchFamily="2" charset="2"/>
              <a:buChar char="§"/>
            </a:pPr>
            <a:endParaRPr lang="en-US" sz="1400" dirty="0" err="1">
              <a:solidFill>
                <a:schemeClr val="tx1"/>
              </a:solidFill>
            </a:endParaRPr>
          </a:p>
        </p:txBody>
      </p:sp>
      <p:grpSp>
        <p:nvGrpSpPr>
          <p:cNvPr id="92" name="Group 91">
            <a:extLst>
              <a:ext uri="{FF2B5EF4-FFF2-40B4-BE49-F238E27FC236}">
                <a16:creationId xmlns:a16="http://schemas.microsoft.com/office/drawing/2014/main" id="{C1043EFD-4F2C-4DBA-B9D5-93BF90F474E1}"/>
              </a:ext>
            </a:extLst>
          </p:cNvPr>
          <p:cNvGrpSpPr/>
          <p:nvPr/>
        </p:nvGrpSpPr>
        <p:grpSpPr>
          <a:xfrm>
            <a:off x="5666431" y="4647221"/>
            <a:ext cx="344966" cy="230832"/>
            <a:chOff x="5891625" y="4764239"/>
            <a:chExt cx="344966" cy="230832"/>
          </a:xfrm>
        </p:grpSpPr>
        <p:sp>
          <p:nvSpPr>
            <p:cNvPr id="93" name="Oval 92">
              <a:extLst>
                <a:ext uri="{FF2B5EF4-FFF2-40B4-BE49-F238E27FC236}">
                  <a16:creationId xmlns:a16="http://schemas.microsoft.com/office/drawing/2014/main" id="{12EC9872-2AF2-49C3-8F35-5C12A43B5D3E}"/>
                </a:ext>
              </a:extLst>
            </p:cNvPr>
            <p:cNvSpPr/>
            <p:nvPr/>
          </p:nvSpPr>
          <p:spPr>
            <a:xfrm>
              <a:off x="5961776" y="4788265"/>
              <a:ext cx="210269" cy="190295"/>
            </a:xfrm>
            <a:prstGeom prst="ellipse">
              <a:avLst/>
            </a:prstGeom>
            <a:solidFill>
              <a:schemeClr val="accent5">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buClr>
                  <a:schemeClr val="tx2"/>
                </a:buClr>
              </a:pPr>
              <a:endParaRPr lang="en-US" sz="400" dirty="0">
                <a:solidFill>
                  <a:schemeClr val="tx1"/>
                </a:solidFill>
              </a:endParaRPr>
            </a:p>
          </p:txBody>
        </p:sp>
        <p:sp>
          <p:nvSpPr>
            <p:cNvPr id="94" name="TextBox 93">
              <a:extLst>
                <a:ext uri="{FF2B5EF4-FFF2-40B4-BE49-F238E27FC236}">
                  <a16:creationId xmlns:a16="http://schemas.microsoft.com/office/drawing/2014/main" id="{D59B8217-B024-42A3-923D-53E7B48275DD}"/>
                </a:ext>
              </a:extLst>
            </p:cNvPr>
            <p:cNvSpPr txBox="1"/>
            <p:nvPr/>
          </p:nvSpPr>
          <p:spPr>
            <a:xfrm>
              <a:off x="5891625" y="4764239"/>
              <a:ext cx="344966" cy="230832"/>
            </a:xfrm>
            <a:prstGeom prst="rect">
              <a:avLst/>
            </a:prstGeom>
            <a:noFill/>
          </p:spPr>
          <p:txBody>
            <a:bodyPr wrap="none" rtlCol="0">
              <a:spAutoFit/>
            </a:bodyPr>
            <a:lstStyle/>
            <a:p>
              <a:pPr>
                <a:spcAft>
                  <a:spcPts val="300"/>
                </a:spcAft>
                <a:buClr>
                  <a:schemeClr val="tx2"/>
                </a:buClr>
              </a:pPr>
              <a:r>
                <a:rPr lang="en-US" sz="900" dirty="0"/>
                <a:t>M2</a:t>
              </a:r>
            </a:p>
          </p:txBody>
        </p:sp>
      </p:grpSp>
      <p:cxnSp>
        <p:nvCxnSpPr>
          <p:cNvPr id="95" name="Straight Connector 94">
            <a:extLst>
              <a:ext uri="{FF2B5EF4-FFF2-40B4-BE49-F238E27FC236}">
                <a16:creationId xmlns:a16="http://schemas.microsoft.com/office/drawing/2014/main" id="{1DFEC902-6FBD-45A4-B490-01D0E738BC23}"/>
              </a:ext>
            </a:extLst>
          </p:cNvPr>
          <p:cNvCxnSpPr>
            <a:cxnSpLocks/>
          </p:cNvCxnSpPr>
          <p:nvPr/>
        </p:nvCxnSpPr>
        <p:spPr>
          <a:xfrm>
            <a:off x="5582843" y="4764539"/>
            <a:ext cx="167176" cy="1"/>
          </a:xfrm>
          <a:prstGeom prst="line">
            <a:avLst/>
          </a:prstGeom>
          <a:ln w="9525">
            <a:solidFill>
              <a:srgbClr val="00A2E8"/>
            </a:solidFill>
            <a:tailEnd type="none"/>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04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442118"/>
          </a:xfrm>
        </p:spPr>
        <p:txBody>
          <a:bodyPr/>
          <a:lstStyle/>
          <a:p>
            <a:r>
              <a:rPr lang="en-US" dirty="0"/>
              <a:t>Overview of Discussion Topics (slide 2 of 3)</a:t>
            </a:r>
          </a:p>
        </p:txBody>
      </p:sp>
      <p:sp>
        <p:nvSpPr>
          <p:cNvPr id="3" name="Content Placeholder 2"/>
          <p:cNvSpPr>
            <a:spLocks noGrp="1"/>
          </p:cNvSpPr>
          <p:nvPr>
            <p:ph idx="1"/>
          </p:nvPr>
        </p:nvSpPr>
        <p:spPr>
          <a:xfrm>
            <a:off x="315132" y="648346"/>
            <a:ext cx="8534400" cy="5752454"/>
          </a:xfrm>
        </p:spPr>
        <p:txBody>
          <a:bodyPr/>
          <a:lstStyle/>
          <a:p>
            <a:pPr marL="457200" lvl="0" indent="-457200">
              <a:buFont typeface="+mj-lt"/>
              <a:buAutoNum type="arabicPeriod" startAt="2"/>
            </a:pPr>
            <a:r>
              <a:rPr lang="en-US" sz="1600" dirty="0"/>
              <a:t>Definition for “Microgrid Island Mode” (MIM):</a:t>
            </a:r>
          </a:p>
          <a:p>
            <a:pPr marL="0" lvl="0" indent="0">
              <a:buNone/>
            </a:pPr>
            <a:endParaRPr lang="en-US" sz="800" dirty="0"/>
          </a:p>
          <a:p>
            <a:pPr marL="857250" lvl="1" indent="-457200">
              <a:buFont typeface="+mj-lt"/>
              <a:buAutoNum type="alphaLcParenR"/>
            </a:pPr>
            <a:r>
              <a:rPr lang="en-US" sz="1400" dirty="0"/>
              <a:t>When is it allowed for a Resource and Load to be in MIM?</a:t>
            </a:r>
          </a:p>
          <a:p>
            <a:pPr marL="1257300" lvl="2" indent="-457200">
              <a:buFont typeface="+mj-lt"/>
              <a:buAutoNum type="romanLcPeriod"/>
            </a:pPr>
            <a:r>
              <a:rPr lang="en-US" sz="1400" dirty="0"/>
              <a:t>As proposed in the Nov 3, 2021, Tesla comments, “the Resource is permitted to switch its energy delivery capabilities to serve a co-located Load only when it cannot participate in ERCOT due to a loss of the transmission system”.</a:t>
            </a:r>
          </a:p>
          <a:p>
            <a:pPr marL="1257300" lvl="2" indent="-457200">
              <a:buFont typeface="+mj-lt"/>
              <a:buAutoNum type="romanLcPeriod"/>
            </a:pPr>
            <a:r>
              <a:rPr lang="en-US" sz="1400" dirty="0"/>
              <a:t>ERCOT believes this should only be permissible under narrow conditions.</a:t>
            </a:r>
          </a:p>
          <a:p>
            <a:pPr marL="1257300" lvl="2" indent="-457200">
              <a:buFont typeface="+mj-lt"/>
              <a:buAutoNum type="romanLcPeriod"/>
            </a:pPr>
            <a:r>
              <a:rPr lang="en-US" sz="1400" dirty="0"/>
              <a:t>TDSPs should not be able to intentionally disconnect GRs/ESRs except during Planned Transmission Outages or whenever a GR/ESR is causing an operational issue.</a:t>
            </a:r>
          </a:p>
          <a:p>
            <a:pPr marL="400050" lvl="1" indent="0">
              <a:buNone/>
            </a:pPr>
            <a:endParaRPr lang="en-US" sz="800" dirty="0"/>
          </a:p>
          <a:p>
            <a:pPr marL="857250" lvl="1" indent="-457200">
              <a:buFont typeface="+mj-lt"/>
              <a:buAutoNum type="alphaLcParenR" startAt="2"/>
            </a:pPr>
            <a:r>
              <a:rPr lang="en-US" sz="1400" dirty="0"/>
              <a:t>How is the Resource and Load represented when in MIM?</a:t>
            </a:r>
          </a:p>
          <a:p>
            <a:pPr marL="1257300" lvl="2" indent="-457200">
              <a:buFont typeface="+mj-lt"/>
              <a:buAutoNum type="romanLcPeriod"/>
            </a:pPr>
            <a:r>
              <a:rPr lang="en-US" sz="1400" dirty="0"/>
              <a:t>Telemetry  (see next slides)  [Telemetry needed by Operations needs to be usable for Settlements]</a:t>
            </a:r>
          </a:p>
          <a:p>
            <a:pPr marL="1257300" lvl="2" indent="-457200">
              <a:buFont typeface="+mj-lt"/>
              <a:buAutoNum type="romanLcPeriod"/>
            </a:pPr>
            <a:r>
              <a:rPr lang="en-US" sz="1400" dirty="0"/>
              <a:t>COPs  (see next slides)  [Operations/Settlements]  </a:t>
            </a:r>
          </a:p>
          <a:p>
            <a:pPr marL="1257300" lvl="2" indent="-457200">
              <a:buFont typeface="+mj-lt"/>
              <a:buAutoNum type="romanLcPeriod"/>
            </a:pPr>
            <a:r>
              <a:rPr lang="en-US" sz="1400" dirty="0"/>
              <a:t>Don’t include Load as part of ERCOT Load</a:t>
            </a:r>
          </a:p>
          <a:p>
            <a:pPr marL="857250" lvl="1" indent="-457200">
              <a:buFont typeface="+mj-lt"/>
              <a:buAutoNum type="alphaLcParenR" startAt="2"/>
            </a:pPr>
            <a:endParaRPr lang="en-US" sz="800" dirty="0"/>
          </a:p>
          <a:p>
            <a:pPr marL="857250" lvl="1" indent="-457200">
              <a:buFont typeface="+mj-lt"/>
              <a:buAutoNum type="alphaLcParenR" startAt="2"/>
            </a:pPr>
            <a:r>
              <a:rPr lang="en-US" sz="1400" dirty="0"/>
              <a:t>Should ERCOT perform settlement of energy for the Load and the Resource for the 15-minute intervals when in MIM?</a:t>
            </a:r>
          </a:p>
          <a:p>
            <a:pPr marL="857250" lvl="1" indent="-457200">
              <a:buFont typeface="+mj-lt"/>
              <a:buAutoNum type="alphaLcParenR" startAt="2"/>
            </a:pPr>
            <a:endParaRPr lang="en-US" sz="800" dirty="0"/>
          </a:p>
          <a:p>
            <a:pPr marL="400050" lvl="1" indent="0">
              <a:buNone/>
            </a:pP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138027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442118"/>
          </a:xfrm>
        </p:spPr>
        <p:txBody>
          <a:bodyPr/>
          <a:lstStyle/>
          <a:p>
            <a:r>
              <a:rPr lang="en-US" dirty="0"/>
              <a:t>Overview of Discussion Topics (slide 3 of 3)</a:t>
            </a:r>
          </a:p>
        </p:txBody>
      </p:sp>
      <p:sp>
        <p:nvSpPr>
          <p:cNvPr id="3" name="Content Placeholder 2"/>
          <p:cNvSpPr>
            <a:spLocks noGrp="1"/>
          </p:cNvSpPr>
          <p:nvPr>
            <p:ph idx="1"/>
          </p:nvPr>
        </p:nvSpPr>
        <p:spPr>
          <a:xfrm>
            <a:off x="315132" y="648346"/>
            <a:ext cx="8534400" cy="5752454"/>
          </a:xfrm>
        </p:spPr>
        <p:txBody>
          <a:bodyPr/>
          <a:lstStyle/>
          <a:p>
            <a:pPr marL="857250" lvl="1" indent="-457200">
              <a:buFont typeface="+mj-lt"/>
              <a:buAutoNum type="alphaLcParenR" startAt="4"/>
            </a:pPr>
            <a:r>
              <a:rPr lang="en-US" sz="1400" dirty="0"/>
              <a:t>How do we ensure that energy discharged during MIM is reconciled for receiving WSL treatment?</a:t>
            </a:r>
          </a:p>
          <a:p>
            <a:pPr marL="1257300" lvl="2" indent="-457200">
              <a:buFont typeface="+mj-lt"/>
              <a:buAutoNum type="romanLcPeriod"/>
            </a:pPr>
            <a:r>
              <a:rPr lang="en-US" sz="1200" dirty="0"/>
              <a:t>Should NOT let a portion of the ESR consumption from the ERCOT grid get WSL treatment.  The portion that is not eligible for WSL treatment should be the quantity that is consumed from the grid but not subsequently provided back to the ERCOT grid ---- due to output from the ESR during MIM intervals.</a:t>
            </a:r>
          </a:p>
          <a:p>
            <a:pPr marL="1257300" lvl="2" indent="-457200">
              <a:buFont typeface="+mj-lt"/>
              <a:buAutoNum type="romanLcPeriod"/>
            </a:pPr>
            <a:r>
              <a:rPr lang="en-US" sz="1200" dirty="0"/>
              <a:t>What intervals (with consumption by the ESR) should be the intervals ….where there are no WSL benefits?</a:t>
            </a:r>
          </a:p>
          <a:p>
            <a:pPr marL="1257300" lvl="2" indent="-457200">
              <a:buFont typeface="+mj-lt"/>
              <a:buAutoNum type="romanLcPeriod"/>
            </a:pPr>
            <a:r>
              <a:rPr lang="en-US" sz="1200" dirty="0"/>
              <a:t>How can this be accomplished without a “full-blown” “Generation Accumulator” implementation.  [Note that currently there is no protocol language for the Generation Accumulator concept for transmission connected ESRs.]</a:t>
            </a:r>
          </a:p>
          <a:p>
            <a:pPr marL="1257300" lvl="2" indent="-457200">
              <a:buFont typeface="+mj-lt"/>
              <a:buAutoNum type="romanLcPeriod"/>
            </a:pPr>
            <a:r>
              <a:rPr lang="en-US" sz="1200" dirty="0"/>
              <a:t>Determination of QTY not eligible for WSL treatment</a:t>
            </a:r>
          </a:p>
          <a:p>
            <a:pPr marL="1714500" lvl="3" indent="-457200">
              <a:buFont typeface="+mj-lt"/>
              <a:buAutoNum type="alphaLcPeriod"/>
            </a:pPr>
            <a:r>
              <a:rPr lang="en-US" sz="1000" u="sng" dirty="0"/>
              <a:t>Option A:</a:t>
            </a:r>
            <a:r>
              <a:rPr lang="en-US" sz="1000" dirty="0"/>
              <a:t>  Measure with meters.</a:t>
            </a:r>
          </a:p>
          <a:p>
            <a:pPr marL="1714500" lvl="3" indent="-457200">
              <a:buFont typeface="+mj-lt"/>
              <a:buAutoNum type="alphaLcPeriod"/>
            </a:pPr>
            <a:r>
              <a:rPr lang="en-US" sz="1000" u="sng" dirty="0"/>
              <a:t>Option B:</a:t>
            </a:r>
            <a:r>
              <a:rPr lang="en-US" sz="1000" dirty="0"/>
              <a:t>  Assume State of Charge (SoC) is “full” at the start of the MIM period and “empty” at the end of the MIM … and take the difference.  [Potentially overstates the QTY.]</a:t>
            </a:r>
          </a:p>
          <a:p>
            <a:pPr marL="1714500" lvl="3" indent="-457200">
              <a:buFont typeface="+mj-lt"/>
              <a:buAutoNum type="alphaLcPeriod"/>
            </a:pPr>
            <a:r>
              <a:rPr lang="en-US" sz="1000" u="sng" dirty="0"/>
              <a:t>Option C: </a:t>
            </a:r>
            <a:r>
              <a:rPr lang="en-US" sz="1000" dirty="0"/>
              <a:t> Use SoC telemetry at the start of the MIM period and at the end of the MIM period … and take the difference.</a:t>
            </a:r>
          </a:p>
          <a:p>
            <a:pPr marL="1257300" lvl="2" indent="-457200">
              <a:buFont typeface="+mj-lt"/>
              <a:buAutoNum type="romanLcPeriod"/>
            </a:pPr>
            <a:r>
              <a:rPr lang="en-US" sz="1200" dirty="0"/>
              <a:t>What intervals should WSL treatment not be provided?</a:t>
            </a:r>
          </a:p>
          <a:p>
            <a:pPr marL="1257300" lvl="3" indent="0">
              <a:buNone/>
            </a:pPr>
            <a:endParaRPr lang="en-US" sz="1000" u="sng" dirty="0"/>
          </a:p>
          <a:p>
            <a:pPr marL="1257300" lvl="3" indent="0">
              <a:buNone/>
            </a:pPr>
            <a:r>
              <a:rPr lang="en-US" sz="1000" u="sng" dirty="0"/>
              <a:t>Option 1:</a:t>
            </a:r>
            <a:r>
              <a:rPr lang="en-US" sz="1000" dirty="0"/>
              <a:t> Once the quantity is determined above, find the15-minute intervals preceding the start of the MIM and reduce the previously allowed WSL energy by the same quantity.</a:t>
            </a:r>
          </a:p>
          <a:p>
            <a:pPr marL="1257300" lvl="3" indent="0">
              <a:buNone/>
            </a:pPr>
            <a:endParaRPr lang="en-US" sz="1000" dirty="0"/>
          </a:p>
          <a:p>
            <a:pPr marL="1257300" lvl="3" indent="0">
              <a:buNone/>
            </a:pPr>
            <a:endParaRPr lang="en-US" sz="800" dirty="0"/>
          </a:p>
          <a:p>
            <a:pPr marL="1257300" lvl="2" indent="-457200">
              <a:buFont typeface="+mj-lt"/>
              <a:buAutoNum type="romanLcPeriod"/>
            </a:pPr>
            <a:r>
              <a:rPr lang="en-US" sz="1200" dirty="0"/>
              <a:t>ERCOT to examine options and perform “Value Engineering”.  Is there a “less than 100% automated approach” that is reasonable?</a:t>
            </a:r>
            <a:endParaRPr lang="en-US" sz="1400" dirty="0"/>
          </a:p>
          <a:p>
            <a:pPr marL="857250" lvl="1" indent="-457200">
              <a:buFont typeface="+mj-lt"/>
              <a:buAutoNum type="alphaLcParenR" startAt="4"/>
            </a:pPr>
            <a:endParaRPr lang="en-US" sz="800" dirty="0"/>
          </a:p>
          <a:p>
            <a:pPr marL="857250" lvl="1" indent="-457200">
              <a:buFont typeface="+mj-lt"/>
              <a:buAutoNum type="alphaLcParenR" startAt="4"/>
            </a:pPr>
            <a:r>
              <a:rPr lang="en-US" sz="1400" dirty="0"/>
              <a:t>What metering or other calculation of energy flows is required (and used) during MIM?  [Depends on outcome of “c” and “d” above.]</a:t>
            </a:r>
          </a:p>
          <a:p>
            <a:pPr marL="400050" lvl="1" indent="0">
              <a:buNone/>
            </a:pP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339912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442118"/>
          </a:xfrm>
        </p:spPr>
        <p:txBody>
          <a:bodyPr/>
          <a:lstStyle/>
          <a:p>
            <a:r>
              <a:rPr lang="en-US" sz="2000" dirty="0"/>
              <a:t>Discussion of Operations Requirements for Transmission Connected Resources  </a:t>
            </a:r>
            <a:r>
              <a:rPr lang="en-US" sz="2000" dirty="0">
                <a:solidFill>
                  <a:schemeClr val="tx1"/>
                </a:solidFill>
              </a:rPr>
              <a:t>[Covered at 1-20-22 OWG]</a:t>
            </a:r>
          </a:p>
        </p:txBody>
      </p:sp>
      <p:sp>
        <p:nvSpPr>
          <p:cNvPr id="3" name="Content Placeholder 2"/>
          <p:cNvSpPr>
            <a:spLocks noGrp="1"/>
          </p:cNvSpPr>
          <p:nvPr>
            <p:ph idx="1"/>
          </p:nvPr>
        </p:nvSpPr>
        <p:spPr>
          <a:xfrm>
            <a:off x="533400" y="990600"/>
            <a:ext cx="8077200" cy="5334000"/>
          </a:xfrm>
        </p:spPr>
        <p:txBody>
          <a:bodyPr/>
          <a:lstStyle/>
          <a:p>
            <a:pPr marL="0" lvl="0" indent="0">
              <a:buNone/>
            </a:pPr>
            <a:endParaRPr lang="en-US" sz="1600" dirty="0"/>
          </a:p>
          <a:p>
            <a:pPr marL="457200" indent="-457200">
              <a:buFont typeface="+mj-lt"/>
              <a:buAutoNum type="alphaUcPeriod"/>
            </a:pPr>
            <a:r>
              <a:rPr lang="en-US" sz="1800" dirty="0"/>
              <a:t>Limited GR/ESR may serve the load BTM ONLY when transmission system is out. (Not directly related to an ERCOT emergency.)  </a:t>
            </a:r>
            <a:r>
              <a:rPr lang="en-US" sz="1800" dirty="0">
                <a:solidFill>
                  <a:srgbClr val="C00000"/>
                </a:solidFill>
              </a:rPr>
              <a:t>[Need to adjust NPRR language and remove reference to emergency.]</a:t>
            </a:r>
          </a:p>
          <a:p>
            <a:pPr marL="457200" indent="-457200">
              <a:buFont typeface="+mj-lt"/>
              <a:buAutoNum type="alphaUcPeriod"/>
            </a:pPr>
            <a:endParaRPr lang="en-US" sz="1800" dirty="0"/>
          </a:p>
          <a:p>
            <a:pPr marL="457200" indent="-457200">
              <a:buFont typeface="+mj-lt"/>
              <a:buAutoNum type="alphaUcPeriod"/>
            </a:pPr>
            <a:r>
              <a:rPr lang="en-US" sz="1800" dirty="0"/>
              <a:t>Pre-approval of procedures, settings and expected behavior by TDSP/ERCOT/QSE/RE:</a:t>
            </a:r>
            <a:endParaRPr lang="en-US" sz="1800" dirty="0">
              <a:cs typeface="Times New Roman" panose="02020603050405020304" pitchFamily="18" charset="0"/>
            </a:endParaRPr>
          </a:p>
          <a:p>
            <a:pPr marL="857250" lvl="1" indent="-457200">
              <a:buFont typeface="Arial" panose="020B0604020202020204" pitchFamily="34" charset="0"/>
              <a:buChar char="•"/>
            </a:pPr>
            <a:r>
              <a:rPr lang="en-US" sz="1600" dirty="0"/>
              <a:t>Existing procedures only apply to generation, not picking up energized loads</a:t>
            </a:r>
            <a:r>
              <a:rPr lang="en-US" sz="1600" dirty="0">
                <a:latin typeface="Times New Roman" panose="02020603050405020304" pitchFamily="18" charset="0"/>
                <a:cs typeface="Times New Roman" panose="02020603050405020304" pitchFamily="18" charset="0"/>
              </a:rPr>
              <a:t> </a:t>
            </a:r>
          </a:p>
          <a:p>
            <a:pPr marL="1257300" lvl="2" indent="-457200"/>
            <a:r>
              <a:rPr lang="en-US" sz="1600" dirty="0"/>
              <a:t>Relay settings including synchronization</a:t>
            </a:r>
          </a:p>
          <a:p>
            <a:pPr marL="1257300" lvl="2" indent="-457200"/>
            <a:r>
              <a:rPr lang="en-US" sz="1600" dirty="0">
                <a:latin typeface="Times New Roman" panose="02020603050405020304" pitchFamily="18" charset="0"/>
                <a:cs typeface="Times New Roman" panose="02020603050405020304" pitchFamily="18" charset="0"/>
              </a:rPr>
              <a:t> </a:t>
            </a:r>
            <a:r>
              <a:rPr lang="en-US" sz="1600" dirty="0"/>
              <a:t>Switching procedures and timing</a:t>
            </a:r>
            <a:r>
              <a:rPr lang="en-US" sz="1600" dirty="0">
                <a:latin typeface="Times New Roman" panose="02020603050405020304" pitchFamily="18" charset="0"/>
                <a:cs typeface="Times New Roman" panose="02020603050405020304" pitchFamily="18" charset="0"/>
              </a:rPr>
              <a:t> </a:t>
            </a:r>
          </a:p>
          <a:p>
            <a:pPr marL="1257300" lvl="2" indent="-457200"/>
            <a:r>
              <a:rPr lang="en-US" sz="1600" dirty="0"/>
              <a:t>Consider limiting to open transition switching instead. (Refer to Tesla's proposed sequencing presented at their workshop.)</a:t>
            </a:r>
          </a:p>
          <a:p>
            <a:pPr marL="857250" lvl="1" indent="-457200">
              <a:buFont typeface="Arial" panose="020B0604020202020204" pitchFamily="34" charset="0"/>
              <a:buChar char="•"/>
            </a:pPr>
            <a:r>
              <a:rPr lang="en-US" sz="1600" dirty="0"/>
              <a:t>Modeling simulations validating that GR/ESR will not trip during transition to </a:t>
            </a:r>
            <a:r>
              <a:rPr lang="en-US" sz="1600" i="1" u="sng" dirty="0"/>
              <a:t>and</a:t>
            </a:r>
            <a:r>
              <a:rPr lang="en-US" sz="1600" dirty="0"/>
              <a:t> from Microgrid Island mode</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206789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442118"/>
          </a:xfrm>
        </p:spPr>
        <p:txBody>
          <a:bodyPr/>
          <a:lstStyle/>
          <a:p>
            <a:r>
              <a:rPr lang="en-US" sz="2000" dirty="0"/>
              <a:t>Discussion of Operations Requirements for Transmission Connected Resources (cont.) </a:t>
            </a:r>
            <a:r>
              <a:rPr lang="en-US" sz="2000" dirty="0">
                <a:solidFill>
                  <a:schemeClr val="tx1"/>
                </a:solidFill>
              </a:rPr>
              <a:t>[Covered at 1-20-22 OWG]</a:t>
            </a:r>
          </a:p>
        </p:txBody>
      </p:sp>
      <p:sp>
        <p:nvSpPr>
          <p:cNvPr id="3" name="Content Placeholder 2"/>
          <p:cNvSpPr>
            <a:spLocks noGrp="1"/>
          </p:cNvSpPr>
          <p:nvPr>
            <p:ph idx="1"/>
          </p:nvPr>
        </p:nvSpPr>
        <p:spPr>
          <a:xfrm>
            <a:off x="533400" y="914400"/>
            <a:ext cx="8077200" cy="5486400"/>
          </a:xfrm>
        </p:spPr>
        <p:txBody>
          <a:bodyPr/>
          <a:lstStyle/>
          <a:p>
            <a:pPr marL="457200" indent="-457200">
              <a:buFont typeface="+mj-lt"/>
              <a:buAutoNum type="alphaUcPeriod" startAt="3"/>
            </a:pPr>
            <a:r>
              <a:rPr lang="en-US" sz="1700" dirty="0"/>
              <a:t>Awareness of the island during an event  </a:t>
            </a:r>
            <a:r>
              <a:rPr lang="en-US" sz="1700" dirty="0">
                <a:solidFill>
                  <a:srgbClr val="C00000"/>
                </a:solidFill>
              </a:rPr>
              <a:t>[Needed for Closed Transition]</a:t>
            </a:r>
          </a:p>
          <a:p>
            <a:pPr lvl="1" indent="-342900">
              <a:buFont typeface="Arial" panose="020B0604020202020204" pitchFamily="34" charset="0"/>
              <a:buChar char="•"/>
            </a:pPr>
            <a:r>
              <a:rPr lang="en-US" sz="1600" dirty="0"/>
              <a:t>Telemetry status of “Out” is not adequate – need an entirely new COPS status with a new Telemetry point to identify “Microgrid” operation for Loads and Generators for Operators.</a:t>
            </a:r>
          </a:p>
          <a:p>
            <a:pPr lvl="1" indent="-342900">
              <a:buFont typeface="Arial" panose="020B0604020202020204" pitchFamily="34" charset="0"/>
              <a:buChar char="•"/>
            </a:pPr>
            <a:r>
              <a:rPr lang="en-US" sz="1600" dirty="0"/>
              <a:t>Operators will need visual changes to Ops model to highlight islands (new symbol or color).</a:t>
            </a:r>
          </a:p>
          <a:p>
            <a:pPr lvl="1" indent="-342900">
              <a:buFont typeface="Arial" panose="020B0604020202020204" pitchFamily="34" charset="0"/>
              <a:buChar char="•"/>
            </a:pPr>
            <a:r>
              <a:rPr lang="en-US" sz="1600" dirty="0"/>
              <a:t>Limit GR/ESR Island support to single transmission POI, otherwise too many combinations.</a:t>
            </a:r>
          </a:p>
          <a:p>
            <a:pPr marL="457200" indent="-457200">
              <a:buFont typeface="+mj-lt"/>
              <a:buAutoNum type="alphaUcPeriod" startAt="3"/>
            </a:pPr>
            <a:endParaRPr lang="en-US" sz="1200" dirty="0"/>
          </a:p>
          <a:p>
            <a:pPr marL="457200" indent="-457200">
              <a:buFont typeface="+mj-lt"/>
              <a:buAutoNum type="alphaUcPeriod" startAt="3"/>
            </a:pPr>
            <a:r>
              <a:rPr lang="en-US" sz="1700" dirty="0"/>
              <a:t>Reconnecting with the transmission system after an event</a:t>
            </a:r>
          </a:p>
          <a:p>
            <a:pPr marL="857250" lvl="1" indent="-457200">
              <a:buFont typeface="Arial" panose="020B0604020202020204" pitchFamily="34" charset="0"/>
              <a:buChar char="•"/>
            </a:pPr>
            <a:r>
              <a:rPr lang="en-US" sz="1600" dirty="0"/>
              <a:t>Restoration after outage proposes closed transition switching with duration less than 2 seconds.</a:t>
            </a:r>
          </a:p>
          <a:p>
            <a:pPr marL="1257300" lvl="2" indent="-457200"/>
            <a:r>
              <a:rPr lang="en-US" sz="1600" dirty="0"/>
              <a:t>Full synchronization capability for Load must be demonstrated and approved in advance.</a:t>
            </a:r>
          </a:p>
          <a:p>
            <a:pPr marL="1257300" lvl="2" indent="-457200"/>
            <a:endParaRPr lang="en-US" sz="1200" dirty="0"/>
          </a:p>
          <a:p>
            <a:pPr marL="457200" indent="-457200">
              <a:buFont typeface="+mj-lt"/>
              <a:buAutoNum type="alphaUcPeriod" startAt="5"/>
            </a:pPr>
            <a:r>
              <a:rPr lang="en-US" sz="1700" dirty="0"/>
              <a:t>Reporting after the event</a:t>
            </a:r>
          </a:p>
          <a:p>
            <a:pPr marL="857250" lvl="1" indent="-457200">
              <a:buFont typeface="Arial" panose="020B0604020202020204" pitchFamily="34" charset="0"/>
              <a:buChar char="•"/>
            </a:pPr>
            <a:r>
              <a:rPr lang="en-US" sz="1600" dirty="0"/>
              <a:t>TDSP and ERCOT required to provide full report on island &gt; 100 MW within 24 hours of event.</a:t>
            </a:r>
          </a:p>
          <a:p>
            <a:pPr marL="1257300" lvl="2" indent="-457200"/>
            <a:r>
              <a:rPr lang="en-US" sz="1600" dirty="0"/>
              <a:t>NERC EOP-004</a:t>
            </a:r>
          </a:p>
          <a:p>
            <a:pPr marL="1257300" lvl="2" indent="-457200"/>
            <a:r>
              <a:rPr lang="en-US" sz="1600" dirty="0"/>
              <a:t>DOE OE-417</a:t>
            </a:r>
          </a:p>
          <a:p>
            <a:pPr marL="1257300" lvl="2" indent="-457200"/>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spTree>
    <p:extLst>
      <p:ext uri="{BB962C8B-B14F-4D97-AF65-F5344CB8AC3E}">
        <p14:creationId xmlns:p14="http://schemas.microsoft.com/office/powerpoint/2010/main" val="283379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442118"/>
          </a:xfrm>
        </p:spPr>
        <p:txBody>
          <a:bodyPr/>
          <a:lstStyle/>
          <a:p>
            <a:r>
              <a:rPr lang="en-US" dirty="0"/>
              <a:t>Background-- Timeline</a:t>
            </a:r>
          </a:p>
        </p:txBody>
      </p:sp>
      <p:sp>
        <p:nvSpPr>
          <p:cNvPr id="3" name="Content Placeholder 2"/>
          <p:cNvSpPr>
            <a:spLocks noGrp="1"/>
          </p:cNvSpPr>
          <p:nvPr>
            <p:ph idx="1"/>
          </p:nvPr>
        </p:nvSpPr>
        <p:spPr>
          <a:xfrm>
            <a:off x="304800" y="762000"/>
            <a:ext cx="8534400" cy="5562600"/>
          </a:xfrm>
        </p:spPr>
        <p:txBody>
          <a:bodyPr/>
          <a:lstStyle/>
          <a:p>
            <a:pPr lvl="0"/>
            <a:endParaRPr lang="en-US" sz="1200" b="1" dirty="0"/>
          </a:p>
          <a:p>
            <a:pPr lvl="0"/>
            <a:r>
              <a:rPr lang="en-US" sz="1200" b="1" u="sng" dirty="0"/>
              <a:t>1-27-22:</a:t>
            </a:r>
            <a:r>
              <a:rPr lang="en-US" sz="1200" b="1" dirty="0"/>
              <a:t> Metering Working Group</a:t>
            </a:r>
          </a:p>
          <a:p>
            <a:pPr lvl="0"/>
            <a:endParaRPr lang="en-US" sz="1200" b="1" dirty="0"/>
          </a:p>
          <a:p>
            <a:pPr lvl="0"/>
            <a:r>
              <a:rPr lang="en-US" sz="1200" b="1" u="sng" dirty="0"/>
              <a:t>1-20-22:  </a:t>
            </a:r>
            <a:r>
              <a:rPr lang="en-US" sz="1200" b="1" dirty="0"/>
              <a:t>OWG stepped through Operation Issues (ERCOT PPT)</a:t>
            </a:r>
          </a:p>
          <a:p>
            <a:pPr lvl="0"/>
            <a:endParaRPr lang="en-US" sz="1200" b="1" dirty="0"/>
          </a:p>
          <a:p>
            <a:pPr lvl="0"/>
            <a:r>
              <a:rPr lang="en-US" sz="1200" b="1" u="sng" dirty="0"/>
              <a:t>12-17-21:</a:t>
            </a:r>
            <a:r>
              <a:rPr lang="en-US" sz="1200" b="1" dirty="0"/>
              <a:t>  WMWG stepped through “Issues to Discuss” slide from Tesla</a:t>
            </a:r>
          </a:p>
          <a:p>
            <a:pPr marL="457200" lvl="1" indent="0">
              <a:buNone/>
            </a:pPr>
            <a:endParaRPr lang="en-US" sz="1200" dirty="0"/>
          </a:p>
          <a:p>
            <a:r>
              <a:rPr lang="en-US" sz="1200" b="1" u="sng" dirty="0"/>
              <a:t>12-1-21:</a:t>
            </a:r>
            <a:r>
              <a:rPr lang="en-US" sz="1200" b="1" dirty="0"/>
              <a:t>  WMS assigns NPRR to Metering Working Group (MWG) and Wholesale Markets Working Group (WMWG)</a:t>
            </a:r>
          </a:p>
          <a:p>
            <a:endParaRPr lang="en-US" sz="1200" b="1" dirty="0"/>
          </a:p>
          <a:p>
            <a:r>
              <a:rPr lang="en-US" sz="1200" b="1" u="sng" dirty="0"/>
              <a:t>12-2-21:</a:t>
            </a:r>
            <a:r>
              <a:rPr lang="en-US" sz="1200" b="1" dirty="0"/>
              <a:t> ROS assigns NPRR to Operations Working Group (OWG)</a:t>
            </a:r>
          </a:p>
          <a:p>
            <a:endParaRPr lang="en-US" sz="1200" b="1" dirty="0"/>
          </a:p>
          <a:p>
            <a:pPr lvl="0"/>
            <a:r>
              <a:rPr lang="en-US" sz="1200" b="1" u="sng" dirty="0"/>
              <a:t>10-26-21:</a:t>
            </a:r>
            <a:r>
              <a:rPr lang="en-US" sz="1200" b="1" dirty="0"/>
              <a:t> NPRR 1100 Workshop</a:t>
            </a:r>
            <a:endParaRPr lang="en-US" sz="1200" dirty="0"/>
          </a:p>
          <a:p>
            <a:pPr lvl="1"/>
            <a:r>
              <a:rPr lang="en-US" sz="1200" dirty="0"/>
              <a:t>Not just for Energy Storage Resources. To be made available to any Resource type. </a:t>
            </a:r>
          </a:p>
          <a:p>
            <a:pPr lvl="1"/>
            <a:r>
              <a:rPr lang="en-US" sz="1200" dirty="0"/>
              <a:t>NPRR is for Resources connected to Transmission System.  (Expanding to include Resources connected to the Distribution System is a possible separate NPRR.)</a:t>
            </a:r>
          </a:p>
          <a:p>
            <a:pPr lvl="1"/>
            <a:r>
              <a:rPr lang="en-US" sz="1200" dirty="0"/>
              <a:t>Solution proposed would apply specifically when the ERCOT transmission system has experienced an Outage that affects both the Resource and the co-located Load (as opposed to during an Energy Emergency Alert (EEA) Load Shed event directed by ERCOT)</a:t>
            </a:r>
          </a:p>
          <a:p>
            <a:pPr lvl="1"/>
            <a:r>
              <a:rPr lang="en-US" sz="1200" dirty="0"/>
              <a:t>For “Normal Operation” the Resource output and Customer Load is not netted.</a:t>
            </a:r>
          </a:p>
          <a:p>
            <a:pPr lvl="1"/>
            <a:r>
              <a:rPr lang="en-US" sz="1200" dirty="0"/>
              <a:t>Wholesale Storage Load considerations need to be addressed.</a:t>
            </a:r>
          </a:p>
          <a:p>
            <a:pPr lvl="1">
              <a:buFont typeface="Arial" panose="020B0604020202020204" pitchFamily="34" charset="0"/>
              <a:buChar char="•"/>
            </a:pPr>
            <a:endParaRPr lang="en-US" sz="1200" b="1" u="sng" dirty="0"/>
          </a:p>
          <a:p>
            <a:r>
              <a:rPr lang="en-US" sz="1200" b="1" u="sng" dirty="0"/>
              <a:t>10-6-21:</a:t>
            </a:r>
            <a:r>
              <a:rPr lang="en-US" sz="1200" b="1" dirty="0"/>
              <a:t>  NPRR 1100 Emergency Switching Solutions for Energy Storage Resources is posted</a:t>
            </a:r>
          </a:p>
          <a:p>
            <a:pPr marL="457200" lvl="1" indent="0">
              <a:buNone/>
            </a:pPr>
            <a:endParaRPr lang="en-US" sz="1600" dirty="0"/>
          </a:p>
          <a:p>
            <a:pPr marL="914400" lvl="2" indent="0">
              <a:buNone/>
            </a:pPr>
            <a:endParaRPr lang="en-US" sz="2000" dirty="0"/>
          </a:p>
          <a:p>
            <a:pPr lvl="1"/>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Tree>
    <p:extLst>
      <p:ext uri="{BB962C8B-B14F-4D97-AF65-F5344CB8AC3E}">
        <p14:creationId xmlns:p14="http://schemas.microsoft.com/office/powerpoint/2010/main" val="386748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442118"/>
          </a:xfrm>
        </p:spPr>
        <p:txBody>
          <a:bodyPr/>
          <a:lstStyle/>
          <a:p>
            <a:r>
              <a:rPr lang="en-US" dirty="0"/>
              <a:t>25.501 (m) paragraph 2</a:t>
            </a:r>
          </a:p>
        </p:txBody>
      </p:sp>
      <p:sp>
        <p:nvSpPr>
          <p:cNvPr id="3" name="Content Placeholder 2"/>
          <p:cNvSpPr>
            <a:spLocks noGrp="1"/>
          </p:cNvSpPr>
          <p:nvPr>
            <p:ph idx="1"/>
          </p:nvPr>
        </p:nvSpPr>
        <p:spPr>
          <a:xfrm>
            <a:off x="304800" y="762000"/>
            <a:ext cx="8534400" cy="5562600"/>
          </a:xfrm>
        </p:spPr>
        <p:txBody>
          <a:bodyPr/>
          <a:lstStyle/>
          <a:p>
            <a:pPr lvl="0"/>
            <a:endParaRPr lang="en-US" sz="1200" b="1" dirty="0"/>
          </a:p>
          <a:p>
            <a:pPr marL="457200" lvl="1" indent="0">
              <a:buNone/>
            </a:pPr>
            <a:r>
              <a:rPr lang="en-US" sz="1800" dirty="0">
                <a:latin typeface="+mj-lt"/>
              </a:rPr>
              <a:t>Wholesale storage occurs when electricity is used to charge a storage facility; the storage facility is separately metered from all other facilities including auxiliary facilities; and energy from the electricity is stored in the storage facility </a:t>
            </a:r>
            <a:r>
              <a:rPr lang="en-US" sz="1800" dirty="0">
                <a:highlight>
                  <a:srgbClr val="FFFF00"/>
                </a:highlight>
                <a:latin typeface="+mj-lt"/>
              </a:rPr>
              <a:t>and subsequently re-generated and sold at wholesale as energy or ancillary services</a:t>
            </a:r>
            <a:r>
              <a:rPr lang="en-US" sz="1800" dirty="0">
                <a:latin typeface="+mj-lt"/>
              </a:rPr>
              <a:t>. Wholesale storage is wholesale load and ERCOT shall settle it accordingly, except that ERCOT shall settle wholesale storage using the nodal energy price at the electrical bus that connects the storage facility to the transmission system, or if the storage facility is connected at distribution voltage, the nodal price of the nearest electrical bus that connects to the transmission system. Wholesale storage is not subject to retail tariffs, rates, and charges or fees assessed in conjunction with the retail purchase of electricity. Wholesale storage shall not be subject to ERCOT charges and credits associated with ancillary service obligations, or other load ratio share or per megawatt-hour based charges and allocations. The owner or operator of electric storage equipment or facilities shall not make purchases of electricity for storage during a system emergency declared by ERCOT unless ERCOT directs that such purchases occur.</a:t>
            </a:r>
          </a:p>
          <a:p>
            <a:pPr marL="914400" lvl="2" indent="0">
              <a:buNone/>
            </a:pPr>
            <a:endParaRPr lang="en-US" sz="2000" dirty="0"/>
          </a:p>
          <a:p>
            <a:pPr lvl="1"/>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Tree>
    <p:extLst>
      <p:ext uri="{BB962C8B-B14F-4D97-AF65-F5344CB8AC3E}">
        <p14:creationId xmlns:p14="http://schemas.microsoft.com/office/powerpoint/2010/main" val="3375605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Gi0sxogQhiOoee2Xkr6uA"/>
</p:tagLst>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526C54-2038-4DDB-9077-84C80FF069E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08731BF-D15C-4FCE-A269-B7C793DB6C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18ABE5-2C97-4413-ACB0-B3080BAFCA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17510</TotalTime>
  <Words>1811</Words>
  <Application>Microsoft Office PowerPoint</Application>
  <PresentationFormat>On-screen Show (4:3)</PresentationFormat>
  <Paragraphs>180</Paragraphs>
  <Slides>19</Slides>
  <Notes>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9" baseType="lpstr">
      <vt:lpstr>Arial</vt:lpstr>
      <vt:lpstr>Calibri</vt:lpstr>
      <vt:lpstr>Gotham Book</vt:lpstr>
      <vt:lpstr>Gotham Medium</vt:lpstr>
      <vt:lpstr>Times New Roman</vt:lpstr>
      <vt:lpstr>Wingdings</vt:lpstr>
      <vt:lpstr>1_Custom Design</vt:lpstr>
      <vt:lpstr>Office Theme</vt:lpstr>
      <vt:lpstr>Custom Design</vt:lpstr>
      <vt:lpstr>think-cell Slide</vt:lpstr>
      <vt:lpstr>PowerPoint Presentation</vt:lpstr>
      <vt:lpstr>Overview of Discussion Topics (slide 1 of 3)</vt:lpstr>
      <vt:lpstr>Scenario B – Energy Storage Resource  (“strategically located”)</vt:lpstr>
      <vt:lpstr>Overview of Discussion Topics (slide 2 of 3)</vt:lpstr>
      <vt:lpstr>Overview of Discussion Topics (slide 3 of 3)</vt:lpstr>
      <vt:lpstr>Discussion of Operations Requirements for Transmission Connected Resources  [Covered at 1-20-22 OWG]</vt:lpstr>
      <vt:lpstr>Discussion of Operations Requirements for Transmission Connected Resources (cont.) [Covered at 1-20-22 OWG]</vt:lpstr>
      <vt:lpstr>Background-- Timeline</vt:lpstr>
      <vt:lpstr>25.501 (m) paragraph 2</vt:lpstr>
      <vt:lpstr>Appendix</vt:lpstr>
      <vt:lpstr>Tesla Presentation from 10-26-21 Workshop (next 8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Kenneth Ragsdale</cp:lastModifiedBy>
  <cp:revision>582</cp:revision>
  <cp:lastPrinted>2017-10-10T21:31:05Z</cp:lastPrinted>
  <dcterms:created xsi:type="dcterms:W3CDTF">2016-01-21T15:20:31Z</dcterms:created>
  <dcterms:modified xsi:type="dcterms:W3CDTF">2022-01-27T22:00:36Z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ies>
</file>