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3"/>
  </p:notesMasterIdLst>
  <p:sldIdLst>
    <p:sldId id="259" r:id="rId5"/>
    <p:sldId id="392" r:id="rId6"/>
    <p:sldId id="557" r:id="rId7"/>
    <p:sldId id="558" r:id="rId8"/>
    <p:sldId id="397" r:id="rId9"/>
    <p:sldId id="559" r:id="rId10"/>
    <p:sldId id="561" r:id="rId11"/>
    <p:sldId id="556" r:id="rId12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27" autoAdjust="0"/>
    <p:restoredTop sz="94689" autoAdjust="0"/>
  </p:normalViewPr>
  <p:slideViewPr>
    <p:cSldViewPr>
      <p:cViewPr varScale="1">
        <p:scale>
          <a:sx n="58" d="100"/>
          <a:sy n="58" d="100"/>
        </p:scale>
        <p:origin x="1104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itlin Smith" userId="a3fbfd36-222e-4061-b632-f74b88c84101" providerId="ADAL" clId="{4FF8628E-F559-4441-A6A3-6FD4A897B3CF}"/>
    <pc:docChg chg="modSld">
      <pc:chgData name="Caitlin Smith" userId="a3fbfd36-222e-4061-b632-f74b88c84101" providerId="ADAL" clId="{4FF8628E-F559-4441-A6A3-6FD4A897B3CF}" dt="2022-01-24T20:10:36.243" v="0" actId="20577"/>
      <pc:docMkLst>
        <pc:docMk/>
      </pc:docMkLst>
      <pc:sldChg chg="modSp mod">
        <pc:chgData name="Caitlin Smith" userId="a3fbfd36-222e-4061-b632-f74b88c84101" providerId="ADAL" clId="{4FF8628E-F559-4441-A6A3-6FD4A897B3CF}" dt="2022-01-24T20:10:36.243" v="0" actId="20577"/>
        <pc:sldMkLst>
          <pc:docMk/>
          <pc:sldMk cId="2167532064" sldId="392"/>
        </pc:sldMkLst>
        <pc:spChg chg="mod">
          <ac:chgData name="Caitlin Smith" userId="a3fbfd36-222e-4061-b632-f74b88c84101" providerId="ADAL" clId="{4FF8628E-F559-4441-A6A3-6FD4A897B3CF}" dt="2022-01-24T20:10:36.243" v="0" actId="20577"/>
          <ac:spMkLst>
            <pc:docMk/>
            <pc:sldMk cId="2167532064" sldId="392"/>
            <ac:spMk id="2" creationId="{B028F2E1-0F47-4122-BDF0-FF9AC70A346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15" tIns="47107" rIns="94215" bIns="4710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15" tIns="47107" rIns="94215" bIns="47107" rtlCol="0"/>
          <a:lstStyle>
            <a:lvl1pPr algn="r">
              <a:defRPr sz="1200"/>
            </a:lvl1pPr>
          </a:lstStyle>
          <a:p>
            <a:fld id="{FD72825D-FAD1-44C9-A936-D3B05620559B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9863" y="1173163"/>
            <a:ext cx="42227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15" tIns="47107" rIns="94215" bIns="4710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15" tIns="47107" rIns="94215" bIns="4710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15" tIns="47107" rIns="94215" bIns="4710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15" tIns="47107" rIns="94215" bIns="47107" rtlCol="0" anchor="b"/>
          <a:lstStyle>
            <a:lvl1pPr algn="r">
              <a:defRPr sz="1200"/>
            </a:lvl1pPr>
          </a:lstStyle>
          <a:p>
            <a:fld id="{8173BF9B-2C3B-43FA-A144-61917F5B45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604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562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283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265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23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884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4745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662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59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D552D-C4A1-45B9-887E-724705273BC2}" type="datetime1">
              <a:rPr lang="en-US" smtClean="0"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Update to WMS of January SAWG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845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5F13C-5233-4F36-B355-A4F39BE6DA3D}" type="datetime1">
              <a:rPr lang="en-US" smtClean="0"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Update to WMS of January SAWG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93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A367-A4E6-4256-A2B9-2F03EDA9DB51}" type="datetime1">
              <a:rPr lang="en-US" smtClean="0"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Update to WMS of January SAWG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82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F6928-707A-461A-BDAE-630DD73F52A4}" type="datetime1">
              <a:rPr lang="en-US" smtClean="0"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Update to WMS of January SAWG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90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7CCA4-0861-415A-8D2B-2203B2A9A34A}" type="datetime1">
              <a:rPr lang="en-US" smtClean="0"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Update to WMS of January SAWG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286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2BF51-077B-4C95-BD82-77AE79DD423A}" type="datetime1">
              <a:rPr lang="en-US" smtClean="0"/>
              <a:t>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Update to WMS of January SAWG Meeting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630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4CD86-25FB-4710-8E8E-268689B6474E}" type="datetime1">
              <a:rPr lang="en-US" smtClean="0"/>
              <a:t>1/24/2022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Update to WMS of January SAWG Meeting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2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38944-68F5-48B8-9EFF-ED7C5150DF10}" type="datetime1">
              <a:rPr lang="en-US" smtClean="0"/>
              <a:t>1/24/2022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Update to WMS of January SAWG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559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1BCB9-D96A-4FC0-BA1D-8F3C733CD231}" type="datetime1">
              <a:rPr lang="en-US" smtClean="0"/>
              <a:t>1/24/2022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Update to WMS of January SAWG Meeting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0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5D28-E1F6-4E5C-B54B-AB727B6610EC}" type="datetime1">
              <a:rPr lang="en-US" smtClean="0"/>
              <a:t>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Update to WMS of January SAWG Meeting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09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B714-33EE-4F27-A840-DF6ED5229111}" type="datetime1">
              <a:rPr lang="en-US" smtClean="0"/>
              <a:t>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Update to WMS of January SAWG Meeting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08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E2FA6-3842-4A1E-815A-AF12F8756EE8}" type="datetime1">
              <a:rPr lang="en-US" smtClean="0"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Update to WMS of January SAWG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81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event?id=163841697069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rcot.com/gridinfo/load/forecas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A297C-19A3-4FDB-AF11-D50A84315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97162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Supply Analysis Working Group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CF99A-BC66-4C43-9AA2-5CFBD25ED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3009901"/>
            <a:ext cx="8077200" cy="1752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 2, 2022, report to WMS</a:t>
            </a:r>
          </a:p>
          <a:p>
            <a:pPr marL="0" indent="0" algn="ctr">
              <a:buNone/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Caitlin Smith, Chair</a:t>
            </a:r>
          </a:p>
          <a:p>
            <a:pPr marL="0" indent="0" algn="ctr">
              <a:buNone/>
            </a:pPr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 Rainwater, Vice Chair</a:t>
            </a:r>
          </a:p>
          <a:p>
            <a:pPr marL="0" indent="0" algn="ctr">
              <a:buNone/>
            </a:pPr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Pete Warnken, Vice Chair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65CB5B-DDF3-42C7-A2F0-155F47D0D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82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25475"/>
          </a:xfrm>
        </p:spPr>
        <p:txBody>
          <a:bodyPr>
            <a:normAutofit fontScale="90000"/>
          </a:bodyPr>
          <a:lstStyle/>
          <a:p>
            <a:pPr algn="l"/>
            <a:br>
              <a:rPr kumimoji="0" lang="en-US" sz="2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</a:b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Long-Term Load Forecast Discussion </a:t>
            </a:r>
            <a:b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740" y="767911"/>
            <a:ext cx="8229600" cy="57912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SAWG presentation 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https://www.ercot.com/calendar/event?id=1638416970696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Load Forecast Report posted January 18</a:t>
            </a:r>
          </a:p>
          <a:p>
            <a:pPr>
              <a:spcBef>
                <a:spcPts val="0"/>
              </a:spcBef>
              <a:tabLst>
                <a:tab pos="3600450" algn="l"/>
              </a:tabLst>
            </a:pP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Long-term Load Forecasting page </a:t>
            </a:r>
            <a:r>
              <a:rPr lang="en-US" sz="20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www.ercot.com/gridinfo/load/forecast</a:t>
            </a:r>
            <a:endParaRPr lang="en-US" sz="2000" u="sng" dirty="0">
              <a:solidFill>
                <a:srgbClr val="0000FF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16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lvl="1" indent="0">
              <a:spcBef>
                <a:spcPts val="0"/>
              </a:spcBef>
              <a:buNone/>
              <a:tabLst>
                <a:tab pos="1371600" algn="l"/>
              </a:tabLst>
            </a:pPr>
            <a:endParaRPr lang="en-US" sz="20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00150" lvl="2">
              <a:spcBef>
                <a:spcPts val="0"/>
              </a:spcBef>
            </a:pP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C349B7-2BD4-4EDF-A258-34E3B13BC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Update to WMS of January SAWG Meeting</a:t>
            </a:r>
          </a:p>
        </p:txBody>
      </p:sp>
    </p:spTree>
    <p:extLst>
      <p:ext uri="{BB962C8B-B14F-4D97-AF65-F5344CB8AC3E}">
        <p14:creationId xmlns:p14="http://schemas.microsoft.com/office/powerpoint/2010/main" val="2167532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70" y="605547"/>
            <a:ext cx="8229600" cy="625475"/>
          </a:xfrm>
        </p:spPr>
        <p:txBody>
          <a:bodyPr>
            <a:normAutofit fontScale="90000"/>
          </a:bodyPr>
          <a:lstStyle/>
          <a:p>
            <a:pPr algn="l"/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Long-Term Load Forecast Discussion </a:t>
            </a:r>
            <a:b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970" y="1190839"/>
            <a:ext cx="8229600" cy="57912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Reductions in load forecasts, year over year, attributed to COVID impacts and slower development of West Texas oil &amp; gas load 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16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lvl="1" indent="0">
              <a:spcBef>
                <a:spcPts val="0"/>
              </a:spcBef>
              <a:buNone/>
              <a:tabLst>
                <a:tab pos="1371600" algn="l"/>
              </a:tabLst>
            </a:pPr>
            <a:endParaRPr lang="en-US" sz="20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00150" lvl="2">
              <a:spcBef>
                <a:spcPts val="0"/>
              </a:spcBef>
            </a:pP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C349B7-2BD4-4EDF-A258-34E3B13BC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Update to WMS of January SAWG Meeting</a:t>
            </a:r>
          </a:p>
        </p:txBody>
      </p:sp>
      <p:pic>
        <p:nvPicPr>
          <p:cNvPr id="7" name="Picture 6" descr="Chart, bar chart&#10;&#10;Description automatically generated">
            <a:extLst>
              <a:ext uri="{FF2B5EF4-FFF2-40B4-BE49-F238E27FC236}">
                <a16:creationId xmlns:a16="http://schemas.microsoft.com/office/drawing/2014/main" id="{568FB2D2-B355-40BA-9735-9B6E556D6F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30" y="1180740"/>
            <a:ext cx="6324600" cy="4348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198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70" y="605547"/>
            <a:ext cx="8229600" cy="625475"/>
          </a:xfrm>
        </p:spPr>
        <p:txBody>
          <a:bodyPr>
            <a:normAutofit fontScale="90000"/>
          </a:bodyPr>
          <a:lstStyle/>
          <a:p>
            <a:pPr algn="l"/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Long-Term Load Forecast Discussion </a:t>
            </a:r>
            <a:b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873" y="1050275"/>
            <a:ext cx="8229600" cy="5791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Rooftop PV Approach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year with hourly rooftop PV forecast was created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forecast was created for residential ESIIDs using the load profile assignment for each weather zone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installed capacity was approximately 1,030 MW as of September 2021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Forecast is for the total installed capacity to increase to approximately 6,000 MW by August 2031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gross forecast minus the rooftop PV forecast results in the net forecast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Residential ESIIDs with PV have greater average usage per hour than ESIIDs without PV during the early morning and evening hours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studies suggest that customers with PV tend to use more energy</a:t>
            </a:r>
          </a:p>
          <a:p>
            <a:pPr marL="457200" lvl="1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Forecast Adjustments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Lubbock added to North Forecast from 2022 on 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Rayburn added to East Forecast from 2022 on 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Adjustments added for large industrial facilities (mostly crypto mining)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assumptions are conservative, due to uncertainty (good topic for future task force)</a:t>
            </a: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16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lvl="1" indent="0">
              <a:spcBef>
                <a:spcPts val="0"/>
              </a:spcBef>
              <a:buNone/>
              <a:tabLst>
                <a:tab pos="1371600" algn="l"/>
              </a:tabLst>
            </a:pPr>
            <a:endParaRPr lang="en-US" sz="20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00150" lvl="2">
              <a:spcBef>
                <a:spcPts val="0"/>
              </a:spcBef>
            </a:pP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C349B7-2BD4-4EDF-A258-34E3B13BC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Update to WMS of January SAWG Meeting</a:t>
            </a:r>
          </a:p>
        </p:txBody>
      </p:sp>
    </p:spTree>
    <p:extLst>
      <p:ext uri="{BB962C8B-B14F-4D97-AF65-F5344CB8AC3E}">
        <p14:creationId xmlns:p14="http://schemas.microsoft.com/office/powerpoint/2010/main" val="3051282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rmAutofit/>
          </a:bodyPr>
          <a:lstStyle/>
          <a:p>
            <a:pPr algn="l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December 2021 CDR Review</a:t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tabLst>
                <a:tab pos="3600450" algn="l"/>
              </a:tabLst>
            </a:pPr>
            <a:endParaRPr lang="en-US" sz="2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tabLst>
                <a:tab pos="3600450" algn="l"/>
              </a:tabLst>
            </a:pPr>
            <a:endParaRPr lang="en-US" sz="2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tabLst>
                <a:tab pos="3600450" algn="l"/>
              </a:tabLst>
            </a:pPr>
            <a:endParaRPr lang="en-US" sz="2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tabLst>
                <a:tab pos="3600450" algn="l"/>
              </a:tabLst>
            </a:pPr>
            <a:endParaRPr lang="en-US" sz="2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tabLst>
                <a:tab pos="3600450" algn="l"/>
              </a:tabLst>
            </a:pP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tabLst>
                <a:tab pos="3600450" algn="l"/>
              </a:tabLst>
            </a:pP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tabLst>
                <a:tab pos="3600450" algn="l"/>
              </a:tabLst>
            </a:pP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tabLst>
                <a:tab pos="3600450" algn="l"/>
              </a:tabLst>
            </a:pP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Changes from May 2021 CDR: Summer 2022 reserve margin dropped from 28.8% to 23.9%, primarily due to commercial operations delays to planned projects (Supply chain and Federal renewable tax incentive issues account for some of the delays)</a:t>
            </a: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ERCOT plans to develop new report similar to past interconnection queue analysis that looked at synchronization success rates of planned projects in the queue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will be an ongoing discussion at SAWG on developing the report 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endParaRPr lang="en-US" sz="2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16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lvl="1" indent="0">
              <a:spcBef>
                <a:spcPts val="0"/>
              </a:spcBef>
              <a:buNone/>
              <a:tabLst>
                <a:tab pos="1371600" algn="l"/>
              </a:tabLst>
            </a:pPr>
            <a:endParaRPr lang="en-US" sz="20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00150" lvl="2">
              <a:spcBef>
                <a:spcPts val="0"/>
              </a:spcBef>
            </a:pP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236F74-166D-41B9-A693-5B8C7ED38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Update to WMS of January SAWG Meeting</a:t>
            </a:r>
          </a:p>
        </p:txBody>
      </p:sp>
      <p:pic>
        <p:nvPicPr>
          <p:cNvPr id="7" name="Picture 6" descr="Chart, waterfall chart&#10;&#10;Description automatically generated">
            <a:extLst>
              <a:ext uri="{FF2B5EF4-FFF2-40B4-BE49-F238E27FC236}">
                <a16:creationId xmlns:a16="http://schemas.microsoft.com/office/drawing/2014/main" id="{0C1E7884-FC18-4B89-89C9-7087E22828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938" y="794133"/>
            <a:ext cx="5302523" cy="3733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835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rmAutofit/>
          </a:bodyPr>
          <a:lstStyle/>
          <a:p>
            <a:pPr algn="l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December 2021 CDR Review</a:t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 design changes: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Consolidated all 10 years of forecast data in the Summary tabs, which was the practice prior to the December 2016 CDR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Moved the Planned-Resource Scenarios into its own tab to make them more conspicuous; the scenarios reflect resources under various planning criteria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criteria for inclusion in the CDR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Planning Guide Section 6.9(1) requirements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Planning Guide Section 6.9 requirements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Criteria for inclusion in the Quarterly Stability Assessment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Also compares Planning Reserve Margins across the four Planned Resource Scenarios</a:t>
            </a: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16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lvl="1" indent="0">
              <a:spcBef>
                <a:spcPts val="0"/>
              </a:spcBef>
              <a:buNone/>
              <a:tabLst>
                <a:tab pos="1371600" algn="l"/>
              </a:tabLst>
            </a:pPr>
            <a:endParaRPr lang="en-US" sz="20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00150" lvl="2">
              <a:spcBef>
                <a:spcPts val="0"/>
              </a:spcBef>
            </a:pP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236F74-166D-41B9-A693-5B8C7ED38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Update to WMS of January SAWG Meeting</a:t>
            </a:r>
          </a:p>
        </p:txBody>
      </p:sp>
    </p:spTree>
    <p:extLst>
      <p:ext uri="{BB962C8B-B14F-4D97-AF65-F5344CB8AC3E}">
        <p14:creationId xmlns:p14="http://schemas.microsoft.com/office/powerpoint/2010/main" val="929169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rmAutofit/>
          </a:bodyPr>
          <a:lstStyle/>
          <a:p>
            <a:pPr algn="l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CDR Modification Roadmap </a:t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ERCOT discussed preliminary plans to be later reviewed and implemented at SAWG, following internal ERCOT and Public Utility Commissioner input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3600450" algn="l"/>
              </a:tabLst>
            </a:pP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 to PUCT approval, CDR improvement initiatives are likely to include: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Distributed Generation reporting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Replace current Peak Average Capacity Contribution method for IRRs with Effective Load Carrying Capability (ELCC)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Including multiple solar regions for ELCC calculation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Expand CDR planned resource eligibility criteria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 Peak Load Forecast Methodology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Incorporate Reserve Margin Risk Scenarios; possible scenarios include: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 planned resource inclusion criteria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Alternate load forecast/demand response assumptions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Unconfirmed retirements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Capacity Contribution for batteries and thermal DG resources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 Organization &amp; Distribution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16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lvl="1" indent="0">
              <a:spcBef>
                <a:spcPts val="0"/>
              </a:spcBef>
              <a:buNone/>
              <a:tabLst>
                <a:tab pos="1371600" algn="l"/>
              </a:tabLst>
            </a:pPr>
            <a:endParaRPr lang="en-US" sz="20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00150" lvl="2">
              <a:spcBef>
                <a:spcPts val="0"/>
              </a:spcBef>
            </a:pP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236F74-166D-41B9-A693-5B8C7ED38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Update to WMS of January SAWG Meeting</a:t>
            </a:r>
          </a:p>
        </p:txBody>
      </p:sp>
    </p:spTree>
    <p:extLst>
      <p:ext uri="{BB962C8B-B14F-4D97-AF65-F5344CB8AC3E}">
        <p14:creationId xmlns:p14="http://schemas.microsoft.com/office/powerpoint/2010/main" val="14340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700" b="1" dirty="0">
                <a:latin typeface="Arial" panose="020B0604020202020204"/>
              </a:rPr>
              <a:t>Next meeting</a:t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SAWG next meets March 11, 2022 (note that this was moved from March 9, 2022)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16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lvl="1" indent="0">
              <a:spcBef>
                <a:spcPts val="0"/>
              </a:spcBef>
              <a:buNone/>
              <a:tabLst>
                <a:tab pos="1371600" algn="l"/>
              </a:tabLst>
            </a:pPr>
            <a:endParaRPr lang="en-US" sz="20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00150" lvl="2">
              <a:spcBef>
                <a:spcPts val="0"/>
              </a:spcBef>
            </a:pP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4637BB-26C4-4708-A201-A2855E475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Update to WMS of January SAWG Meeting</a:t>
            </a:r>
          </a:p>
        </p:txBody>
      </p:sp>
    </p:spTree>
    <p:extLst>
      <p:ext uri="{BB962C8B-B14F-4D97-AF65-F5344CB8AC3E}">
        <p14:creationId xmlns:p14="http://schemas.microsoft.com/office/powerpoint/2010/main" val="3454907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D7FB2E800D0445AB60BE4CF6693240" ma:contentTypeVersion="9" ma:contentTypeDescription="Create a new document." ma:contentTypeScope="" ma:versionID="cba75499531ceb3f246cf6adc3a33ce8">
  <xsd:schema xmlns:xsd="http://www.w3.org/2001/XMLSchema" xmlns:xs="http://www.w3.org/2001/XMLSchema" xmlns:p="http://schemas.microsoft.com/office/2006/metadata/properties" xmlns:ns3="ace0c983-095b-4ab2-a133-4fa3e902b0fc" targetNamespace="http://schemas.microsoft.com/office/2006/metadata/properties" ma:root="true" ma:fieldsID="3a86683aa51a3373566f47fbb9006bc8" ns3:_="">
    <xsd:import namespace="ace0c983-095b-4ab2-a133-4fa3e902b0f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e0c983-095b-4ab2-a133-4fa3e902b0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CE2DDC-B89F-47CA-A5CF-08D365F4B8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e0c983-095b-4ab2-a133-4fa3e902b0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2F5E0E-2CBD-45B1-B655-24315E7D52AD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ace0c983-095b-4ab2-a133-4fa3e902b0fc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E2ECC2F-A9D3-446E-81C4-139727DC353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17755</TotalTime>
  <Words>624</Words>
  <Application>Microsoft Office PowerPoint</Application>
  <PresentationFormat>On-screen Show (4:3)</PresentationFormat>
  <Paragraphs>162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Supply Analysis Working Group Update</vt:lpstr>
      <vt:lpstr> Long-Term Load Forecast Discussion  </vt:lpstr>
      <vt:lpstr>Long-Term Load Forecast Discussion  </vt:lpstr>
      <vt:lpstr>Long-Term Load Forecast Discussion  </vt:lpstr>
      <vt:lpstr>December 2021 CDR Review </vt:lpstr>
      <vt:lpstr>December 2021 CDR Review </vt:lpstr>
      <vt:lpstr>CDR Modification Roadmap  </vt:lpstr>
      <vt:lpstr>Next meeting </vt:lpstr>
    </vt:vector>
  </TitlesOfParts>
  <Company>NRG Energy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Reliant Energy</dc:creator>
  <cp:lastModifiedBy>Caitlin Smith</cp:lastModifiedBy>
  <cp:revision>358</cp:revision>
  <cp:lastPrinted>2021-05-04T18:42:18Z</cp:lastPrinted>
  <dcterms:created xsi:type="dcterms:W3CDTF">2018-10-08T15:17:08Z</dcterms:created>
  <dcterms:modified xsi:type="dcterms:W3CDTF">2022-01-24T20:10:46Z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0x0101008CD7FB2E800D0445AB60BE4CF6693240</vt:lpwstr>
  </property>
</Properties>
</file>