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0"/>
  </p:notesMasterIdLst>
  <p:handoutMasterIdLst>
    <p:handoutMasterId r:id="rId11"/>
  </p:handoutMasterIdLst>
  <p:sldIdLst>
    <p:sldId id="260" r:id="rId6"/>
    <p:sldId id="269" r:id="rId7"/>
    <p:sldId id="266" r:id="rId8"/>
    <p:sldId id="271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952" autoAdjust="0"/>
  </p:normalViewPr>
  <p:slideViewPr>
    <p:cSldViewPr showGuides="1">
      <p:cViewPr varScale="1">
        <p:scale>
          <a:sx n="70" d="100"/>
          <a:sy n="70" d="100"/>
        </p:scale>
        <p:origin x="1422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 vs. NOIE breakdown: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Competitive: 695 MW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NOIE: 618 MW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NOIE data is submitted through surveys. Competitive</a:t>
            </a:r>
            <a:r>
              <a:rPr lang="en-US" baseline="0" dirty="0"/>
              <a:t> TDSP data is submitted through load profile codes.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32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Wind capacity drop for LCRA Load Zone was due to a unit retirement.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59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839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564603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Unregistered Distributed Generation Report:</a:t>
            </a:r>
          </a:p>
          <a:p>
            <a:r>
              <a:rPr lang="en-US" sz="2800" b="1" dirty="0"/>
              <a:t>2021 Q4 Update</a:t>
            </a:r>
          </a:p>
          <a:p>
            <a:endParaRPr lang="en-US" dirty="0"/>
          </a:p>
          <a:p>
            <a:r>
              <a:rPr lang="en-US" dirty="0"/>
              <a:t>Resource Adequacy</a:t>
            </a:r>
          </a:p>
          <a:p>
            <a:r>
              <a:rPr lang="en-US"/>
              <a:t>Fred Khodabakhsh</a:t>
            </a:r>
            <a:endParaRPr lang="en-US" dirty="0"/>
          </a:p>
          <a:p>
            <a:r>
              <a:rPr lang="en-US" dirty="0"/>
              <a:t>2/2/2022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2021 Q4 Unregistered Distributed Generation Report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679006"/>
              </p:ext>
            </p:extLst>
          </p:nvPr>
        </p:nvGraphicFramePr>
        <p:xfrm>
          <a:off x="381003" y="1295400"/>
          <a:ext cx="8458194" cy="4728682"/>
        </p:xfrm>
        <a:graphic>
          <a:graphicData uri="http://schemas.openxmlformats.org/drawingml/2006/table">
            <a:tbl>
              <a:tblPr/>
              <a:tblGrid>
                <a:gridCol w="14477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93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1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1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1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19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19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19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19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4648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9059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68455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Load Zone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</a:t>
                      </a:r>
                      <a:r>
                        <a:rPr lang="en-US" sz="1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Q4 Distributed Generation Installed Capacity in MW (AC)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85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SOLAR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WIND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OTHER RENEWABLE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OTHER NON-RENEWABLE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marL="8048" marR="8048" marT="8048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42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50 kW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50 kW</a:t>
                      </a:r>
                    </a:p>
                  </a:txBody>
                  <a:tcPr marL="8048" marR="8048" marT="8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50 kW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50 kW</a:t>
                      </a:r>
                    </a:p>
                  </a:txBody>
                  <a:tcPr marL="8048" marR="8048" marT="8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50 kW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50 kW</a:t>
                      </a:r>
                    </a:p>
                  </a:txBody>
                  <a:tcPr marL="8048" marR="8048" marT="8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50 kW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50 kW</a:t>
                      </a:r>
                    </a:p>
                  </a:txBody>
                  <a:tcPr marL="8048" marR="8048" marT="8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50 kW</a:t>
                      </a:r>
                    </a:p>
                  </a:txBody>
                  <a:tcPr marL="8048" marR="8048" marT="8048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50 kW</a:t>
                      </a:r>
                    </a:p>
                  </a:txBody>
                  <a:tcPr marL="8048" marR="8048" marT="8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Combined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42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LZ_AEN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42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LZ_CPS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42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LZ_HOUSTON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42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LZ_LCRA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42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LZ_NORTH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42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LZ_RAYBN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42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LZ_SOUTH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8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LZ_WEST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8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1,103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1,117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1,313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5A4E713-3759-4B31-A02E-260E98A40C5E}"/>
              </a:ext>
            </a:extLst>
          </p:cNvPr>
          <p:cNvSpPr txBox="1"/>
          <p:nvPr/>
        </p:nvSpPr>
        <p:spPr>
          <a:xfrm>
            <a:off x="4191000" y="6138722"/>
            <a:ext cx="479861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Totals may not match the sum of their columns/rows due to rounding</a:t>
            </a:r>
          </a:p>
        </p:txBody>
      </p:sp>
    </p:spTree>
    <p:extLst>
      <p:ext uri="{BB962C8B-B14F-4D97-AF65-F5344CB8AC3E}">
        <p14:creationId xmlns:p14="http://schemas.microsoft.com/office/powerpoint/2010/main" val="648270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198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2021 </a:t>
            </a:r>
            <a:r>
              <a:rPr lang="en-US" dirty="0"/>
              <a:t>Q3 → Q4 </a:t>
            </a:r>
            <a:r>
              <a:rPr lang="en-US" b="1" dirty="0">
                <a:solidFill>
                  <a:schemeClr val="accent1"/>
                </a:solidFill>
              </a:rPr>
              <a:t>Change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83130"/>
              </p:ext>
            </p:extLst>
          </p:nvPr>
        </p:nvGraphicFramePr>
        <p:xfrm>
          <a:off x="381003" y="1295400"/>
          <a:ext cx="8458194" cy="4728682"/>
        </p:xfrm>
        <a:graphic>
          <a:graphicData uri="http://schemas.openxmlformats.org/drawingml/2006/table">
            <a:tbl>
              <a:tblPr/>
              <a:tblGrid>
                <a:gridCol w="14477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93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1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1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1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19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19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19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19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4648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9059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68455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Load Zone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</a:t>
                      </a:r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Q3 → Q4</a:t>
                      </a:r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Change in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Distributed Generation Installed Capacity in MW (AC)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85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SOLAR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WIND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OTHER RENEWABLE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OTHER NON-RENEWABLE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marL="8048" marR="8048" marT="8048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42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50 kW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50 kW</a:t>
                      </a:r>
                    </a:p>
                  </a:txBody>
                  <a:tcPr marL="8048" marR="8048" marT="8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50 kW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50 kW</a:t>
                      </a:r>
                    </a:p>
                  </a:txBody>
                  <a:tcPr marL="8048" marR="8048" marT="8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50 kW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50 kW</a:t>
                      </a:r>
                    </a:p>
                  </a:txBody>
                  <a:tcPr marL="8048" marR="8048" marT="8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50 kW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50 kW</a:t>
                      </a:r>
                    </a:p>
                  </a:txBody>
                  <a:tcPr marL="8048" marR="8048" marT="8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50 kW</a:t>
                      </a:r>
                    </a:p>
                  </a:txBody>
                  <a:tcPr marL="8048" marR="8048" marT="8048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50 kW</a:t>
                      </a:r>
                    </a:p>
                  </a:txBody>
                  <a:tcPr marL="8048" marR="8048" marT="80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Combined</a:t>
                      </a:r>
                    </a:p>
                  </a:txBody>
                  <a:tcPr marL="8048" marR="8048" marT="804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42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LZ_AEN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+2.07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+0.61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+2.07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+2.67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42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LZ_CPS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+8.20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+0.53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+8.74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+8.95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42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LZ_HOUSTON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+17.16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+0.05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+0.04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+17.21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+0.05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+17.26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42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LZ_LCRA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+5.60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+3.56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-0.004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+0.30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+0.33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+5.93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+3.86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+9.79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42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LZ_NORTH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+24.54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+0.49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+1.06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+25.61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+0.49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+26.09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42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LZ_RAYBN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+3.59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+0.05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+3.59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+0.05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+3.64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42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LZ_SOUTH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+5.73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+0.43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+0.10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+5.83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+0.43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+6.26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8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LZ_WEST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+2.83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+0.02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+2.85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+2.85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8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marL="8048" marR="8048" marT="8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+69.73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+5.39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-0.004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+0.53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+0.30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+1.56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+71.81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+5.69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+77.50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9C8E057-9AE6-4BFE-8714-688BAD7414DD}"/>
              </a:ext>
            </a:extLst>
          </p:cNvPr>
          <p:cNvSpPr txBox="1"/>
          <p:nvPr/>
        </p:nvSpPr>
        <p:spPr>
          <a:xfrm>
            <a:off x="4114800" y="6130261"/>
            <a:ext cx="48768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Totals may not match the sum of their columns/rows due to rounding</a:t>
            </a:r>
          </a:p>
        </p:txBody>
      </p:sp>
    </p:spTree>
    <p:extLst>
      <p:ext uri="{BB962C8B-B14F-4D97-AF65-F5344CB8AC3E}">
        <p14:creationId xmlns:p14="http://schemas.microsoft.com/office/powerpoint/2010/main" val="1880997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EFFEBFE-6194-4B9B-81B2-1FA7297961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849894"/>
            <a:ext cx="6770445" cy="492961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Unregistered DG Growth: 2016-Q2* to 2021-Q4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914400" y="5867400"/>
            <a:ext cx="7391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* 2016-Q2 was the first report published after implementation of report changes per NPRR794/COPMGR044</a:t>
            </a:r>
          </a:p>
          <a:p>
            <a:r>
              <a:rPr lang="en-US" sz="1100" b="1" dirty="0"/>
              <a:t>** 2019-Q3 was the first report published after implementation of report changes per NPRR891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91000" y="3013501"/>
            <a:ext cx="1371600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/>
              <a:t>Large increase due to reporting requirement  change** </a:t>
            </a:r>
          </a:p>
        </p:txBody>
      </p:sp>
    </p:spTree>
    <p:extLst>
      <p:ext uri="{BB962C8B-B14F-4D97-AF65-F5344CB8AC3E}">
        <p14:creationId xmlns:p14="http://schemas.microsoft.com/office/powerpoint/2010/main" val="4178612473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2343</TotalTime>
  <Words>559</Words>
  <Application>Microsoft Office PowerPoint</Application>
  <PresentationFormat>On-screen Show (4:3)</PresentationFormat>
  <Paragraphs>278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PowerPoint Presentation</vt:lpstr>
      <vt:lpstr>2021 Q4 Unregistered Distributed Generation Report</vt:lpstr>
      <vt:lpstr>2021 Q3 → Q4 Change </vt:lpstr>
      <vt:lpstr>Unregistered DG Growth: 2016-Q2* to 2021-Q4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Connor</dc:creator>
  <cp:lastModifiedBy>Clifton, Suzy</cp:lastModifiedBy>
  <cp:revision>134</cp:revision>
  <cp:lastPrinted>2016-01-21T20:53:15Z</cp:lastPrinted>
  <dcterms:created xsi:type="dcterms:W3CDTF">2016-01-21T15:20:31Z</dcterms:created>
  <dcterms:modified xsi:type="dcterms:W3CDTF">2022-01-26T22:28:51Z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