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48" r:id="rId5"/>
  </p:sldMasterIdLst>
  <p:notesMasterIdLst>
    <p:notesMasterId r:id="rId15"/>
  </p:notesMasterIdLst>
  <p:handoutMasterIdLst>
    <p:handoutMasterId r:id="rId16"/>
  </p:handoutMasterIdLst>
  <p:sldIdLst>
    <p:sldId id="260" r:id="rId6"/>
    <p:sldId id="314" r:id="rId7"/>
    <p:sldId id="324" r:id="rId8"/>
    <p:sldId id="312" r:id="rId9"/>
    <p:sldId id="315" r:id="rId10"/>
    <p:sldId id="322" r:id="rId11"/>
    <p:sldId id="325" r:id="rId12"/>
    <p:sldId id="317" r:id="rId13"/>
    <p:sldId id="310"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EC7"/>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4" d="100"/>
          <a:sy n="124" d="100"/>
        </p:scale>
        <p:origin x="122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1/24/2022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1/24/2022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3262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ercot.com/gridinfo/planning"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John.Bernecker@ercot.com" TargetMode="External"/><Relationship Id="rId2" Type="http://schemas.openxmlformats.org/officeDocument/2006/relationships/hyperlink" Target="mailto:Jameson.Haesler@ercot.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382559"/>
            <a:ext cx="5646034" cy="2092881"/>
          </a:xfrm>
          <a:prstGeom prst="rect">
            <a:avLst/>
          </a:prstGeom>
          <a:noFill/>
        </p:spPr>
        <p:txBody>
          <a:bodyPr wrap="square" rtlCol="0">
            <a:spAutoFit/>
          </a:bodyPr>
          <a:lstStyle/>
          <a:p>
            <a:r>
              <a:rPr lang="en-US" sz="2000" b="1" dirty="0">
                <a:solidFill>
                  <a:schemeClr val="tx2"/>
                </a:solidFill>
              </a:rPr>
              <a:t>2022 Long-Term West Texas Export Study –  Review</a:t>
            </a:r>
          </a:p>
          <a:p>
            <a:endParaRPr lang="en-US" dirty="0">
              <a:solidFill>
                <a:schemeClr val="tx2"/>
              </a:solidFill>
            </a:endParaRPr>
          </a:p>
          <a:p>
            <a:r>
              <a:rPr lang="en-US" dirty="0">
                <a:solidFill>
                  <a:schemeClr val="tx2"/>
                </a:solidFill>
              </a:rPr>
              <a:t>Jameson Haesler</a:t>
            </a:r>
          </a:p>
          <a:p>
            <a:r>
              <a:rPr lang="en-US" dirty="0">
                <a:solidFill>
                  <a:schemeClr val="tx2"/>
                </a:solidFill>
              </a:rPr>
              <a:t>Economic Analysis &amp; Long-Term Studies</a:t>
            </a:r>
          </a:p>
          <a:p>
            <a:endParaRPr lang="en-US" dirty="0">
              <a:solidFill>
                <a:schemeClr val="tx2"/>
              </a:solidFill>
            </a:endParaRPr>
          </a:p>
          <a:p>
            <a:r>
              <a:rPr lang="en-US" dirty="0">
                <a:solidFill>
                  <a:schemeClr val="tx2"/>
                </a:solidFill>
              </a:rPr>
              <a:t>January 25,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2022 Long-Term West Texas Export Study</a:t>
            </a:r>
          </a:p>
        </p:txBody>
      </p:sp>
      <p:sp>
        <p:nvSpPr>
          <p:cNvPr id="7" name="Content Placeholder 6"/>
          <p:cNvSpPr>
            <a:spLocks noGrp="1"/>
          </p:cNvSpPr>
          <p:nvPr>
            <p:ph idx="1"/>
          </p:nvPr>
        </p:nvSpPr>
        <p:spPr>
          <a:xfrm>
            <a:off x="304800" y="990600"/>
            <a:ext cx="3048000" cy="5052221"/>
          </a:xfrm>
        </p:spPr>
        <p:txBody>
          <a:bodyPr/>
          <a:lstStyle/>
          <a:p>
            <a:pPr>
              <a:spcBef>
                <a:spcPts val="1000"/>
              </a:spcBef>
            </a:pPr>
            <a:r>
              <a:rPr lang="en-US" sz="1400" dirty="0"/>
              <a:t>More than 67 GW of IBRs planned to be operational by 2023. </a:t>
            </a:r>
          </a:p>
          <a:p>
            <a:pPr>
              <a:spcBef>
                <a:spcPts val="1000"/>
              </a:spcBef>
            </a:pPr>
            <a:r>
              <a:rPr lang="en-US" sz="1400" dirty="0"/>
              <a:t>Nearly 60%, or over 38 GW, of that IBR capacity is planned for West Texas.</a:t>
            </a:r>
          </a:p>
          <a:p>
            <a:pPr>
              <a:spcBef>
                <a:spcPts val="1000"/>
              </a:spcBef>
            </a:pPr>
            <a:r>
              <a:rPr lang="en-US" sz="1400" dirty="0"/>
              <a:t>Generation curtailment has been necessary to constrain flows across the interface in real-time operations and may continue to be necessary to maintain stability and a reliable transfer level on the existing system. </a:t>
            </a:r>
          </a:p>
          <a:p>
            <a:pPr>
              <a:spcBef>
                <a:spcPts val="1000"/>
              </a:spcBef>
            </a:pPr>
            <a:r>
              <a:rPr lang="en-US" sz="1400" dirty="0"/>
              <a:t>In October 2020, a Generic Transmission Constraint (GTC) was established in real-time operations to address wide-area instability challenges associated with large power transfers from West Texas.</a:t>
            </a:r>
          </a:p>
          <a:p>
            <a:pPr marL="0" indent="0">
              <a:spcBef>
                <a:spcPts val="1000"/>
              </a:spcBef>
              <a:buNone/>
            </a:pPr>
            <a:endParaRPr lang="en-US" sz="1400" dirty="0"/>
          </a:p>
        </p:txBody>
      </p:sp>
      <p:sp>
        <p:nvSpPr>
          <p:cNvPr id="2" name="Slide Number Placeholder 1"/>
          <p:cNvSpPr>
            <a:spLocks noGrp="1"/>
          </p:cNvSpPr>
          <p:nvPr>
            <p:ph type="sldNum" sz="quarter" idx="4"/>
          </p:nvPr>
        </p:nvSpPr>
        <p:spPr/>
        <p:txBody>
          <a:bodyPr/>
          <a:lstStyle/>
          <a:p>
            <a:fld id="{1D93BD3E-1E9A-4970-A6F7-E7AC52762E0C}" type="slidenum">
              <a:rPr lang="en-US" smtClean="0"/>
              <a:pPr/>
              <a:t>2</a:t>
            </a:fld>
            <a:endParaRPr lang="en-US"/>
          </a:p>
        </p:txBody>
      </p:sp>
      <p:pic>
        <p:nvPicPr>
          <p:cNvPr id="5" name="Picture 4" descr="Map&#10;&#10;Description automatically generated">
            <a:extLst>
              <a:ext uri="{FF2B5EF4-FFF2-40B4-BE49-F238E27FC236}">
                <a16:creationId xmlns:a16="http://schemas.microsoft.com/office/drawing/2014/main" id="{6145C22C-6222-45FE-BF4A-BFCD49576E4C}"/>
              </a:ext>
            </a:extLst>
          </p:cNvPr>
          <p:cNvPicPr/>
          <p:nvPr/>
        </p:nvPicPr>
        <p:blipFill>
          <a:blip r:embed="rId2"/>
          <a:stretch>
            <a:fillRect/>
          </a:stretch>
        </p:blipFill>
        <p:spPr>
          <a:xfrm>
            <a:off x="3584865" y="868680"/>
            <a:ext cx="5431155" cy="5120640"/>
          </a:xfrm>
          <a:prstGeom prst="rect">
            <a:avLst/>
          </a:prstGeom>
        </p:spPr>
      </p:pic>
    </p:spTree>
    <p:extLst>
      <p:ext uri="{BB962C8B-B14F-4D97-AF65-F5344CB8AC3E}">
        <p14:creationId xmlns:p14="http://schemas.microsoft.com/office/powerpoint/2010/main" val="26696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2022 Long-Term West Texas Export Study</a:t>
            </a:r>
          </a:p>
        </p:txBody>
      </p:sp>
      <p:sp>
        <p:nvSpPr>
          <p:cNvPr id="7" name="Content Placeholder 6"/>
          <p:cNvSpPr>
            <a:spLocks noGrp="1"/>
          </p:cNvSpPr>
          <p:nvPr>
            <p:ph idx="1"/>
          </p:nvPr>
        </p:nvSpPr>
        <p:spPr/>
        <p:txBody>
          <a:bodyPr/>
          <a:lstStyle/>
          <a:p>
            <a:pPr marL="0" indent="0">
              <a:spcBef>
                <a:spcPts val="1000"/>
              </a:spcBef>
              <a:buNone/>
            </a:pPr>
            <a:r>
              <a:rPr lang="en-US" sz="1600" dirty="0"/>
              <a:t>ERCOT initiated the Long-Term West Texas Export Study</a:t>
            </a:r>
            <a:r>
              <a:rPr lang="en-US" sz="1600" baseline="30000" dirty="0"/>
              <a:t>(1)</a:t>
            </a:r>
            <a:r>
              <a:rPr lang="en-US" sz="1600" dirty="0"/>
              <a:t> in late 2020 with the following objectives:</a:t>
            </a:r>
          </a:p>
          <a:p>
            <a:pPr>
              <a:spcBef>
                <a:spcPts val="1000"/>
              </a:spcBef>
            </a:pPr>
            <a:r>
              <a:rPr lang="en-US" sz="1600" dirty="0"/>
              <a:t>identify potential cost-effective long-term transmission improvement options, tailored to future system load and generation trends, that alleviate the West Texas export constraint</a:t>
            </a:r>
          </a:p>
          <a:p>
            <a:pPr>
              <a:spcBef>
                <a:spcPts val="1000"/>
              </a:spcBef>
            </a:pPr>
            <a:r>
              <a:rPr lang="en-US" sz="1600" dirty="0"/>
              <a:t>maximize the realized benefits of increased transfer limits by addressing downstream constraints</a:t>
            </a:r>
          </a:p>
          <a:p>
            <a:pPr>
              <a:spcBef>
                <a:spcPts val="1000"/>
              </a:spcBef>
            </a:pPr>
            <a:r>
              <a:rPr lang="en-US" sz="1600" dirty="0"/>
              <a:t>improve operational flexibility and resilience</a:t>
            </a:r>
          </a:p>
          <a:p>
            <a:pPr marL="0" indent="0">
              <a:spcBef>
                <a:spcPts val="1000"/>
              </a:spcBef>
              <a:buNone/>
            </a:pPr>
            <a:endParaRPr lang="en-US" sz="1600" dirty="0"/>
          </a:p>
        </p:txBody>
      </p:sp>
      <p:sp>
        <p:nvSpPr>
          <p:cNvPr id="2" name="Slide Number Placeholder 1"/>
          <p:cNvSpPr>
            <a:spLocks noGrp="1"/>
          </p:cNvSpPr>
          <p:nvPr>
            <p:ph type="sldNum" sz="quarter" idx="4"/>
          </p:nvPr>
        </p:nvSpPr>
        <p:spPr/>
        <p:txBody>
          <a:bodyPr/>
          <a:lstStyle/>
          <a:p>
            <a:fld id="{1D93BD3E-1E9A-4970-A6F7-E7AC52762E0C}" type="slidenum">
              <a:rPr lang="en-US" smtClean="0"/>
              <a:pPr/>
              <a:t>3</a:t>
            </a:fld>
            <a:endParaRPr lang="en-US"/>
          </a:p>
        </p:txBody>
      </p:sp>
      <p:sp>
        <p:nvSpPr>
          <p:cNvPr id="5" name="TextBox 4">
            <a:extLst>
              <a:ext uri="{FF2B5EF4-FFF2-40B4-BE49-F238E27FC236}">
                <a16:creationId xmlns:a16="http://schemas.microsoft.com/office/drawing/2014/main" id="{06E7A135-E7DB-4D23-98F2-83A649C3D27F}"/>
              </a:ext>
            </a:extLst>
          </p:cNvPr>
          <p:cNvSpPr txBox="1"/>
          <p:nvPr/>
        </p:nvSpPr>
        <p:spPr>
          <a:xfrm>
            <a:off x="2124783" y="6182245"/>
            <a:ext cx="7010400" cy="276999"/>
          </a:xfrm>
          <a:prstGeom prst="rect">
            <a:avLst/>
          </a:prstGeom>
          <a:noFill/>
        </p:spPr>
        <p:txBody>
          <a:bodyPr wrap="square" rtlCol="0">
            <a:spAutoFit/>
          </a:bodyPr>
          <a:lstStyle/>
          <a:p>
            <a:r>
              <a:rPr lang="en-US" sz="1200" dirty="0">
                <a:solidFill>
                  <a:schemeClr val="tx2"/>
                </a:solidFill>
              </a:rPr>
              <a:t>(1). </a:t>
            </a:r>
            <a:r>
              <a:rPr lang="en-US" sz="1200" dirty="0">
                <a:solidFill>
                  <a:schemeClr val="tx2"/>
                </a:solidFill>
                <a:hlinkClick r:id="rId2"/>
              </a:rPr>
              <a:t>https://www.ercot.com/gridinfo/planning</a:t>
            </a:r>
            <a:r>
              <a:rPr lang="en-US" sz="1200" dirty="0">
                <a:solidFill>
                  <a:schemeClr val="tx2"/>
                </a:solidFill>
              </a:rPr>
              <a:t> - </a:t>
            </a:r>
            <a:r>
              <a:rPr lang="en-US" sz="1200" i="1" dirty="0">
                <a:solidFill>
                  <a:schemeClr val="tx2"/>
                </a:solidFill>
              </a:rPr>
              <a:t>Long-Term West Texas Export Study Report</a:t>
            </a:r>
          </a:p>
        </p:txBody>
      </p:sp>
    </p:spTree>
    <p:extLst>
      <p:ext uri="{BB962C8B-B14F-4D97-AF65-F5344CB8AC3E}">
        <p14:creationId xmlns:p14="http://schemas.microsoft.com/office/powerpoint/2010/main" val="800813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Findings</a:t>
            </a:r>
          </a:p>
        </p:txBody>
      </p:sp>
      <p:sp>
        <p:nvSpPr>
          <p:cNvPr id="3" name="Content Placeholder 2"/>
          <p:cNvSpPr>
            <a:spLocks noGrp="1"/>
          </p:cNvSpPr>
          <p:nvPr>
            <p:ph idx="1"/>
          </p:nvPr>
        </p:nvSpPr>
        <p:spPr/>
        <p:txBody>
          <a:bodyPr/>
          <a:lstStyle/>
          <a:p>
            <a:pPr marL="457200" lvl="0" indent="-457200">
              <a:buFont typeface="+mj-lt"/>
              <a:buAutoNum type="arabicPeriod"/>
            </a:pPr>
            <a:r>
              <a:rPr lang="en-US" sz="2000" dirty="0"/>
              <a:t>The West Texas export interface is expected to become one of the top system constraints by 2023 as a result of continued growth of IBRs in West Texas.</a:t>
            </a:r>
          </a:p>
          <a:p>
            <a:pPr marL="457200" lvl="0" indent="-457200">
              <a:buFont typeface="+mj-lt"/>
              <a:buAutoNum type="arabicPeriod"/>
            </a:pPr>
            <a:r>
              <a:rPr lang="en-US" sz="2000" dirty="0"/>
              <a:t>New transfer pathways are essential to effectively improve the West Texas export transfer limit. Additional reactive support alone is not sufficient.</a:t>
            </a:r>
          </a:p>
          <a:p>
            <a:pPr marL="457200" lvl="0" indent="-457200">
              <a:buFont typeface="+mj-lt"/>
              <a:buAutoNum type="arabicPeriod"/>
            </a:pPr>
            <a:r>
              <a:rPr lang="en-US" sz="2000" dirty="0"/>
              <a:t>Technologies beyond typical 345-kV circuit additions are needed to effectively improve the West Texas export limit.</a:t>
            </a:r>
          </a:p>
          <a:p>
            <a:pPr marL="457200" lvl="0" indent="-457200">
              <a:buFont typeface="+mj-lt"/>
              <a:buAutoNum type="arabicPeriod"/>
            </a:pPr>
            <a:r>
              <a:rPr lang="en-US" sz="2000" dirty="0"/>
              <a:t>Holistic solutions addressing both the West Texas export limit and constraints closer to electrical demand centers are required to accommodate large-scale generation transfers.</a:t>
            </a:r>
          </a:p>
          <a:p>
            <a:pPr marL="457200" lvl="0" indent="-457200">
              <a:buFont typeface="+mj-lt"/>
              <a:buAutoNum type="arabicPeriod"/>
            </a:pPr>
            <a:r>
              <a:rPr lang="en-US" sz="2000" dirty="0"/>
              <a:t>The identified improvement options are expected to reduce curtailment but not necessarily allow full output of all IBRs under all system conditions, including peak demand months.</a:t>
            </a:r>
          </a:p>
          <a:p>
            <a:pPr marL="514350" indent="-514350">
              <a:buFont typeface="+mj-lt"/>
              <a:buAutoNum type="arabicPeriod"/>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99039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D93BD3E-1E9A-4970-A6F7-E7AC52762E0C}" type="slidenum">
              <a:rPr lang="en-US" smtClean="0"/>
              <a:pPr/>
              <a:t>5</a:t>
            </a:fld>
            <a:endParaRPr lang="en-US"/>
          </a:p>
        </p:txBody>
      </p:sp>
      <p:sp>
        <p:nvSpPr>
          <p:cNvPr id="3" name="Content Placeholder 2"/>
          <p:cNvSpPr>
            <a:spLocks noGrp="1"/>
          </p:cNvSpPr>
          <p:nvPr>
            <p:ph sz="half" idx="1"/>
          </p:nvPr>
        </p:nvSpPr>
        <p:spPr>
          <a:xfrm>
            <a:off x="304800" y="990601"/>
            <a:ext cx="8534400" cy="1084534"/>
          </a:xfrm>
        </p:spPr>
        <p:txBody>
          <a:bodyPr/>
          <a:lstStyle/>
          <a:p>
            <a:pPr>
              <a:spcBef>
                <a:spcPts val="1000"/>
              </a:spcBef>
            </a:pPr>
            <a:r>
              <a:rPr lang="en-US" sz="1800" dirty="0"/>
              <a:t>Two preferred, short-listed options</a:t>
            </a:r>
            <a:r>
              <a:rPr lang="en-US" sz="1800" baseline="30000" dirty="0"/>
              <a:t>(2)</a:t>
            </a:r>
            <a:r>
              <a:rPr lang="en-US" sz="1800" dirty="0"/>
              <a:t> which effectively increased the transfer across the West Texas export interface, reduced West Texas wind and solar curtailment, and delivered transferred power to electrical demand centers.</a:t>
            </a:r>
          </a:p>
        </p:txBody>
      </p:sp>
      <p:sp>
        <p:nvSpPr>
          <p:cNvPr id="5" name="Title 4"/>
          <p:cNvSpPr>
            <a:spLocks noGrp="1"/>
          </p:cNvSpPr>
          <p:nvPr>
            <p:ph type="title"/>
          </p:nvPr>
        </p:nvSpPr>
        <p:spPr/>
        <p:txBody>
          <a:bodyPr/>
          <a:lstStyle/>
          <a:p>
            <a:r>
              <a:rPr lang="en-US" dirty="0"/>
              <a:t>Preferred, Short-Listed Options</a:t>
            </a:r>
          </a:p>
        </p:txBody>
      </p:sp>
      <p:pic>
        <p:nvPicPr>
          <p:cNvPr id="8" name="Picture 7">
            <a:extLst>
              <a:ext uri="{FF2B5EF4-FFF2-40B4-BE49-F238E27FC236}">
                <a16:creationId xmlns:a16="http://schemas.microsoft.com/office/drawing/2014/main" id="{8FC7F823-B70E-412B-8F59-76EF49BBC9B0}"/>
              </a:ext>
            </a:extLst>
          </p:cNvPr>
          <p:cNvPicPr>
            <a:picLocks noChangeAspect="1"/>
          </p:cNvPicPr>
          <p:nvPr/>
        </p:nvPicPr>
        <p:blipFill>
          <a:blip r:embed="rId2"/>
          <a:stretch>
            <a:fillRect/>
          </a:stretch>
        </p:blipFill>
        <p:spPr>
          <a:xfrm>
            <a:off x="1920240" y="2107927"/>
            <a:ext cx="5303520" cy="3607073"/>
          </a:xfrm>
          <a:prstGeom prst="rect">
            <a:avLst/>
          </a:prstGeom>
        </p:spPr>
      </p:pic>
      <p:sp>
        <p:nvSpPr>
          <p:cNvPr id="6" name="TextBox 5">
            <a:extLst>
              <a:ext uri="{FF2B5EF4-FFF2-40B4-BE49-F238E27FC236}">
                <a16:creationId xmlns:a16="http://schemas.microsoft.com/office/drawing/2014/main" id="{35F6BD0B-C1FE-4114-85F4-449361359D13}"/>
              </a:ext>
            </a:extLst>
          </p:cNvPr>
          <p:cNvSpPr txBox="1"/>
          <p:nvPr/>
        </p:nvSpPr>
        <p:spPr>
          <a:xfrm>
            <a:off x="2133600" y="6019800"/>
            <a:ext cx="7010400" cy="461665"/>
          </a:xfrm>
          <a:prstGeom prst="rect">
            <a:avLst/>
          </a:prstGeom>
          <a:noFill/>
        </p:spPr>
        <p:txBody>
          <a:bodyPr wrap="square" rtlCol="0">
            <a:spAutoFit/>
          </a:bodyPr>
          <a:lstStyle/>
          <a:p>
            <a:r>
              <a:rPr lang="en-US" sz="1200" dirty="0">
                <a:solidFill>
                  <a:schemeClr val="tx2"/>
                </a:solidFill>
              </a:rPr>
              <a:t>(2). Teal represents low-impedance 345-kV technology, while dark blue represents 1.5 GW HVDC technology. </a:t>
            </a:r>
          </a:p>
        </p:txBody>
      </p:sp>
    </p:spTree>
    <p:extLst>
      <p:ext uri="{BB962C8B-B14F-4D97-AF65-F5344CB8AC3E}">
        <p14:creationId xmlns:p14="http://schemas.microsoft.com/office/powerpoint/2010/main" val="3149858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Reliability and Economic Results Summary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9180253"/>
              </p:ext>
            </p:extLst>
          </p:nvPr>
        </p:nvGraphicFramePr>
        <p:xfrm>
          <a:off x="300621" y="3124200"/>
          <a:ext cx="8542758" cy="259588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1028658138"/>
                    </a:ext>
                  </a:extLst>
                </a:gridCol>
                <a:gridCol w="1600200">
                  <a:extLst>
                    <a:ext uri="{9D8B030D-6E8A-4147-A177-3AD203B41FA5}">
                      <a16:colId xmlns:a16="http://schemas.microsoft.com/office/drawing/2014/main" val="20002"/>
                    </a:ext>
                  </a:extLst>
                </a:gridCol>
                <a:gridCol w="956082">
                  <a:extLst>
                    <a:ext uri="{9D8B030D-6E8A-4147-A177-3AD203B41FA5}">
                      <a16:colId xmlns:a16="http://schemas.microsoft.com/office/drawing/2014/main" val="20003"/>
                    </a:ext>
                  </a:extLst>
                </a:gridCol>
                <a:gridCol w="956082">
                  <a:extLst>
                    <a:ext uri="{9D8B030D-6E8A-4147-A177-3AD203B41FA5}">
                      <a16:colId xmlns:a16="http://schemas.microsoft.com/office/drawing/2014/main" val="3603113311"/>
                    </a:ext>
                  </a:extLst>
                </a:gridCol>
                <a:gridCol w="1220394">
                  <a:extLst>
                    <a:ext uri="{9D8B030D-6E8A-4147-A177-3AD203B41FA5}">
                      <a16:colId xmlns:a16="http://schemas.microsoft.com/office/drawing/2014/main" val="731073355"/>
                    </a:ext>
                  </a:extLst>
                </a:gridCol>
              </a:tblGrid>
              <a:tr h="711200">
                <a:tc rowSpan="2">
                  <a:txBody>
                    <a:bodyPr/>
                    <a:lstStyle/>
                    <a:p>
                      <a:pPr algn="ctr"/>
                      <a:r>
                        <a:rPr lang="en-US" sz="1600" dirty="0"/>
                        <a:t>Improvement Option</a:t>
                      </a:r>
                    </a:p>
                  </a:txBody>
                  <a:tcPr anchor="ctr"/>
                </a:tc>
                <a:tc gridSpan="2">
                  <a:txBody>
                    <a:bodyPr/>
                    <a:lstStyle/>
                    <a:p>
                      <a:pPr algn="ctr"/>
                      <a:r>
                        <a:rPr lang="en-US" sz="1600" dirty="0"/>
                        <a:t>Steady-State Voltage Stability Limit (GW)</a:t>
                      </a:r>
                    </a:p>
                  </a:txBody>
                  <a:tcPr anchor="ctr">
                    <a:lnB w="12700" cap="flat" cmpd="sng" algn="ctr">
                      <a:solidFill>
                        <a:schemeClr val="bg1"/>
                      </a:solidFill>
                      <a:prstDash val="solid"/>
                      <a:round/>
                      <a:headEnd type="none" w="med" len="med"/>
                      <a:tailEnd type="none" w="med" len="med"/>
                    </a:lnB>
                  </a:tcPr>
                </a:tc>
                <a:tc hMerge="1">
                  <a:txBody>
                    <a:bodyPr/>
                    <a:lstStyle/>
                    <a:p>
                      <a:endParaRPr lang="en-US"/>
                    </a:p>
                  </a:txBody>
                  <a:tcPr/>
                </a:tc>
                <a:tc rowSpan="2">
                  <a:txBody>
                    <a:bodyPr/>
                    <a:lstStyle/>
                    <a:p>
                      <a:pPr algn="ctr"/>
                      <a:r>
                        <a:rPr lang="en-US" sz="1600" dirty="0"/>
                        <a:t>Estimated New Double-Circuit Miles</a:t>
                      </a:r>
                    </a:p>
                  </a:txBody>
                  <a:tcPr anchor="ctr"/>
                </a:tc>
                <a:tc gridSpan="2">
                  <a:txBody>
                    <a:bodyPr/>
                    <a:lstStyle/>
                    <a:p>
                      <a:pPr algn="ctr"/>
                      <a:r>
                        <a:rPr lang="en-US" sz="1600" dirty="0"/>
                        <a:t>Production-Cost Savings ($M)</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lang="en-US"/>
                    </a:p>
                  </a:txBody>
                  <a:tcPr/>
                </a:tc>
                <a:tc rowSpan="2">
                  <a:txBody>
                    <a:bodyPr/>
                    <a:lstStyle/>
                    <a:p>
                      <a:pPr algn="ctr"/>
                      <a:r>
                        <a:rPr lang="en-US" sz="1600" dirty="0"/>
                        <a:t>TSP Cost Estimate ($M)</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355600">
                <a:tc vMerge="1">
                  <a:txBody>
                    <a:bodyPr/>
                    <a:lstStyle/>
                    <a:p>
                      <a:endParaRPr lang="en-US"/>
                    </a:p>
                  </a:txBody>
                  <a:tcPr/>
                </a:tc>
                <a:tc>
                  <a:txBody>
                    <a:bodyPr/>
                    <a:lstStyle/>
                    <a:p>
                      <a:pPr algn="ctr"/>
                      <a:r>
                        <a:rPr lang="en-US" sz="1600" b="1" dirty="0">
                          <a:solidFill>
                            <a:schemeClr val="bg1"/>
                          </a:solidFill>
                        </a:rPr>
                        <a:t>2023</a:t>
                      </a:r>
                      <a:endParaRPr lang="en-US"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EC7"/>
                    </a:solidFill>
                  </a:tcPr>
                </a:tc>
                <a:tc>
                  <a:txBody>
                    <a:bodyPr/>
                    <a:lstStyle/>
                    <a:p>
                      <a:pPr algn="ctr"/>
                      <a:r>
                        <a:rPr lang="en-US" sz="1600" b="1" dirty="0">
                          <a:solidFill>
                            <a:schemeClr val="bg1"/>
                          </a:solidFill>
                        </a:rPr>
                        <a:t>2030</a:t>
                      </a:r>
                      <a:endParaRPr lang="en-US" b="1"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EC7"/>
                    </a:solidFill>
                  </a:tcPr>
                </a:tc>
                <a:tc vMerge="1">
                  <a:txBody>
                    <a:bodyPr/>
                    <a:lstStyle/>
                    <a:p>
                      <a:endParaRPr lang="en-US"/>
                    </a:p>
                  </a:txBody>
                  <a:tcPr>
                    <a:lnL w="12700" cap="flat" cmpd="sng" algn="ctr">
                      <a:solidFill>
                        <a:schemeClr val="bg1"/>
                      </a:solidFill>
                      <a:prstDash val="solid"/>
                      <a:round/>
                      <a:headEnd type="none" w="med" len="med"/>
                      <a:tailEnd type="none" w="med" len="med"/>
                    </a:lnL>
                  </a:tcPr>
                </a:tc>
                <a:tc>
                  <a:txBody>
                    <a:bodyPr/>
                    <a:lstStyle/>
                    <a:p>
                      <a:pPr algn="ctr"/>
                      <a:r>
                        <a:rPr lang="en-US" sz="1600" b="1" dirty="0">
                          <a:solidFill>
                            <a:schemeClr val="bg1"/>
                          </a:solidFill>
                        </a:rPr>
                        <a:t>2023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EC7"/>
                    </a:solidFill>
                  </a:tcPr>
                </a:tc>
                <a:tc>
                  <a:txBody>
                    <a:bodyPr/>
                    <a:lstStyle/>
                    <a:p>
                      <a:pPr algn="ctr"/>
                      <a:r>
                        <a:rPr lang="en-US" sz="1600" b="1" dirty="0">
                          <a:solidFill>
                            <a:schemeClr val="bg1"/>
                          </a:solidFill>
                        </a:rPr>
                        <a:t>2030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EC7"/>
                    </a:solidFill>
                  </a:tcPr>
                </a:tc>
                <a:tc v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352429506"/>
                  </a:ext>
                </a:extLst>
              </a:tr>
              <a:tr h="370840">
                <a:tc>
                  <a:txBody>
                    <a:bodyPr/>
                    <a:lstStyle/>
                    <a:p>
                      <a:pPr algn="ctr"/>
                      <a:r>
                        <a:rPr lang="en-US" sz="1600" dirty="0"/>
                        <a:t>Base Case</a:t>
                      </a:r>
                    </a:p>
                  </a:txBody>
                  <a:tcPr anchor="ctr"/>
                </a:tc>
                <a:tc>
                  <a:txBody>
                    <a:bodyPr/>
                    <a:lstStyle/>
                    <a:p>
                      <a:pPr algn="ctr"/>
                      <a:r>
                        <a:rPr lang="en-US" sz="1600" dirty="0"/>
                        <a:t>12.24</a:t>
                      </a:r>
                    </a:p>
                  </a:txBody>
                  <a:tcPr anchor="ctr">
                    <a:lnT w="38100" cap="flat" cmpd="sng" algn="ctr">
                      <a:solidFill>
                        <a:schemeClr val="bg1"/>
                      </a:solidFill>
                      <a:prstDash val="solid"/>
                      <a:round/>
                      <a:headEnd type="none" w="med" len="med"/>
                      <a:tailEnd type="none" w="med" len="med"/>
                    </a:lnT>
                  </a:tcPr>
                </a:tc>
                <a:tc>
                  <a:txBody>
                    <a:bodyPr/>
                    <a:lstStyle/>
                    <a:p>
                      <a:pPr algn="ctr"/>
                      <a:r>
                        <a:rPr lang="en-US" sz="1600" dirty="0"/>
                        <a:t>13.75</a:t>
                      </a:r>
                    </a:p>
                  </a:txBody>
                  <a:tcPr anchor="ctr">
                    <a:lnT w="38100" cap="flat" cmpd="sng" algn="ctr">
                      <a:solidFill>
                        <a:schemeClr val="bg1"/>
                      </a:solidFill>
                      <a:prstDash val="solid"/>
                      <a:round/>
                      <a:headEnd type="none" w="med" len="med"/>
                      <a:tailEnd type="none" w="med" len="med"/>
                    </a:lnT>
                  </a:tcPr>
                </a:tc>
                <a:tc>
                  <a:txBody>
                    <a:bodyPr/>
                    <a:lstStyle/>
                    <a:p>
                      <a:pPr algn="ctr"/>
                      <a:r>
                        <a:rPr lang="en-US" sz="1600" dirty="0"/>
                        <a:t>-</a:t>
                      </a:r>
                    </a:p>
                  </a:txBody>
                  <a:tcPr anchor="ctr"/>
                </a:tc>
                <a:tc>
                  <a:txBody>
                    <a:bodyPr/>
                    <a:lstStyle/>
                    <a:p>
                      <a:pPr algn="ctr"/>
                      <a:r>
                        <a:rPr lang="en-US" sz="1600" dirty="0"/>
                        <a:t>-</a:t>
                      </a:r>
                    </a:p>
                  </a:txBody>
                  <a:tcPr anchor="ctr">
                    <a:lnT w="38100" cap="flat" cmpd="sng" algn="ctr">
                      <a:solidFill>
                        <a:schemeClr val="bg1"/>
                      </a:solidFill>
                      <a:prstDash val="solid"/>
                      <a:round/>
                      <a:headEnd type="none" w="med" len="med"/>
                      <a:tailEnd type="none" w="med" len="med"/>
                    </a:lnT>
                  </a:tcPr>
                </a:tc>
                <a:tc>
                  <a:txBody>
                    <a:bodyPr/>
                    <a:lstStyle/>
                    <a:p>
                      <a:pPr algn="ctr"/>
                      <a:r>
                        <a:rPr lang="en-US" sz="1600" dirty="0"/>
                        <a:t>-</a:t>
                      </a:r>
                    </a:p>
                  </a:txBody>
                  <a:tcPr anchor="ctr">
                    <a:lnT w="38100" cap="flat" cmpd="sng" algn="ctr">
                      <a:solidFill>
                        <a:schemeClr val="bg1"/>
                      </a:solidFill>
                      <a:prstDash val="solid"/>
                      <a:round/>
                      <a:headEnd type="none" w="med" len="med"/>
                      <a:tailEnd type="none" w="med" len="med"/>
                    </a:lnT>
                  </a:tcPr>
                </a:tc>
                <a:tc>
                  <a:txBody>
                    <a:bodyPr/>
                    <a:lstStyle/>
                    <a:p>
                      <a:pPr algn="ctr"/>
                      <a:r>
                        <a:rPr lang="en-US" sz="1600" dirty="0"/>
                        <a:t>-</a:t>
                      </a:r>
                    </a:p>
                  </a:txBody>
                  <a:tcPr anchor="ctr"/>
                </a:tc>
                <a:extLst>
                  <a:ext uri="{0D108BD9-81ED-4DB2-BD59-A6C34878D82A}">
                    <a16:rowId xmlns:a16="http://schemas.microsoft.com/office/drawing/2014/main" val="10001"/>
                  </a:ext>
                </a:extLst>
              </a:tr>
              <a:tr h="370840">
                <a:tc>
                  <a:txBody>
                    <a:bodyPr/>
                    <a:lstStyle/>
                    <a:p>
                      <a:pPr algn="ctr"/>
                      <a:r>
                        <a:rPr lang="en-US" sz="1600" dirty="0"/>
                        <a:t>Option 1 (4AC)</a:t>
                      </a:r>
                    </a:p>
                  </a:txBody>
                  <a:tcPr anchor="ctr"/>
                </a:tc>
                <a:tc>
                  <a:txBody>
                    <a:bodyPr/>
                    <a:lstStyle/>
                    <a:p>
                      <a:pPr algn="ctr"/>
                      <a:r>
                        <a:rPr lang="en-US" sz="1600" dirty="0"/>
                        <a:t>16.46</a:t>
                      </a:r>
                    </a:p>
                  </a:txBody>
                  <a:tcPr anchor="ctr"/>
                </a:tc>
                <a:tc>
                  <a:txBody>
                    <a:bodyPr/>
                    <a:lstStyle/>
                    <a:p>
                      <a:pPr algn="ctr"/>
                      <a:r>
                        <a:rPr lang="en-US" sz="1600" dirty="0"/>
                        <a:t>18.35</a:t>
                      </a:r>
                    </a:p>
                  </a:txBody>
                  <a:tcPr anchor="ctr"/>
                </a:tc>
                <a:tc>
                  <a:txBody>
                    <a:bodyPr/>
                    <a:lstStyle/>
                    <a:p>
                      <a:pPr algn="ctr"/>
                      <a:r>
                        <a:rPr lang="en-US" sz="1600" dirty="0"/>
                        <a:t>1,009</a:t>
                      </a:r>
                    </a:p>
                  </a:txBody>
                  <a:tcPr anchor="ctr"/>
                </a:tc>
                <a:tc>
                  <a:txBody>
                    <a:bodyPr/>
                    <a:lstStyle/>
                    <a:p>
                      <a:pPr algn="ctr"/>
                      <a:r>
                        <a:rPr lang="en-US" sz="1600" dirty="0"/>
                        <a:t>135</a:t>
                      </a:r>
                    </a:p>
                  </a:txBody>
                  <a:tcPr anchor="ctr"/>
                </a:tc>
                <a:tc>
                  <a:txBody>
                    <a:bodyPr/>
                    <a:lstStyle/>
                    <a:p>
                      <a:pPr algn="ctr"/>
                      <a:r>
                        <a:rPr lang="en-US" sz="1600" dirty="0"/>
                        <a:t>642</a:t>
                      </a:r>
                    </a:p>
                  </a:txBody>
                  <a:tcPr anchor="ctr"/>
                </a:tc>
                <a:tc>
                  <a:txBody>
                    <a:bodyPr/>
                    <a:lstStyle/>
                    <a:p>
                      <a:pPr algn="ctr"/>
                      <a:r>
                        <a:rPr lang="en-US" sz="1600" dirty="0"/>
                        <a:t>2,738</a:t>
                      </a:r>
                    </a:p>
                  </a:txBody>
                  <a:tcPr anchor="ctr"/>
                </a:tc>
                <a:extLst>
                  <a:ext uri="{0D108BD9-81ED-4DB2-BD59-A6C34878D82A}">
                    <a16:rowId xmlns:a16="http://schemas.microsoft.com/office/drawing/2014/main" val="10002"/>
                  </a:ext>
                </a:extLst>
              </a:tr>
              <a:tr h="370840">
                <a:tc>
                  <a:txBody>
                    <a:bodyPr/>
                    <a:lstStyle/>
                    <a:p>
                      <a:pPr algn="ctr"/>
                      <a:r>
                        <a:rPr lang="en-US" sz="1600" dirty="0"/>
                        <a:t>Option 2 (3AC+HVDC)</a:t>
                      </a:r>
                    </a:p>
                  </a:txBody>
                  <a:tcPr anchor="ctr"/>
                </a:tc>
                <a:tc>
                  <a:txBody>
                    <a:bodyPr/>
                    <a:lstStyle/>
                    <a:p>
                      <a:pPr algn="ctr"/>
                      <a:r>
                        <a:rPr lang="en-US" sz="1600" dirty="0"/>
                        <a:t>16.49</a:t>
                      </a:r>
                    </a:p>
                  </a:txBody>
                  <a:tcPr anchor="ctr"/>
                </a:tc>
                <a:tc>
                  <a:txBody>
                    <a:bodyPr/>
                    <a:lstStyle/>
                    <a:p>
                      <a:pPr algn="ctr"/>
                      <a:r>
                        <a:rPr lang="en-US" sz="1600" dirty="0"/>
                        <a:t>18.78</a:t>
                      </a:r>
                    </a:p>
                  </a:txBody>
                  <a:tcPr anchor="ctr"/>
                </a:tc>
                <a:tc>
                  <a:txBody>
                    <a:bodyPr/>
                    <a:lstStyle/>
                    <a:p>
                      <a:pPr algn="ctr"/>
                      <a:r>
                        <a:rPr lang="en-US" sz="1600" dirty="0"/>
                        <a:t>1,274</a:t>
                      </a:r>
                    </a:p>
                  </a:txBody>
                  <a:tcPr anchor="ctr"/>
                </a:tc>
                <a:tc>
                  <a:txBody>
                    <a:bodyPr/>
                    <a:lstStyle/>
                    <a:p>
                      <a:pPr algn="ctr"/>
                      <a:r>
                        <a:rPr lang="en-US" sz="1600" dirty="0"/>
                        <a:t>170</a:t>
                      </a:r>
                    </a:p>
                  </a:txBody>
                  <a:tcPr anchor="ctr"/>
                </a:tc>
                <a:tc>
                  <a:txBody>
                    <a:bodyPr/>
                    <a:lstStyle/>
                    <a:p>
                      <a:pPr algn="ctr"/>
                      <a:r>
                        <a:rPr lang="en-US" sz="1600" dirty="0"/>
                        <a:t>783</a:t>
                      </a:r>
                    </a:p>
                  </a:txBody>
                  <a:tcPr anchor="ctr"/>
                </a:tc>
                <a:tc>
                  <a:txBody>
                    <a:bodyPr/>
                    <a:lstStyle/>
                    <a:p>
                      <a:pPr algn="ctr"/>
                      <a:r>
                        <a:rPr lang="en-US" sz="1600" dirty="0"/>
                        <a:t>5,203</a:t>
                      </a:r>
                    </a:p>
                  </a:txBody>
                  <a:tcPr anchor="ct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a:extLst>
              <a:ext uri="{FF2B5EF4-FFF2-40B4-BE49-F238E27FC236}">
                <a16:creationId xmlns:a16="http://schemas.microsoft.com/office/drawing/2014/main" id="{7C0206C3-0C2F-4CF4-A245-DDF8C908CF8C}"/>
              </a:ext>
            </a:extLst>
          </p:cNvPr>
          <p:cNvSpPr txBox="1">
            <a:spLocks/>
          </p:cNvSpPr>
          <p:nvPr/>
        </p:nvSpPr>
        <p:spPr>
          <a:xfrm>
            <a:off x="304800" y="990601"/>
            <a:ext cx="8534400" cy="18287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000"/>
              </a:spcBef>
            </a:pPr>
            <a:r>
              <a:rPr lang="en-US" sz="1800" dirty="0"/>
              <a:t>Both options increased the calculated voltage stability limit by approximately 35%. </a:t>
            </a:r>
          </a:p>
          <a:p>
            <a:pPr>
              <a:spcBef>
                <a:spcPts val="1000"/>
              </a:spcBef>
            </a:pPr>
            <a:r>
              <a:rPr lang="en-US" sz="1800" dirty="0"/>
              <a:t>In the 2030 study case, approximately $140M of additional production-cost savings resulted from Option 2 as compared with Option 1, highlighting the benefits of a holistic approach considering downstream constraints in tandem with the West Texas export constraint.</a:t>
            </a:r>
          </a:p>
        </p:txBody>
      </p:sp>
    </p:spTree>
    <p:extLst>
      <p:ext uri="{BB962C8B-B14F-4D97-AF65-F5344CB8AC3E}">
        <p14:creationId xmlns:p14="http://schemas.microsoft.com/office/powerpoint/2010/main" val="4179595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2030 Results Summary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35129695"/>
              </p:ext>
            </p:extLst>
          </p:nvPr>
        </p:nvGraphicFramePr>
        <p:xfrm>
          <a:off x="300621" y="3733800"/>
          <a:ext cx="8542758" cy="2352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2339586">
                  <a:extLst>
                    <a:ext uri="{9D8B030D-6E8A-4147-A177-3AD203B41FA5}">
                      <a16:colId xmlns:a16="http://schemas.microsoft.com/office/drawing/2014/main" val="20001"/>
                    </a:ext>
                  </a:extLst>
                </a:gridCol>
                <a:gridCol w="2339586">
                  <a:extLst>
                    <a:ext uri="{9D8B030D-6E8A-4147-A177-3AD203B41FA5}">
                      <a16:colId xmlns:a16="http://schemas.microsoft.com/office/drawing/2014/main" val="20002"/>
                    </a:ext>
                  </a:extLst>
                </a:gridCol>
                <a:gridCol w="2339586">
                  <a:extLst>
                    <a:ext uri="{9D8B030D-6E8A-4147-A177-3AD203B41FA5}">
                      <a16:colId xmlns:a16="http://schemas.microsoft.com/office/drawing/2014/main" val="20003"/>
                    </a:ext>
                  </a:extLst>
                </a:gridCol>
              </a:tblGrid>
              <a:tr h="370840">
                <a:tc>
                  <a:txBody>
                    <a:bodyPr/>
                    <a:lstStyle/>
                    <a:p>
                      <a:pPr algn="ctr"/>
                      <a:r>
                        <a:rPr lang="en-US" sz="1600" dirty="0"/>
                        <a:t>Improvement Option</a:t>
                      </a:r>
                    </a:p>
                  </a:txBody>
                  <a:tcPr anchor="ctr"/>
                </a:tc>
                <a:tc>
                  <a:txBody>
                    <a:bodyPr/>
                    <a:lstStyle/>
                    <a:p>
                      <a:pPr algn="ctr"/>
                      <a:r>
                        <a:rPr lang="en-US" sz="1600" dirty="0"/>
                        <a:t>West Texas Wind and Solar Curtailment (%)</a:t>
                      </a:r>
                    </a:p>
                  </a:txBody>
                  <a:tcPr anchor="ctr"/>
                </a:tc>
                <a:tc>
                  <a:txBody>
                    <a:bodyPr/>
                    <a:lstStyle/>
                    <a:p>
                      <a:pPr algn="ctr"/>
                      <a:r>
                        <a:rPr lang="en-US" sz="1600" dirty="0"/>
                        <a:t>West Texas Interface % of Year Binding</a:t>
                      </a:r>
                    </a:p>
                  </a:txBody>
                  <a:tcPr anchor="ctr"/>
                </a:tc>
                <a:tc>
                  <a:txBody>
                    <a:bodyPr/>
                    <a:lstStyle/>
                    <a:p>
                      <a:pPr algn="ctr"/>
                      <a:r>
                        <a:rPr lang="en-US" sz="1600" dirty="0"/>
                        <a:t>North-to-Houston Interface % of Year Binding</a:t>
                      </a:r>
                    </a:p>
                  </a:txBody>
                  <a:tcPr anchor="ctr"/>
                </a:tc>
                <a:extLst>
                  <a:ext uri="{0D108BD9-81ED-4DB2-BD59-A6C34878D82A}">
                    <a16:rowId xmlns:a16="http://schemas.microsoft.com/office/drawing/2014/main" val="10000"/>
                  </a:ext>
                </a:extLst>
              </a:tr>
              <a:tr h="370840">
                <a:tc>
                  <a:txBody>
                    <a:bodyPr/>
                    <a:lstStyle/>
                    <a:p>
                      <a:pPr algn="ctr"/>
                      <a:r>
                        <a:rPr lang="en-US" sz="1600" dirty="0"/>
                        <a:t>Base Case</a:t>
                      </a:r>
                    </a:p>
                  </a:txBody>
                  <a:tcPr anchor="ctr"/>
                </a:tc>
                <a:tc>
                  <a:txBody>
                    <a:bodyPr/>
                    <a:lstStyle/>
                    <a:p>
                      <a:pPr algn="ctr"/>
                      <a:r>
                        <a:rPr lang="en-US" sz="1600" dirty="0"/>
                        <a:t>28.4</a:t>
                      </a:r>
                    </a:p>
                  </a:txBody>
                  <a:tcPr anchor="ctr"/>
                </a:tc>
                <a:tc>
                  <a:txBody>
                    <a:bodyPr/>
                    <a:lstStyle/>
                    <a:p>
                      <a:pPr algn="ctr"/>
                      <a:r>
                        <a:rPr lang="en-US" sz="1600" dirty="0"/>
                        <a:t>52.4</a:t>
                      </a:r>
                    </a:p>
                  </a:txBody>
                  <a:tcPr anchor="ctr"/>
                </a:tc>
                <a:tc>
                  <a:txBody>
                    <a:bodyPr/>
                    <a:lstStyle/>
                    <a:p>
                      <a:pPr algn="ctr"/>
                      <a:r>
                        <a:rPr lang="en-US" sz="1600" dirty="0"/>
                        <a:t>74.5</a:t>
                      </a:r>
                    </a:p>
                  </a:txBody>
                  <a:tcPr anchor="ctr"/>
                </a:tc>
                <a:extLst>
                  <a:ext uri="{0D108BD9-81ED-4DB2-BD59-A6C34878D82A}">
                    <a16:rowId xmlns:a16="http://schemas.microsoft.com/office/drawing/2014/main" val="10001"/>
                  </a:ext>
                </a:extLst>
              </a:tr>
              <a:tr h="370840">
                <a:tc>
                  <a:txBody>
                    <a:bodyPr/>
                    <a:lstStyle/>
                    <a:p>
                      <a:pPr algn="ctr"/>
                      <a:r>
                        <a:rPr lang="en-US" sz="1600" dirty="0"/>
                        <a:t>Option 1 (4AC)</a:t>
                      </a:r>
                    </a:p>
                  </a:txBody>
                  <a:tcPr anchor="ctr"/>
                </a:tc>
                <a:tc>
                  <a:txBody>
                    <a:bodyPr/>
                    <a:lstStyle/>
                    <a:p>
                      <a:pPr algn="ctr"/>
                      <a:r>
                        <a:rPr lang="en-US" sz="1600" dirty="0"/>
                        <a:t>19.3</a:t>
                      </a:r>
                    </a:p>
                  </a:txBody>
                  <a:tcPr anchor="ctr"/>
                </a:tc>
                <a:tc>
                  <a:txBody>
                    <a:bodyPr/>
                    <a:lstStyle/>
                    <a:p>
                      <a:pPr algn="ctr"/>
                      <a:r>
                        <a:rPr lang="en-US" sz="1600" dirty="0"/>
                        <a:t>43.5</a:t>
                      </a:r>
                    </a:p>
                  </a:txBody>
                  <a:tcPr anchor="ctr"/>
                </a:tc>
                <a:tc>
                  <a:txBody>
                    <a:bodyPr/>
                    <a:lstStyle/>
                    <a:p>
                      <a:pPr algn="ctr"/>
                      <a:r>
                        <a:rPr lang="en-US" sz="1600" dirty="0"/>
                        <a:t>76.8</a:t>
                      </a:r>
                    </a:p>
                  </a:txBody>
                  <a:tcPr anchor="ctr"/>
                </a:tc>
                <a:extLst>
                  <a:ext uri="{0D108BD9-81ED-4DB2-BD59-A6C34878D82A}">
                    <a16:rowId xmlns:a16="http://schemas.microsoft.com/office/drawing/2014/main" val="10002"/>
                  </a:ext>
                </a:extLst>
              </a:tr>
              <a:tr h="370840">
                <a:tc>
                  <a:txBody>
                    <a:bodyPr/>
                    <a:lstStyle/>
                    <a:p>
                      <a:pPr algn="ctr"/>
                      <a:r>
                        <a:rPr lang="en-US" sz="1600" dirty="0"/>
                        <a:t>Option 2 (3AC+HVDC)</a:t>
                      </a:r>
                    </a:p>
                  </a:txBody>
                  <a:tcPr anchor="ctr"/>
                </a:tc>
                <a:tc>
                  <a:txBody>
                    <a:bodyPr/>
                    <a:lstStyle/>
                    <a:p>
                      <a:pPr algn="ctr"/>
                      <a:r>
                        <a:rPr lang="en-US" sz="1600" dirty="0"/>
                        <a:t>18.7</a:t>
                      </a:r>
                    </a:p>
                  </a:txBody>
                  <a:tcPr anchor="ctr"/>
                </a:tc>
                <a:tc>
                  <a:txBody>
                    <a:bodyPr/>
                    <a:lstStyle/>
                    <a:p>
                      <a:pPr algn="ctr"/>
                      <a:r>
                        <a:rPr lang="en-US" sz="1600" dirty="0"/>
                        <a:t>40.0</a:t>
                      </a:r>
                    </a:p>
                  </a:txBody>
                  <a:tcPr anchor="ctr"/>
                </a:tc>
                <a:tc>
                  <a:txBody>
                    <a:bodyPr/>
                    <a:lstStyle/>
                    <a:p>
                      <a:pPr algn="ctr"/>
                      <a:r>
                        <a:rPr lang="en-US" sz="1600" dirty="0"/>
                        <a:t>59.9</a:t>
                      </a:r>
                    </a:p>
                  </a:txBody>
                  <a:tcPr anchor="ct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Content Placeholder 2">
            <a:extLst>
              <a:ext uri="{FF2B5EF4-FFF2-40B4-BE49-F238E27FC236}">
                <a16:creationId xmlns:a16="http://schemas.microsoft.com/office/drawing/2014/main" id="{48AC5E90-1991-4CF2-9938-F08FF9AEDE11}"/>
              </a:ext>
            </a:extLst>
          </p:cNvPr>
          <p:cNvSpPr txBox="1">
            <a:spLocks/>
          </p:cNvSpPr>
          <p:nvPr/>
        </p:nvSpPr>
        <p:spPr>
          <a:xfrm>
            <a:off x="304800" y="990601"/>
            <a:ext cx="8534400" cy="25907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000"/>
              </a:spcBef>
            </a:pPr>
            <a:r>
              <a:rPr lang="en-US" sz="1800" dirty="0"/>
              <a:t>While the two short-listed options did not fully resolve West Texas curtailment or the interface constraints, they are expected to provide consistent and notable system benefits. </a:t>
            </a:r>
          </a:p>
          <a:p>
            <a:pPr>
              <a:spcBef>
                <a:spcPts val="1000"/>
              </a:spcBef>
            </a:pPr>
            <a:r>
              <a:rPr lang="en-US" sz="1800" dirty="0"/>
              <a:t>Both short-listed options resulted in significant reductions in congestion on the West Texas export interface and West Texas wind and solar generation curtailment. </a:t>
            </a:r>
          </a:p>
          <a:p>
            <a:pPr>
              <a:spcBef>
                <a:spcPts val="1000"/>
              </a:spcBef>
            </a:pPr>
            <a:r>
              <a:rPr lang="en-US" sz="1800" dirty="0"/>
              <a:t>Option 2 also resulted in reduced congestion on the North-to-Houston interface.</a:t>
            </a:r>
          </a:p>
        </p:txBody>
      </p:sp>
    </p:spTree>
    <p:extLst>
      <p:ext uri="{BB962C8B-B14F-4D97-AF65-F5344CB8AC3E}">
        <p14:creationId xmlns:p14="http://schemas.microsoft.com/office/powerpoint/2010/main" val="350390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304800" y="990601"/>
            <a:ext cx="8458200" cy="1447800"/>
          </a:xfrm>
        </p:spPr>
        <p:txBody>
          <a:bodyPr/>
          <a:lstStyle/>
          <a:p>
            <a:pPr>
              <a:spcBef>
                <a:spcPts val="1000"/>
              </a:spcBef>
            </a:pPr>
            <a:r>
              <a:rPr lang="en-US" sz="1200" dirty="0">
                <a:solidFill>
                  <a:schemeClr val="accent2"/>
                </a:solidFill>
              </a:rPr>
              <a:t>ERCOT will continue to evaluate system needs associated with the West Texas export constraint and coordinate with TSPs to identify transmission improvements following applicable planning criteria, including new and updated criteria resulting from ongoing discussions at the Public Utility Commission of Texas (PUCT) and ERCOT stakeholder groups. </a:t>
            </a:r>
          </a:p>
          <a:p>
            <a:pPr>
              <a:spcBef>
                <a:spcPts val="1000"/>
              </a:spcBef>
            </a:pPr>
            <a:r>
              <a:rPr lang="en-US" sz="1200" dirty="0">
                <a:solidFill>
                  <a:schemeClr val="accent2"/>
                </a:solidFill>
              </a:rPr>
              <a:t>Ongoing evaluation will include continued consideration of new transmission technologies and endpoints for potential transmission improvements to determine the most effective approach for maximizing system benefits.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5" name="Table 4">
            <a:extLst>
              <a:ext uri="{FF2B5EF4-FFF2-40B4-BE49-F238E27FC236}">
                <a16:creationId xmlns:a16="http://schemas.microsoft.com/office/drawing/2014/main" id="{A6C3A70D-8EDE-4088-94A6-7F219A12857C}"/>
              </a:ext>
            </a:extLst>
          </p:cNvPr>
          <p:cNvGraphicFramePr>
            <a:graphicFrameLocks noGrp="1"/>
          </p:cNvGraphicFramePr>
          <p:nvPr>
            <p:extLst>
              <p:ext uri="{D42A27DB-BD31-4B8C-83A1-F6EECF244321}">
                <p14:modId xmlns:p14="http://schemas.microsoft.com/office/powerpoint/2010/main" val="3739770927"/>
              </p:ext>
            </p:extLst>
          </p:nvPr>
        </p:nvGraphicFramePr>
        <p:xfrm>
          <a:off x="628650" y="2286000"/>
          <a:ext cx="7886700" cy="3767328"/>
        </p:xfrm>
        <a:graphic>
          <a:graphicData uri="http://schemas.openxmlformats.org/drawingml/2006/table">
            <a:tbl>
              <a:tblPr firstRow="1" bandRow="1">
                <a:tableStyleId>{5C22544A-7EE6-4342-B048-85BDC9FD1C3A}</a:tableStyleId>
              </a:tblPr>
              <a:tblGrid>
                <a:gridCol w="1509514">
                  <a:extLst>
                    <a:ext uri="{9D8B030D-6E8A-4147-A177-3AD203B41FA5}">
                      <a16:colId xmlns:a16="http://schemas.microsoft.com/office/drawing/2014/main" val="3818655741"/>
                    </a:ext>
                  </a:extLst>
                </a:gridCol>
                <a:gridCol w="1438534">
                  <a:extLst>
                    <a:ext uri="{9D8B030D-6E8A-4147-A177-3AD203B41FA5}">
                      <a16:colId xmlns:a16="http://schemas.microsoft.com/office/drawing/2014/main" val="1514543889"/>
                    </a:ext>
                  </a:extLst>
                </a:gridCol>
                <a:gridCol w="1088365">
                  <a:extLst>
                    <a:ext uri="{9D8B030D-6E8A-4147-A177-3AD203B41FA5}">
                      <a16:colId xmlns:a16="http://schemas.microsoft.com/office/drawing/2014/main" val="3540416425"/>
                    </a:ext>
                  </a:extLst>
                </a:gridCol>
                <a:gridCol w="3850287">
                  <a:extLst>
                    <a:ext uri="{9D8B030D-6E8A-4147-A177-3AD203B41FA5}">
                      <a16:colId xmlns:a16="http://schemas.microsoft.com/office/drawing/2014/main" val="1899764154"/>
                    </a:ext>
                  </a:extLst>
                </a:gridCol>
              </a:tblGrid>
              <a:tr h="201295">
                <a:tc>
                  <a:txBody>
                    <a:bodyPr/>
                    <a:lstStyle/>
                    <a:p>
                      <a:pPr marL="0" marR="0" algn="ctr">
                        <a:lnSpc>
                          <a:spcPct val="115000"/>
                        </a:lnSpc>
                        <a:spcBef>
                          <a:spcPts val="0"/>
                        </a:spcBef>
                        <a:spcAft>
                          <a:spcPts val="600"/>
                        </a:spcAft>
                      </a:pPr>
                      <a:r>
                        <a:rPr lang="en-US" sz="1050" dirty="0">
                          <a:effectLst/>
                        </a:rPr>
                        <a:t>Option</a:t>
                      </a:r>
                      <a:endParaRPr lang="en-US" sz="105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tc>
                  <a:txBody>
                    <a:bodyPr/>
                    <a:lstStyle/>
                    <a:p>
                      <a:pPr marL="0" marR="0" algn="ctr">
                        <a:lnSpc>
                          <a:spcPct val="115000"/>
                        </a:lnSpc>
                        <a:spcBef>
                          <a:spcPts val="0"/>
                        </a:spcBef>
                        <a:spcAft>
                          <a:spcPts val="600"/>
                        </a:spcAft>
                      </a:pPr>
                      <a:r>
                        <a:rPr lang="en-US" sz="1050">
                          <a:effectLst/>
                        </a:rPr>
                        <a:t>Estimated Power Transfer Improvement </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tc>
                  <a:txBody>
                    <a:bodyPr/>
                    <a:lstStyle/>
                    <a:p>
                      <a:pPr marL="0" marR="0" algn="ctr">
                        <a:lnSpc>
                          <a:spcPct val="115000"/>
                        </a:lnSpc>
                        <a:spcBef>
                          <a:spcPts val="0"/>
                        </a:spcBef>
                        <a:spcAft>
                          <a:spcPts val="600"/>
                        </a:spcAft>
                      </a:pPr>
                      <a:r>
                        <a:rPr lang="en-US" sz="1050">
                          <a:effectLst/>
                        </a:rPr>
                        <a:t>Estimated Cost</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tc>
                  <a:txBody>
                    <a:bodyPr/>
                    <a:lstStyle/>
                    <a:p>
                      <a:pPr marL="0" marR="0" algn="ctr">
                        <a:lnSpc>
                          <a:spcPct val="115000"/>
                        </a:lnSpc>
                        <a:spcBef>
                          <a:spcPts val="0"/>
                        </a:spcBef>
                        <a:spcAft>
                          <a:spcPts val="600"/>
                        </a:spcAft>
                      </a:pPr>
                      <a:r>
                        <a:rPr lang="en-US" sz="1050" dirty="0">
                          <a:effectLst/>
                        </a:rPr>
                        <a:t>Notes</a:t>
                      </a:r>
                      <a:endParaRPr lang="en-US" sz="105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11440062"/>
                  </a:ext>
                </a:extLst>
              </a:tr>
              <a:tr h="219075">
                <a:tc>
                  <a:txBody>
                    <a:bodyPr/>
                    <a:lstStyle/>
                    <a:p>
                      <a:pPr marL="0" marR="0" algn="ctr">
                        <a:lnSpc>
                          <a:spcPct val="115000"/>
                        </a:lnSpc>
                        <a:spcBef>
                          <a:spcPts val="0"/>
                        </a:spcBef>
                        <a:spcAft>
                          <a:spcPts val="0"/>
                        </a:spcAft>
                      </a:pPr>
                      <a:r>
                        <a:rPr lang="en-US" sz="1050">
                          <a:solidFill>
                            <a:schemeClr val="accent2"/>
                          </a:solidFill>
                          <a:effectLst/>
                        </a:rPr>
                        <a:t>Typical 345-kV double-circuit line</a:t>
                      </a:r>
                      <a:endParaRPr lang="en-US" sz="105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a:solidFill>
                            <a:schemeClr val="accent2"/>
                          </a:solidFill>
                          <a:effectLst/>
                        </a:rPr>
                        <a:t>&lt; 1 GW</a:t>
                      </a:r>
                      <a:endParaRPr lang="en-US" sz="105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a:solidFill>
                            <a:schemeClr val="accent2"/>
                          </a:solidFill>
                          <a:effectLst/>
                        </a:rPr>
                        <a:t>$$</a:t>
                      </a:r>
                      <a:endParaRPr lang="en-US" sz="105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342900" marR="0" lvl="0" indent="-342900" algn="l">
                        <a:lnSpc>
                          <a:spcPct val="115000"/>
                        </a:lnSpc>
                        <a:spcBef>
                          <a:spcPts val="0"/>
                        </a:spcBef>
                        <a:spcAft>
                          <a:spcPts val="0"/>
                        </a:spcAft>
                        <a:buFont typeface="Symbol" panose="05050102010706020507" pitchFamily="18" charset="2"/>
                        <a:buChar char=""/>
                      </a:pPr>
                      <a:r>
                        <a:rPr lang="en-US" sz="1050" dirty="0">
                          <a:solidFill>
                            <a:schemeClr val="accent2"/>
                          </a:solidFill>
                          <a:effectLst/>
                        </a:rPr>
                        <a:t>Not effective for long-distance transfer</a:t>
                      </a:r>
                    </a:p>
                    <a:p>
                      <a:pPr marL="342900" marR="0" lvl="0" indent="-342900" algn="l">
                        <a:lnSpc>
                          <a:spcPct val="115000"/>
                        </a:lnSpc>
                        <a:spcBef>
                          <a:spcPts val="0"/>
                        </a:spcBef>
                        <a:spcAft>
                          <a:spcPts val="0"/>
                        </a:spcAft>
                        <a:buFont typeface="Symbol" panose="05050102010706020507" pitchFamily="18" charset="2"/>
                        <a:buChar char=""/>
                      </a:pPr>
                      <a:r>
                        <a:rPr lang="en-US" sz="1050" dirty="0">
                          <a:solidFill>
                            <a:schemeClr val="accent2"/>
                          </a:solidFill>
                          <a:effectLst/>
                        </a:rPr>
                        <a:t>Complex SSR issues need to be addressed if adding series capacitors</a:t>
                      </a:r>
                      <a:endParaRPr lang="en-US" sz="105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84769170"/>
                  </a:ext>
                </a:extLst>
              </a:tr>
              <a:tr h="247015">
                <a:tc>
                  <a:txBody>
                    <a:bodyPr/>
                    <a:lstStyle/>
                    <a:p>
                      <a:pPr marL="0" marR="0" algn="ctr">
                        <a:lnSpc>
                          <a:spcPct val="115000"/>
                        </a:lnSpc>
                        <a:spcBef>
                          <a:spcPts val="0"/>
                        </a:spcBef>
                        <a:spcAft>
                          <a:spcPts val="0"/>
                        </a:spcAft>
                      </a:pPr>
                      <a:r>
                        <a:rPr lang="en-US" sz="1050" kern="1200">
                          <a:effectLst/>
                        </a:rPr>
                        <a:t>Low impedance 345-kV double-circuit line</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effectLst/>
                        </a:rPr>
                        <a:t>~1-1.2 GW</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effectLst/>
                        </a:rPr>
                        <a:t>$$</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342900" marR="0" lvl="0" indent="-342900" algn="l">
                        <a:lnSpc>
                          <a:spcPct val="115000"/>
                        </a:lnSpc>
                        <a:spcBef>
                          <a:spcPts val="0"/>
                        </a:spcBef>
                        <a:spcAft>
                          <a:spcPts val="0"/>
                        </a:spcAft>
                        <a:buFont typeface="Symbol" panose="05050102010706020507" pitchFamily="18" charset="2"/>
                        <a:buChar char=""/>
                      </a:pPr>
                      <a:r>
                        <a:rPr lang="en-US" sz="1050">
                          <a:effectLst/>
                        </a:rPr>
                        <a:t>Suitable for long-distance power transfer</a:t>
                      </a:r>
                    </a:p>
                    <a:p>
                      <a:pPr marL="342900" marR="0" lvl="0" indent="-342900" algn="l">
                        <a:lnSpc>
                          <a:spcPct val="115000"/>
                        </a:lnSpc>
                        <a:spcBef>
                          <a:spcPts val="0"/>
                        </a:spcBef>
                        <a:spcAft>
                          <a:spcPts val="0"/>
                        </a:spcAft>
                        <a:buFont typeface="Symbol" panose="05050102010706020507" pitchFamily="18" charset="2"/>
                        <a:buChar char=""/>
                      </a:pPr>
                      <a:r>
                        <a:rPr lang="en-US" sz="1050" kern="1200">
                          <a:effectLst/>
                        </a:rPr>
                        <a:t>Not widely implemented</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19207451"/>
                  </a:ext>
                </a:extLst>
              </a:tr>
              <a:tr h="233680">
                <a:tc>
                  <a:txBody>
                    <a:bodyPr/>
                    <a:lstStyle/>
                    <a:p>
                      <a:pPr marL="0" marR="0" algn="ctr">
                        <a:lnSpc>
                          <a:spcPct val="115000"/>
                        </a:lnSpc>
                        <a:spcBef>
                          <a:spcPts val="0"/>
                        </a:spcBef>
                        <a:spcAft>
                          <a:spcPts val="0"/>
                        </a:spcAft>
                      </a:pPr>
                      <a:r>
                        <a:rPr lang="en-US" sz="1050" kern="1200">
                          <a:effectLst/>
                        </a:rPr>
                        <a:t>Typical 500-kV double-circuit line</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effectLst/>
                        </a:rPr>
                        <a:t>~1.3-1.6 GW</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effectLst/>
                        </a:rPr>
                        <a:t>$$$</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342900" marR="0" lvl="0" indent="-342900" algn="just">
                        <a:lnSpc>
                          <a:spcPct val="115000"/>
                        </a:lnSpc>
                        <a:spcBef>
                          <a:spcPts val="0"/>
                        </a:spcBef>
                        <a:spcAft>
                          <a:spcPts val="0"/>
                        </a:spcAft>
                        <a:buFont typeface="Symbol" panose="05050102010706020507" pitchFamily="18" charset="2"/>
                        <a:buChar char=""/>
                      </a:pPr>
                      <a:r>
                        <a:rPr lang="en-US" sz="1050">
                          <a:effectLst/>
                        </a:rPr>
                        <a:t>Suitable for very long-distance power transfer</a:t>
                      </a:r>
                    </a:p>
                    <a:p>
                      <a:pPr marL="342900" marR="0" lvl="0" indent="-342900" algn="just">
                        <a:lnSpc>
                          <a:spcPct val="115000"/>
                        </a:lnSpc>
                        <a:spcBef>
                          <a:spcPts val="0"/>
                        </a:spcBef>
                        <a:spcAft>
                          <a:spcPts val="0"/>
                        </a:spcAft>
                        <a:buFont typeface="Symbol" panose="05050102010706020507" pitchFamily="18" charset="2"/>
                        <a:buChar char=""/>
                      </a:pPr>
                      <a:r>
                        <a:rPr lang="en-US" sz="1050">
                          <a:effectLst/>
                        </a:rPr>
                        <a:t>Additional transformers are needed to connect to the existing system (~4 transformers per circuit)</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52988997"/>
                  </a:ext>
                </a:extLst>
              </a:tr>
              <a:tr h="233680">
                <a:tc>
                  <a:txBody>
                    <a:bodyPr/>
                    <a:lstStyle/>
                    <a:p>
                      <a:pPr marL="0" marR="0" algn="ctr">
                        <a:lnSpc>
                          <a:spcPct val="115000"/>
                        </a:lnSpc>
                        <a:spcBef>
                          <a:spcPts val="0"/>
                        </a:spcBef>
                        <a:spcAft>
                          <a:spcPts val="0"/>
                        </a:spcAft>
                      </a:pPr>
                      <a:r>
                        <a:rPr lang="en-US" sz="1050" kern="1200">
                          <a:effectLst/>
                        </a:rPr>
                        <a:t>VSC-HVDC line</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effectLst/>
                        </a:rPr>
                        <a:t>~1.5-2 GW</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effectLst/>
                        </a:rPr>
                        <a:t>$$$</a:t>
                      </a:r>
                      <a:endParaRPr lang="en-US" sz="105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342900" marR="0" lvl="0" indent="-342900" algn="l">
                        <a:lnSpc>
                          <a:spcPct val="115000"/>
                        </a:lnSpc>
                        <a:spcBef>
                          <a:spcPts val="0"/>
                        </a:spcBef>
                        <a:spcAft>
                          <a:spcPts val="0"/>
                        </a:spcAft>
                        <a:buFont typeface="Symbol" panose="05050102010706020507" pitchFamily="18" charset="2"/>
                        <a:buChar char=""/>
                      </a:pPr>
                      <a:r>
                        <a:rPr lang="en-US" sz="1050" kern="1200" dirty="0">
                          <a:effectLst/>
                        </a:rPr>
                        <a:t>Suitable for very long-distance power transfer</a:t>
                      </a:r>
                      <a:endParaRPr lang="en-US" sz="1050" dirty="0">
                        <a:effectLst/>
                      </a:endParaRPr>
                    </a:p>
                    <a:p>
                      <a:pPr marL="342900" marR="0" lvl="0" indent="-342900" algn="l">
                        <a:lnSpc>
                          <a:spcPct val="115000"/>
                        </a:lnSpc>
                        <a:spcBef>
                          <a:spcPts val="0"/>
                        </a:spcBef>
                        <a:spcAft>
                          <a:spcPts val="0"/>
                        </a:spcAft>
                        <a:buFont typeface="Symbol" panose="05050102010706020507" pitchFamily="18" charset="2"/>
                        <a:buChar char=""/>
                      </a:pPr>
                      <a:r>
                        <a:rPr lang="en-US" sz="1050" kern="1200" dirty="0">
                          <a:effectLst/>
                        </a:rPr>
                        <a:t>Further discussion on system and market operation required</a:t>
                      </a:r>
                      <a:endParaRPr lang="en-US" sz="105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28943498"/>
                  </a:ext>
                </a:extLst>
              </a:tr>
              <a:tr h="233680">
                <a:tc>
                  <a:txBody>
                    <a:bodyPr/>
                    <a:lstStyle/>
                    <a:p>
                      <a:pPr marL="0" marR="0" algn="ctr">
                        <a:lnSpc>
                          <a:spcPct val="115000"/>
                        </a:lnSpc>
                        <a:spcBef>
                          <a:spcPts val="0"/>
                        </a:spcBef>
                        <a:spcAft>
                          <a:spcPts val="0"/>
                        </a:spcAft>
                      </a:pPr>
                      <a:r>
                        <a:rPr lang="en-US" sz="1050" kern="1200">
                          <a:solidFill>
                            <a:schemeClr val="accent2"/>
                          </a:solidFill>
                          <a:effectLst/>
                        </a:rPr>
                        <a:t>Reactive Devices</a:t>
                      </a:r>
                      <a:endParaRPr lang="en-US" sz="105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a:solidFill>
                            <a:schemeClr val="accent2"/>
                          </a:solidFill>
                          <a:effectLst/>
                        </a:rPr>
                        <a:t>~2-4 MVAr/MW</a:t>
                      </a:r>
                      <a:endParaRPr lang="en-US" sz="105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ct val="115000"/>
                        </a:lnSpc>
                        <a:spcBef>
                          <a:spcPts val="0"/>
                        </a:spcBef>
                        <a:spcAft>
                          <a:spcPts val="0"/>
                        </a:spcAft>
                      </a:pPr>
                      <a:r>
                        <a:rPr lang="en-US" sz="1050" kern="1200" dirty="0">
                          <a:solidFill>
                            <a:schemeClr val="accent2"/>
                          </a:solidFill>
                          <a:effectLst/>
                        </a:rPr>
                        <a:t>$</a:t>
                      </a:r>
                      <a:endParaRPr lang="en-US" sz="105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342900" marR="0" lvl="0" indent="-342900" algn="l">
                        <a:lnSpc>
                          <a:spcPct val="115000"/>
                        </a:lnSpc>
                        <a:spcBef>
                          <a:spcPts val="0"/>
                        </a:spcBef>
                        <a:spcAft>
                          <a:spcPts val="0"/>
                        </a:spcAft>
                        <a:buFont typeface="Symbol" panose="05050102010706020507" pitchFamily="18" charset="2"/>
                        <a:buChar char=""/>
                      </a:pPr>
                      <a:r>
                        <a:rPr lang="en-US" sz="1050" kern="1200" dirty="0">
                          <a:solidFill>
                            <a:schemeClr val="accent2"/>
                          </a:solidFill>
                          <a:effectLst/>
                        </a:rPr>
                        <a:t>Additional reactive devices alone could increase the operational risk of voltage instability near nominal voltage</a:t>
                      </a:r>
                      <a:endParaRPr lang="en-US" sz="1050" dirty="0">
                        <a:solidFill>
                          <a:schemeClr val="accent2"/>
                        </a:solidFill>
                        <a:effectLst/>
                      </a:endParaRPr>
                    </a:p>
                    <a:p>
                      <a:pPr marL="342900" marR="0" lvl="0" indent="-342900" algn="l">
                        <a:lnSpc>
                          <a:spcPct val="115000"/>
                        </a:lnSpc>
                        <a:spcBef>
                          <a:spcPts val="0"/>
                        </a:spcBef>
                        <a:spcAft>
                          <a:spcPts val="0"/>
                        </a:spcAft>
                        <a:buFont typeface="Symbol" panose="05050102010706020507" pitchFamily="18" charset="2"/>
                        <a:buChar char=""/>
                      </a:pPr>
                      <a:r>
                        <a:rPr lang="en-US" sz="1050" kern="1200" dirty="0">
                          <a:solidFill>
                            <a:schemeClr val="accent2"/>
                          </a:solidFill>
                          <a:effectLst/>
                        </a:rPr>
                        <a:t>Cost inefficient</a:t>
                      </a:r>
                      <a:endParaRPr lang="en-US" sz="105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61265165"/>
                  </a:ext>
                </a:extLst>
              </a:tr>
            </a:tbl>
          </a:graphicData>
        </a:graphic>
      </p:graphicFrame>
    </p:spTree>
    <p:extLst>
      <p:ext uri="{BB962C8B-B14F-4D97-AF65-F5344CB8AC3E}">
        <p14:creationId xmlns:p14="http://schemas.microsoft.com/office/powerpoint/2010/main" val="1336913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 Comments</a:t>
            </a:r>
          </a:p>
        </p:txBody>
      </p:sp>
      <p:sp>
        <p:nvSpPr>
          <p:cNvPr id="3" name="Content Placeholder 2"/>
          <p:cNvSpPr>
            <a:spLocks noGrp="1"/>
          </p:cNvSpPr>
          <p:nvPr>
            <p:ph idx="1"/>
          </p:nvPr>
        </p:nvSpPr>
        <p:spPr/>
        <p:txBody>
          <a:bodyPr/>
          <a:lstStyle/>
          <a:p>
            <a:pPr marL="0" indent="0">
              <a:buNone/>
            </a:pPr>
            <a:r>
              <a:rPr lang="en-US" dirty="0"/>
              <a:t>Please send questions and/or comments to:</a:t>
            </a:r>
          </a:p>
          <a:p>
            <a:r>
              <a:rPr lang="en-US" dirty="0">
                <a:hlinkClick r:id="rId2"/>
              </a:rPr>
              <a:t>Jameson.Haesler@ercot.com</a:t>
            </a:r>
            <a:endParaRPr lang="en-US" dirty="0"/>
          </a:p>
          <a:p>
            <a:r>
              <a:rPr lang="en-US" dirty="0">
                <a:hlinkClick r:id="rId3"/>
              </a:rPr>
              <a:t>John.Bernecker@ercot.com</a:t>
            </a: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68301201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4279</TotalTime>
  <Words>858</Words>
  <Application>Microsoft Office PowerPoint</Application>
  <PresentationFormat>On-screen Show (4:3)</PresentationFormat>
  <Paragraphs>123</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Symbol</vt:lpstr>
      <vt:lpstr>1_Custom Design</vt:lpstr>
      <vt:lpstr>Office Theme</vt:lpstr>
      <vt:lpstr>PowerPoint Presentation</vt:lpstr>
      <vt:lpstr>2022 Long-Term West Texas Export Study</vt:lpstr>
      <vt:lpstr>2022 Long-Term West Texas Export Study</vt:lpstr>
      <vt:lpstr>Key Findings</vt:lpstr>
      <vt:lpstr>Preferred, Short-Listed Options</vt:lpstr>
      <vt:lpstr>Reliability and Economic Results Summary</vt:lpstr>
      <vt:lpstr>Additional 2030 Results Summary</vt:lpstr>
      <vt:lpstr>Next Steps</vt:lpstr>
      <vt:lpstr>Questions / Comments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Haesler, Jameson</cp:lastModifiedBy>
  <cp:revision>218</cp:revision>
  <cp:lastPrinted>2016-01-21T20:53:15Z</cp:lastPrinted>
  <dcterms:created xsi:type="dcterms:W3CDTF">2016-01-21T15:20:31Z</dcterms:created>
  <dcterms:modified xsi:type="dcterms:W3CDTF">2022-01-24T18:24:40Z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