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72" r:id="rId3"/>
    <p:sldId id="264" r:id="rId4"/>
    <p:sldId id="275" r:id="rId5"/>
    <p:sldId id="278" r:id="rId6"/>
    <p:sldId id="276" r:id="rId7"/>
    <p:sldId id="269" r:id="rId8"/>
    <p:sldId id="277" r:id="rId9"/>
  </p:sldIdLst>
  <p:sldSz cx="9144000" cy="6858000" type="screen4x3"/>
  <p:notesSz cx="6858000" cy="9144000"/>
  <p:defaultTextStyle>
    <a:defPPr>
      <a:defRPr lang="en-US"/>
    </a:defPPr>
    <a:lvl1pPr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9970" autoAdjust="0"/>
    <p:restoredTop sz="94660"/>
  </p:normalViewPr>
  <p:slideViewPr>
    <p:cSldViewPr>
      <p:cViewPr varScale="1">
        <p:scale>
          <a:sx n="83" d="100"/>
          <a:sy n="83" d="100"/>
        </p:scale>
        <p:origin x="1886"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grpSp>
      </p:grpSp>
      <p:sp>
        <p:nvSpPr>
          <p:cNvPr id="10259"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102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FC3616DB-D74D-4DBA-A9A5-299D468F746E}" type="slidenum">
              <a:rPr lang="en-US" altLang="en-US"/>
              <a:pPr/>
              <a:t>‹#›</a:t>
            </a:fld>
            <a:endParaRPr lang="en-US" altLang="en-US"/>
          </a:p>
        </p:txBody>
      </p:sp>
    </p:spTree>
    <p:extLst>
      <p:ext uri="{BB962C8B-B14F-4D97-AF65-F5344CB8AC3E}">
        <p14:creationId xmlns:p14="http://schemas.microsoft.com/office/powerpoint/2010/main" val="170685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3DA3697-7A4A-49E4-9E70-66BFFB05F8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5809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517A16E-4E80-4522-8A17-50EB9F1C2D0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341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94CB8582-1BFB-4BE0-9AF3-E46EBE077B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4160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CC42FD5-4803-4BF8-B5A2-17B8F3D46C9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2360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AD0C281-D564-4C20-9999-D8F300BA4599}"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0960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C382944A-1D2B-42DC-AE8F-1DE108D72040}" type="slidenum">
              <a:rPr lang="en-US" altLang="en-US"/>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81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642EE520-AE7E-47CD-ABBE-2ECBF27D6219}" type="slidenum">
              <a:rPr lang="en-US" altLang="en-US"/>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958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F94E3E6F-5272-4E3F-AE32-59C6DD7A2C66}" type="slidenum">
              <a:rPr lang="en-US" altLang="en-US"/>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675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34765A67-BC6D-4E3B-B281-134B6B69678A}"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930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1B9DD474-1E65-43E5-8A27-0622EBC7D8DD}"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6953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53E20001-4B65-4594-A8C0-F7F5F03E4E3C}" type="slidenum">
              <a:rPr lang="en-US" altLang="en-US"/>
              <a:pPr/>
              <a:t>‹#›</a:t>
            </a:fld>
            <a:endParaRPr lang="en-US" altLang="en-US"/>
          </a:p>
        </p:txBody>
      </p:sp>
      <p:grpSp>
        <p:nvGrpSpPr>
          <p:cNvPr id="1028" name="Group 4"/>
          <p:cNvGrpSpPr>
            <a:grpSpLocks/>
          </p:cNvGrpSpPr>
          <p:nvPr/>
        </p:nvGrpSpPr>
        <p:grpSpPr bwMode="auto">
          <a:xfrm>
            <a:off x="0" y="0"/>
            <a:ext cx="9144000" cy="546100"/>
            <a:chOff x="0" y="0"/>
            <a:chExt cx="5760" cy="344"/>
          </a:xfrm>
        </p:grpSpPr>
        <p:sp>
          <p:nvSpPr>
            <p:cNvPr id="922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922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dirty="0">
                <a:latin typeface="Times New Roman" charset="0"/>
                <a:cs typeface="+mn-cs"/>
              </a:endParaRPr>
            </a:p>
          </p:txBody>
        </p:sp>
        <p:sp>
          <p:nvSpPr>
            <p:cNvPr id="922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922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grpSp>
      <p:sp>
        <p:nvSpPr>
          <p:cNvPr id="1029" name="Rectangle 14"/>
          <p:cNvSpPr>
            <a:spLocks noGrp="1" noChangeArrowheads="1"/>
          </p:cNvSpPr>
          <p:nvPr>
            <p:ph type="title"/>
          </p:nvPr>
        </p:nvSpPr>
        <p:spPr bwMode="auto">
          <a:xfrm>
            <a:off x="457200" y="457200"/>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3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dirty="0"/>
              <a:t>Load Energy Settlements  </a:t>
            </a:r>
          </a:p>
        </p:txBody>
      </p:sp>
      <p:sp>
        <p:nvSpPr>
          <p:cNvPr id="3075" name="Subtitle 2"/>
          <p:cNvSpPr>
            <a:spLocks noGrp="1"/>
          </p:cNvSpPr>
          <p:nvPr>
            <p:ph type="subTitle" idx="1"/>
          </p:nvPr>
        </p:nvSpPr>
        <p:spPr/>
        <p:txBody>
          <a:bodyPr/>
          <a:lstStyle/>
          <a:p>
            <a:r>
              <a:rPr lang="en-US" sz="2800" dirty="0"/>
              <a:t>Wholesale Market Working Group</a:t>
            </a:r>
            <a:endParaRPr lang="en-US" altLang="en-US" sz="2800" dirty="0"/>
          </a:p>
        </p:txBody>
      </p:sp>
      <p:sp>
        <p:nvSpPr>
          <p:cNvPr id="3076" name="TextBox 3"/>
          <p:cNvSpPr txBox="1">
            <a:spLocks noChangeArrowheads="1"/>
          </p:cNvSpPr>
          <p:nvPr/>
        </p:nvSpPr>
        <p:spPr bwMode="auto">
          <a:xfrm>
            <a:off x="1676400" y="5791200"/>
            <a:ext cx="2971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panose="020B0604020202020204" pitchFamily="34" charset="0"/>
                <a:cs typeface="Arial" panose="020B0604020202020204" pitchFamily="34" charset="0"/>
              </a:defRPr>
            </a:lvl1pPr>
            <a:lvl2pPr marL="742950" indent="-285750" eaLnBrk="0" hangingPunct="0">
              <a:defRPr sz="800">
                <a:solidFill>
                  <a:schemeClr val="tx1"/>
                </a:solidFill>
                <a:latin typeface="Arial" panose="020B0604020202020204" pitchFamily="34" charset="0"/>
                <a:cs typeface="Arial" panose="020B0604020202020204" pitchFamily="34" charset="0"/>
              </a:defRPr>
            </a:lvl2pPr>
            <a:lvl3pPr marL="1143000" indent="-228600" eaLnBrk="0" hangingPunct="0">
              <a:defRPr sz="800">
                <a:solidFill>
                  <a:schemeClr val="tx1"/>
                </a:solidFill>
                <a:latin typeface="Arial" panose="020B0604020202020204" pitchFamily="34" charset="0"/>
                <a:cs typeface="Arial" panose="020B0604020202020204" pitchFamily="34" charset="0"/>
              </a:defRPr>
            </a:lvl3pPr>
            <a:lvl4pPr marL="1600200" indent="-228600" eaLnBrk="0" hangingPunct="0">
              <a:defRPr sz="800">
                <a:solidFill>
                  <a:schemeClr val="tx1"/>
                </a:solidFill>
                <a:latin typeface="Arial" panose="020B0604020202020204" pitchFamily="34" charset="0"/>
                <a:cs typeface="Arial" panose="020B0604020202020204" pitchFamily="34" charset="0"/>
              </a:defRPr>
            </a:lvl4pPr>
            <a:lvl5pPr marL="2057400" indent="-228600" eaLnBrk="0" hangingPunct="0">
              <a:defRPr sz="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t>Floyd J. Trefny</a:t>
            </a:r>
          </a:p>
          <a:p>
            <a:pPr eaLnBrk="1" hangingPunct="1"/>
            <a:r>
              <a:rPr lang="en-US" altLang="en-US" sz="2000" dirty="0"/>
              <a:t>January 28,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7393-D1F2-4868-85F7-55DBE363E556}"/>
              </a:ext>
            </a:extLst>
          </p:cNvPr>
          <p:cNvSpPr>
            <a:spLocks noGrp="1"/>
          </p:cNvSpPr>
          <p:nvPr>
            <p:ph type="title"/>
          </p:nvPr>
        </p:nvSpPr>
        <p:spPr/>
        <p:txBody>
          <a:bodyPr/>
          <a:lstStyle/>
          <a:p>
            <a:r>
              <a:rPr lang="en-US" dirty="0">
                <a:solidFill>
                  <a:srgbClr val="000000"/>
                </a:solidFill>
                <a:latin typeface="Arial" panose="020B0604020202020204" pitchFamily="34" charset="0"/>
              </a:rPr>
              <a:t>Background - PUCT Rules</a:t>
            </a:r>
            <a:br>
              <a:rPr lang="en-US" dirty="0">
                <a:solidFill>
                  <a:srgbClr val="000000"/>
                </a:solidFill>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705B707-0378-4FD1-B2F0-2D2FA8C904A0}"/>
              </a:ext>
            </a:extLst>
          </p:cNvPr>
          <p:cNvSpPr>
            <a:spLocks noGrp="1"/>
          </p:cNvSpPr>
          <p:nvPr>
            <p:ph idx="1"/>
          </p:nvPr>
        </p:nvSpPr>
        <p:spPr>
          <a:xfrm>
            <a:off x="381000" y="1143000"/>
            <a:ext cx="8153400" cy="5257800"/>
          </a:xfrm>
        </p:spPr>
        <p:txBody>
          <a:bodyPr/>
          <a:lstStyle/>
          <a:p>
            <a:pPr marL="0" marR="0" indent="0" algn="l">
              <a:spcBef>
                <a:spcPts val="0"/>
              </a:spcBef>
              <a:spcAft>
                <a:spcPts val="800"/>
              </a:spcAft>
              <a:buNone/>
            </a:pPr>
            <a:r>
              <a:rPr lang="en-US" sz="1800" b="1" i="0" dirty="0">
                <a:solidFill>
                  <a:srgbClr val="000000"/>
                </a:solidFill>
                <a:effectLst/>
                <a:latin typeface="Calibri" panose="020F0502020204030204" pitchFamily="34" charset="0"/>
              </a:rPr>
              <a:t>§25.501. Wholesale Market Design for the Electric Reliability Council of Texas.</a:t>
            </a:r>
            <a:endParaRPr lang="en-US" sz="1800" b="0" i="0" dirty="0">
              <a:solidFill>
                <a:srgbClr val="000000"/>
              </a:solidFill>
              <a:effectLst/>
              <a:latin typeface="Calibri" panose="020F0502020204030204" pitchFamily="34" charset="0"/>
            </a:endParaRPr>
          </a:p>
          <a:p>
            <a:pPr marL="0" marR="0" indent="0" algn="l">
              <a:spcBef>
                <a:spcPts val="0"/>
              </a:spcBef>
              <a:spcAft>
                <a:spcPts val="800"/>
              </a:spcAft>
              <a:buNone/>
            </a:pPr>
            <a:r>
              <a:rPr lang="en-US" sz="1600" b="0" i="0" dirty="0">
                <a:solidFill>
                  <a:srgbClr val="000000"/>
                </a:solidFill>
                <a:effectLst/>
                <a:latin typeface="Calibri" panose="020F0502020204030204" pitchFamily="34" charset="0"/>
              </a:rPr>
              <a:t>(f) </a:t>
            </a:r>
            <a:r>
              <a:rPr lang="en-US" sz="1600" b="1" i="0" dirty="0">
                <a:solidFill>
                  <a:srgbClr val="000000"/>
                </a:solidFill>
                <a:effectLst/>
                <a:latin typeface="Calibri" panose="020F0502020204030204" pitchFamily="34" charset="0"/>
              </a:rPr>
              <a:t>Nodal energy prices for resources. </a:t>
            </a:r>
            <a:r>
              <a:rPr lang="en-US" sz="1600" b="0" i="0" dirty="0">
                <a:solidFill>
                  <a:srgbClr val="000000"/>
                </a:solidFill>
                <a:effectLst/>
                <a:latin typeface="Calibri" panose="020F0502020204030204" pitchFamily="34" charset="0"/>
              </a:rPr>
              <a:t>ERCOT shall use nodal energy prices for resources. Nodal energy prices for resources shall be the locational marginal prices, consistent with subsection (e) of this section, resulting from security-constrained, economic dispatch.</a:t>
            </a:r>
          </a:p>
          <a:p>
            <a:pPr marL="0" indent="0" algn="l">
              <a:buNone/>
            </a:pPr>
            <a:r>
              <a:rPr lang="en-US" sz="1600" b="0" i="0" dirty="0">
                <a:solidFill>
                  <a:srgbClr val="000000"/>
                </a:solidFill>
                <a:effectLst/>
                <a:latin typeface="Calibri" panose="020F0502020204030204" pitchFamily="34" charset="0"/>
              </a:rPr>
              <a:t>(h) </a:t>
            </a:r>
            <a:r>
              <a:rPr lang="en-US" sz="1600" b="1" i="0" dirty="0">
                <a:solidFill>
                  <a:srgbClr val="000000"/>
                </a:solidFill>
                <a:effectLst/>
                <a:latin typeface="Calibri" panose="020F0502020204030204" pitchFamily="34" charset="0"/>
              </a:rPr>
              <a:t>Zonal energy prices for loads</a:t>
            </a:r>
            <a:r>
              <a:rPr lang="en-US" sz="1600" b="0" i="0" dirty="0">
                <a:solidFill>
                  <a:srgbClr val="000000"/>
                </a:solidFill>
                <a:effectLst/>
                <a:latin typeface="Calibri" panose="020F0502020204030204" pitchFamily="34" charset="0"/>
              </a:rPr>
              <a:t>. ERCOT shall use zonal energy prices for loads that consist of an aggregation of either the individual load node energy prices within each zone </a:t>
            </a:r>
            <a:r>
              <a:rPr lang="en-US" sz="1600" b="1" i="0" dirty="0">
                <a:solidFill>
                  <a:srgbClr val="FF0000"/>
                </a:solidFill>
                <a:effectLst/>
                <a:latin typeface="Calibri" panose="020F0502020204030204" pitchFamily="34" charset="0"/>
              </a:rPr>
              <a:t>or the individual resource node energy prices within each zone. </a:t>
            </a:r>
            <a:r>
              <a:rPr lang="en-US" sz="1600" b="0" i="0" dirty="0">
                <a:solidFill>
                  <a:srgbClr val="000000"/>
                </a:solidFill>
                <a:effectLst/>
                <a:latin typeface="Calibri" panose="020F0502020204030204" pitchFamily="34" charset="0"/>
              </a:rPr>
              <a:t>Individual load node or resource node energy prices shall be the locational marginal prices, consistent with subsection (e) of this section, </a:t>
            </a:r>
            <a:r>
              <a:rPr lang="en-US" sz="1600" b="0" i="0" dirty="0">
                <a:solidFill>
                  <a:srgbClr val="FF0000"/>
                </a:solidFill>
                <a:effectLst/>
                <a:latin typeface="Calibri" panose="020F0502020204030204" pitchFamily="34" charset="0"/>
              </a:rPr>
              <a:t>resulting from security-constrained, economic dispatch. </a:t>
            </a:r>
            <a:r>
              <a:rPr lang="en-US" sz="1600" b="0" i="0" dirty="0">
                <a:solidFill>
                  <a:srgbClr val="000000"/>
                </a:solidFill>
                <a:effectLst/>
                <a:latin typeface="Calibri" panose="020F0502020204030204" pitchFamily="34" charset="0"/>
              </a:rPr>
              <a:t>ERCOT shall maintain stable zones and shall notify market participants in advance of zonal boundary changes in order that the market participants will have an appropriate amount of time to adjust to the changes.</a:t>
            </a:r>
          </a:p>
          <a:p>
            <a:endParaRPr lang="en-US" sz="1600" dirty="0">
              <a:solidFill>
                <a:srgbClr val="000000"/>
              </a:solidFill>
              <a:latin typeface="Calibri" panose="020F0502020204030204" pitchFamily="34" charset="0"/>
            </a:endParaRPr>
          </a:p>
          <a:p>
            <a:r>
              <a:rPr lang="en-US" sz="2000" b="0" i="0" dirty="0">
                <a:solidFill>
                  <a:srgbClr val="000000"/>
                </a:solidFill>
                <a:effectLst/>
                <a:latin typeface="Arial" panose="020B0604020202020204" pitchFamily="34" charset="0"/>
              </a:rPr>
              <a:t>CLR in SCED can be settled at a Node.</a:t>
            </a:r>
          </a:p>
          <a:p>
            <a:r>
              <a:rPr lang="en-US" sz="2000" dirty="0">
                <a:solidFill>
                  <a:srgbClr val="000000"/>
                </a:solidFill>
                <a:latin typeface="Arial" panose="020B0604020202020204" pitchFamily="34" charset="0"/>
              </a:rPr>
              <a:t>A NCLR</a:t>
            </a:r>
            <a:r>
              <a:rPr lang="en-US" sz="2000" b="0" i="0" dirty="0">
                <a:solidFill>
                  <a:srgbClr val="000000"/>
                </a:solidFill>
                <a:effectLst/>
                <a:latin typeface="Arial" panose="020B0604020202020204" pitchFamily="34" charset="0"/>
              </a:rPr>
              <a:t> not in </a:t>
            </a:r>
            <a:r>
              <a:rPr lang="en-US" sz="2000" dirty="0">
                <a:solidFill>
                  <a:srgbClr val="000000"/>
                </a:solidFill>
                <a:latin typeface="Arial" panose="020B0604020202020204" pitchFamily="34" charset="0"/>
              </a:rPr>
              <a:t>SCED must be settled a Load Zone price </a:t>
            </a:r>
            <a:r>
              <a:rPr lang="en-US" sz="2000" b="0" i="0" dirty="0">
                <a:solidFill>
                  <a:srgbClr val="000000"/>
                </a:solidFill>
                <a:effectLst/>
                <a:latin typeface="Arial" panose="020B0604020202020204" pitchFamily="34" charset="0"/>
              </a:rPr>
              <a:t>under current rules</a:t>
            </a:r>
          </a:p>
          <a:p>
            <a:r>
              <a:rPr lang="en-US" sz="2000" dirty="0">
                <a:solidFill>
                  <a:srgbClr val="000000"/>
                </a:solidFill>
                <a:latin typeface="Arial" panose="020B0604020202020204" pitchFamily="34" charset="0"/>
              </a:rPr>
              <a:t>A Load must purchase its energy from a REP that likely does not have prices sold at individual nodes </a:t>
            </a:r>
          </a:p>
          <a:p>
            <a:r>
              <a:rPr lang="en-US" sz="2000" b="0" i="0" dirty="0">
                <a:solidFill>
                  <a:srgbClr val="000000"/>
                </a:solidFill>
                <a:effectLst/>
                <a:latin typeface="Arial" panose="020B0604020202020204" pitchFamily="34" charset="0"/>
              </a:rPr>
              <a:t>CLRs would have to be</a:t>
            </a:r>
            <a:r>
              <a:rPr lang="en-US" sz="2000" dirty="0">
                <a:solidFill>
                  <a:srgbClr val="000000"/>
                </a:solidFill>
                <a:latin typeface="Arial" panose="020B0604020202020204" pitchFamily="34" charset="0"/>
              </a:rPr>
              <a:t> Resource Nodes and be in CRR auctions</a:t>
            </a:r>
            <a:endParaRPr lang="en-US" sz="2000" b="0" i="0" dirty="0">
              <a:solidFill>
                <a:srgbClr val="000000"/>
              </a:solidFill>
              <a:effectLst/>
              <a:latin typeface="Arial" panose="020B0604020202020204" pitchFamily="34" charset="0"/>
            </a:endParaRPr>
          </a:p>
          <a:p>
            <a:endParaRPr lang="en-US" sz="1800" dirty="0"/>
          </a:p>
        </p:txBody>
      </p:sp>
    </p:spTree>
    <p:extLst>
      <p:ext uri="{BB962C8B-B14F-4D97-AF65-F5344CB8AC3E}">
        <p14:creationId xmlns:p14="http://schemas.microsoft.com/office/powerpoint/2010/main" val="1676388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6DD6B-1BE4-48E5-A2A8-4FA6DCE7FA3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318FB0B-88A5-4394-B5B0-FB0B9700ACEC}"/>
              </a:ext>
            </a:extLst>
          </p:cNvPr>
          <p:cNvSpPr>
            <a:spLocks noGrp="1"/>
          </p:cNvSpPr>
          <p:nvPr>
            <p:ph idx="1"/>
          </p:nvPr>
        </p:nvSpPr>
        <p:spPr>
          <a:xfrm>
            <a:off x="457200" y="1295400"/>
            <a:ext cx="8382000" cy="5410200"/>
          </a:xfrm>
        </p:spPr>
        <p:txBody>
          <a:bodyPr/>
          <a:lstStyle/>
          <a:p>
            <a:r>
              <a:rPr lang="en-US" sz="2400" dirty="0"/>
              <a:t>Interval Data Recorders (IDR) meters measure retail load on 15-minute intervals</a:t>
            </a:r>
          </a:p>
          <a:p>
            <a:r>
              <a:rPr lang="en-US" sz="2400" dirty="0"/>
              <a:t>Load Zone Settlement Point Prices from ERCOT that retail consumers pay are based on 15-minute intervals.</a:t>
            </a:r>
          </a:p>
          <a:p>
            <a:pPr lvl="1"/>
            <a:r>
              <a:rPr lang="en-US" sz="2000" dirty="0"/>
              <a:t>Calculated for each bus’s load weighted average of 5-minute bus LMPs from each SCED executed during the 15-minute period</a:t>
            </a:r>
          </a:p>
          <a:p>
            <a:pPr lvl="1"/>
            <a:r>
              <a:rPr lang="en-US" sz="2000" dirty="0"/>
              <a:t>These 5-minute averages are further weighted by the change in system load over the 15 minute period</a:t>
            </a:r>
          </a:p>
          <a:p>
            <a:r>
              <a:rPr lang="en-US" sz="2400" dirty="0"/>
              <a:t>Retail Loads pay metered kWh multiplied by the 15-minute settlement point price</a:t>
            </a:r>
          </a:p>
          <a:p>
            <a:pPr lvl="1"/>
            <a:r>
              <a:rPr lang="en-US" sz="2000" dirty="0"/>
              <a:t>There is a disconnect between what a retail NCL pays and the 5-minute SCED prices</a:t>
            </a:r>
          </a:p>
        </p:txBody>
      </p:sp>
    </p:spTree>
    <p:extLst>
      <p:ext uri="{BB962C8B-B14F-4D97-AF65-F5344CB8AC3E}">
        <p14:creationId xmlns:p14="http://schemas.microsoft.com/office/powerpoint/2010/main" val="53090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FD63-D026-44EE-AB89-3E128013E114}"/>
              </a:ext>
            </a:extLst>
          </p:cNvPr>
          <p:cNvSpPr>
            <a:spLocks noGrp="1"/>
          </p:cNvSpPr>
          <p:nvPr>
            <p:ph type="title"/>
          </p:nvPr>
        </p:nvSpPr>
        <p:spPr>
          <a:xfrm>
            <a:off x="457200" y="455645"/>
            <a:ext cx="8229600" cy="914400"/>
          </a:xfrm>
        </p:spPr>
        <p:txBody>
          <a:bodyPr/>
          <a:lstStyle/>
          <a:p>
            <a:pPr marL="0" marR="0" indent="0">
              <a:spcBef>
                <a:spcPts val="0"/>
              </a:spcBef>
              <a:spcAft>
                <a:spcPts val="0"/>
              </a:spcAft>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Non-Controllable Load - Interruption Scenarios</a:t>
            </a:r>
            <a:endParaRPr lang="en-US" sz="3200" dirty="0"/>
          </a:p>
        </p:txBody>
      </p:sp>
      <p:graphicFrame>
        <p:nvGraphicFramePr>
          <p:cNvPr id="4" name="Content Placeholder 3">
            <a:extLst>
              <a:ext uri="{FF2B5EF4-FFF2-40B4-BE49-F238E27FC236}">
                <a16:creationId xmlns:a16="http://schemas.microsoft.com/office/drawing/2014/main" id="{03E7F260-3835-4729-9635-C03262AB6DA9}"/>
              </a:ext>
            </a:extLst>
          </p:cNvPr>
          <p:cNvGraphicFramePr>
            <a:graphicFrameLocks noGrp="1"/>
          </p:cNvGraphicFramePr>
          <p:nvPr>
            <p:ph idx="1"/>
            <p:extLst>
              <p:ext uri="{D42A27DB-BD31-4B8C-83A1-F6EECF244321}">
                <p14:modId xmlns:p14="http://schemas.microsoft.com/office/powerpoint/2010/main" val="1164249474"/>
              </p:ext>
            </p:extLst>
          </p:nvPr>
        </p:nvGraphicFramePr>
        <p:xfrm>
          <a:off x="685800" y="1370046"/>
          <a:ext cx="7391401" cy="4328160"/>
        </p:xfrm>
        <a:graphic>
          <a:graphicData uri="http://schemas.openxmlformats.org/drawingml/2006/table">
            <a:tbl>
              <a:tblPr firstRow="1" firstCol="1" bandRow="1"/>
              <a:tblGrid>
                <a:gridCol w="973097">
                  <a:extLst>
                    <a:ext uri="{9D8B030D-6E8A-4147-A177-3AD203B41FA5}">
                      <a16:colId xmlns:a16="http://schemas.microsoft.com/office/drawing/2014/main" val="1961833248"/>
                    </a:ext>
                  </a:extLst>
                </a:gridCol>
                <a:gridCol w="960957">
                  <a:extLst>
                    <a:ext uri="{9D8B030D-6E8A-4147-A177-3AD203B41FA5}">
                      <a16:colId xmlns:a16="http://schemas.microsoft.com/office/drawing/2014/main" val="307449865"/>
                    </a:ext>
                  </a:extLst>
                </a:gridCol>
                <a:gridCol w="896220">
                  <a:extLst>
                    <a:ext uri="{9D8B030D-6E8A-4147-A177-3AD203B41FA5}">
                      <a16:colId xmlns:a16="http://schemas.microsoft.com/office/drawing/2014/main" val="4250851077"/>
                    </a:ext>
                  </a:extLst>
                </a:gridCol>
                <a:gridCol w="896220">
                  <a:extLst>
                    <a:ext uri="{9D8B030D-6E8A-4147-A177-3AD203B41FA5}">
                      <a16:colId xmlns:a16="http://schemas.microsoft.com/office/drawing/2014/main" val="309121126"/>
                    </a:ext>
                  </a:extLst>
                </a:gridCol>
                <a:gridCol w="896220">
                  <a:extLst>
                    <a:ext uri="{9D8B030D-6E8A-4147-A177-3AD203B41FA5}">
                      <a16:colId xmlns:a16="http://schemas.microsoft.com/office/drawing/2014/main" val="651403596"/>
                    </a:ext>
                  </a:extLst>
                </a:gridCol>
                <a:gridCol w="273227">
                  <a:extLst>
                    <a:ext uri="{9D8B030D-6E8A-4147-A177-3AD203B41FA5}">
                      <a16:colId xmlns:a16="http://schemas.microsoft.com/office/drawing/2014/main" val="1949860463"/>
                    </a:ext>
                  </a:extLst>
                </a:gridCol>
                <a:gridCol w="858794">
                  <a:extLst>
                    <a:ext uri="{9D8B030D-6E8A-4147-A177-3AD203B41FA5}">
                      <a16:colId xmlns:a16="http://schemas.microsoft.com/office/drawing/2014/main" val="445871052"/>
                    </a:ext>
                  </a:extLst>
                </a:gridCol>
                <a:gridCol w="708076">
                  <a:extLst>
                    <a:ext uri="{9D8B030D-6E8A-4147-A177-3AD203B41FA5}">
                      <a16:colId xmlns:a16="http://schemas.microsoft.com/office/drawing/2014/main" val="3285581052"/>
                    </a:ext>
                  </a:extLst>
                </a:gridCol>
                <a:gridCol w="928590">
                  <a:extLst>
                    <a:ext uri="{9D8B030D-6E8A-4147-A177-3AD203B41FA5}">
                      <a16:colId xmlns:a16="http://schemas.microsoft.com/office/drawing/2014/main" val="4265451825"/>
                    </a:ext>
                  </a:extLst>
                </a:gridCol>
              </a:tblGrid>
              <a:tr h="183233">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765381"/>
                  </a:ext>
                </a:extLst>
              </a:tr>
              <a:tr h="183233">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SCED Intervals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33535"/>
                  </a:ext>
                </a:extLst>
              </a:tr>
              <a:tr h="235585">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Scenario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load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4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2nd</a:t>
                      </a: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4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3d</a:t>
                      </a: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Minute kWh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a:noFill/>
                    </a:lnB>
                  </a:tcPr>
                </a:tc>
                <a:tc>
                  <a:txBody>
                    <a:bodyPr/>
                    <a:lstStyle/>
                    <a:p>
                      <a:pPr marL="0" marR="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64206304"/>
                  </a:ext>
                </a:extLst>
              </a:tr>
              <a:tr h="366465">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r>
                        <a:rPr lang="en-US" sz="1200" dirty="0">
                          <a:effectLst/>
                          <a:latin typeface="Calibri" panose="020F0502020204030204" pitchFamily="34" charset="0"/>
                          <a:cs typeface="Times New Roman" panose="02020603050405020304" pitchFamily="18" charset="0"/>
                        </a:rPr>
                        <a:t>152 MW</a:t>
                      </a: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a:noFill/>
                    </a:lnL>
                    <a:lnR>
                      <a:noFill/>
                    </a:lnR>
                    <a:lnT>
                      <a:noFill/>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3679563"/>
                  </a:ext>
                </a:extLst>
              </a:tr>
              <a:tr h="366465">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38,000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$45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$1,710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49982"/>
                  </a:ext>
                </a:extLst>
              </a:tr>
              <a:tr h="183233">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2786008643"/>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price ($3,000)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price ($3,000)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price ($3,000)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2900024"/>
                  </a:ext>
                </a:extLst>
              </a:tr>
              <a:tr h="366465">
                <a:tc gridSpan="2">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Interruption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38,000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$114,000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8837721"/>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price ($3,000)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High price ($3,000)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11520037"/>
                  </a:ext>
                </a:extLst>
              </a:tr>
              <a:tr h="366465">
                <a:tc grid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Interrupt second interval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$ 25,523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0447258"/>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Low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Low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5703233"/>
                  </a:ext>
                </a:extLst>
              </a:tr>
              <a:tr h="366465">
                <a:tc grid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Interrupt third interval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25,333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$ 26,093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0535648"/>
                  </a:ext>
                </a:extLst>
              </a:tr>
            </a:tbl>
          </a:graphicData>
        </a:graphic>
      </p:graphicFrame>
      <p:sp>
        <p:nvSpPr>
          <p:cNvPr id="5" name="TextBox 4">
            <a:extLst>
              <a:ext uri="{FF2B5EF4-FFF2-40B4-BE49-F238E27FC236}">
                <a16:creationId xmlns:a16="http://schemas.microsoft.com/office/drawing/2014/main" id="{CC13B960-86A1-4366-98E9-57498372C0E6}"/>
              </a:ext>
            </a:extLst>
          </p:cNvPr>
          <p:cNvSpPr txBox="1"/>
          <p:nvPr/>
        </p:nvSpPr>
        <p:spPr>
          <a:xfrm>
            <a:off x="685800" y="6531605"/>
            <a:ext cx="6077305" cy="261610"/>
          </a:xfrm>
          <a:prstGeom prst="rect">
            <a:avLst/>
          </a:prstGeom>
          <a:noFill/>
          <a:ln>
            <a:noFill/>
          </a:ln>
          <a:effectLst/>
        </p:spPr>
        <p:txBody>
          <a:bodyPr wrap="none" rtlCol="0">
            <a:spAutoFit/>
          </a:bodyPr>
          <a:lstStyle/>
          <a:p>
            <a:r>
              <a:rPr lang="en-US" sz="1100" dirty="0"/>
              <a:t>*- 15-minute price assumes there is no effect from price weighting based on total load changes</a:t>
            </a:r>
            <a:endParaRPr lang="en-US" sz="2000" dirty="0"/>
          </a:p>
        </p:txBody>
      </p:sp>
      <p:sp>
        <p:nvSpPr>
          <p:cNvPr id="6" name="TextBox 5">
            <a:extLst>
              <a:ext uri="{FF2B5EF4-FFF2-40B4-BE49-F238E27FC236}">
                <a16:creationId xmlns:a16="http://schemas.microsoft.com/office/drawing/2014/main" id="{59C05396-4B02-4CB4-A89E-62F5F2A9D730}"/>
              </a:ext>
            </a:extLst>
          </p:cNvPr>
          <p:cNvSpPr txBox="1"/>
          <p:nvPr/>
        </p:nvSpPr>
        <p:spPr>
          <a:xfrm>
            <a:off x="685800" y="5877905"/>
            <a:ext cx="8395991" cy="400110"/>
          </a:xfrm>
          <a:prstGeom prst="rect">
            <a:avLst/>
          </a:prstGeom>
          <a:noFill/>
          <a:ln>
            <a:noFill/>
          </a:ln>
          <a:effectLst/>
        </p:spPr>
        <p:txBody>
          <a:bodyPr wrap="square" rtlCol="0">
            <a:spAutoFit/>
          </a:bodyPr>
          <a:lstStyle/>
          <a:p>
            <a:pPr marL="342900" indent="-342900">
              <a:spcBef>
                <a:spcPct val="20000"/>
              </a:spcBef>
              <a:buClr>
                <a:schemeClr val="bg2"/>
              </a:buClr>
              <a:buSzPct val="75000"/>
              <a:buFont typeface="Wingdings" panose="05000000000000000000" pitchFamily="2" charset="2"/>
              <a:buChar char="n"/>
            </a:pPr>
            <a:r>
              <a:rPr lang="en-US" sz="2000" dirty="0">
                <a:latin typeface="+mn-lt"/>
                <a:cs typeface="+mn-cs"/>
              </a:rPr>
              <a:t>Interruptions in the 3</a:t>
            </a:r>
            <a:r>
              <a:rPr lang="en-US" sz="2000" baseline="30000" dirty="0">
                <a:latin typeface="+mn-lt"/>
                <a:cs typeface="+mn-cs"/>
              </a:rPr>
              <a:t>rd</a:t>
            </a:r>
            <a:r>
              <a:rPr lang="en-US" sz="2000" dirty="0">
                <a:latin typeface="+mn-lt"/>
                <a:cs typeface="+mn-cs"/>
              </a:rPr>
              <a:t> interval should only be paying $1,140</a:t>
            </a:r>
          </a:p>
        </p:txBody>
      </p:sp>
    </p:spTree>
    <p:extLst>
      <p:ext uri="{BB962C8B-B14F-4D97-AF65-F5344CB8AC3E}">
        <p14:creationId xmlns:p14="http://schemas.microsoft.com/office/powerpoint/2010/main" val="27274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FD63-D026-44EE-AB89-3E128013E114}"/>
              </a:ext>
            </a:extLst>
          </p:cNvPr>
          <p:cNvSpPr>
            <a:spLocks noGrp="1"/>
          </p:cNvSpPr>
          <p:nvPr>
            <p:ph type="title"/>
          </p:nvPr>
        </p:nvSpPr>
        <p:spPr>
          <a:xfrm>
            <a:off x="457200" y="455645"/>
            <a:ext cx="8229600" cy="914400"/>
          </a:xfrm>
        </p:spPr>
        <p:txBody>
          <a:bodyPr/>
          <a:lstStyle/>
          <a:p>
            <a:pPr marL="0" marR="0" indent="0">
              <a:spcBef>
                <a:spcPts val="0"/>
              </a:spcBef>
              <a:spcAft>
                <a:spcPts val="0"/>
              </a:spcAft>
            </a:pPr>
            <a:r>
              <a:rPr lang="en-US"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Non-Controllable Load - Restore Scenarios</a:t>
            </a:r>
            <a:endParaRPr lang="en-US" sz="3200" dirty="0"/>
          </a:p>
        </p:txBody>
      </p:sp>
      <p:graphicFrame>
        <p:nvGraphicFramePr>
          <p:cNvPr id="4" name="Content Placeholder 3">
            <a:extLst>
              <a:ext uri="{FF2B5EF4-FFF2-40B4-BE49-F238E27FC236}">
                <a16:creationId xmlns:a16="http://schemas.microsoft.com/office/drawing/2014/main" id="{03E7F260-3835-4729-9635-C03262AB6DA9}"/>
              </a:ext>
            </a:extLst>
          </p:cNvPr>
          <p:cNvGraphicFramePr>
            <a:graphicFrameLocks noGrp="1"/>
          </p:cNvGraphicFramePr>
          <p:nvPr>
            <p:ph idx="1"/>
            <p:extLst>
              <p:ext uri="{D42A27DB-BD31-4B8C-83A1-F6EECF244321}">
                <p14:modId xmlns:p14="http://schemas.microsoft.com/office/powerpoint/2010/main" val="894907469"/>
              </p:ext>
            </p:extLst>
          </p:nvPr>
        </p:nvGraphicFramePr>
        <p:xfrm>
          <a:off x="685800" y="1370046"/>
          <a:ext cx="7391401" cy="4238979"/>
        </p:xfrm>
        <a:graphic>
          <a:graphicData uri="http://schemas.openxmlformats.org/drawingml/2006/table">
            <a:tbl>
              <a:tblPr firstRow="1" firstCol="1" bandRow="1"/>
              <a:tblGrid>
                <a:gridCol w="973097">
                  <a:extLst>
                    <a:ext uri="{9D8B030D-6E8A-4147-A177-3AD203B41FA5}">
                      <a16:colId xmlns:a16="http://schemas.microsoft.com/office/drawing/2014/main" val="1961833248"/>
                    </a:ext>
                  </a:extLst>
                </a:gridCol>
                <a:gridCol w="960957">
                  <a:extLst>
                    <a:ext uri="{9D8B030D-6E8A-4147-A177-3AD203B41FA5}">
                      <a16:colId xmlns:a16="http://schemas.microsoft.com/office/drawing/2014/main" val="307449865"/>
                    </a:ext>
                  </a:extLst>
                </a:gridCol>
                <a:gridCol w="896220">
                  <a:extLst>
                    <a:ext uri="{9D8B030D-6E8A-4147-A177-3AD203B41FA5}">
                      <a16:colId xmlns:a16="http://schemas.microsoft.com/office/drawing/2014/main" val="4250851077"/>
                    </a:ext>
                  </a:extLst>
                </a:gridCol>
                <a:gridCol w="896220">
                  <a:extLst>
                    <a:ext uri="{9D8B030D-6E8A-4147-A177-3AD203B41FA5}">
                      <a16:colId xmlns:a16="http://schemas.microsoft.com/office/drawing/2014/main" val="309121126"/>
                    </a:ext>
                  </a:extLst>
                </a:gridCol>
                <a:gridCol w="896220">
                  <a:extLst>
                    <a:ext uri="{9D8B030D-6E8A-4147-A177-3AD203B41FA5}">
                      <a16:colId xmlns:a16="http://schemas.microsoft.com/office/drawing/2014/main" val="651403596"/>
                    </a:ext>
                  </a:extLst>
                </a:gridCol>
                <a:gridCol w="273227">
                  <a:extLst>
                    <a:ext uri="{9D8B030D-6E8A-4147-A177-3AD203B41FA5}">
                      <a16:colId xmlns:a16="http://schemas.microsoft.com/office/drawing/2014/main" val="1949860463"/>
                    </a:ext>
                  </a:extLst>
                </a:gridCol>
                <a:gridCol w="858794">
                  <a:extLst>
                    <a:ext uri="{9D8B030D-6E8A-4147-A177-3AD203B41FA5}">
                      <a16:colId xmlns:a16="http://schemas.microsoft.com/office/drawing/2014/main" val="445871052"/>
                    </a:ext>
                  </a:extLst>
                </a:gridCol>
                <a:gridCol w="708076">
                  <a:extLst>
                    <a:ext uri="{9D8B030D-6E8A-4147-A177-3AD203B41FA5}">
                      <a16:colId xmlns:a16="http://schemas.microsoft.com/office/drawing/2014/main" val="3285581052"/>
                    </a:ext>
                  </a:extLst>
                </a:gridCol>
                <a:gridCol w="928590">
                  <a:extLst>
                    <a:ext uri="{9D8B030D-6E8A-4147-A177-3AD203B41FA5}">
                      <a16:colId xmlns:a16="http://schemas.microsoft.com/office/drawing/2014/main" val="4265451825"/>
                    </a:ext>
                  </a:extLst>
                </a:gridCol>
              </a:tblGrid>
              <a:tr h="183233">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765381"/>
                  </a:ext>
                </a:extLst>
              </a:tr>
              <a:tr h="183233">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SCED Intervals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33535"/>
                  </a:ext>
                </a:extLst>
              </a:tr>
              <a:tr h="235585">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Scenario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load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4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2nd</a:t>
                      </a: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4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3d</a:t>
                      </a: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Minute kWh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a:noFill/>
                    </a:lnB>
                  </a:tcPr>
                </a:tc>
                <a:tc>
                  <a:txBody>
                    <a:bodyPr/>
                    <a:lstStyle/>
                    <a:p>
                      <a:pPr marL="0" marR="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64206304"/>
                  </a:ext>
                </a:extLst>
              </a:tr>
              <a:tr h="366465">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r>
                        <a:rPr lang="en-US" sz="1200" dirty="0">
                          <a:effectLst/>
                          <a:latin typeface="Calibri" panose="020F0502020204030204" pitchFamily="34" charset="0"/>
                          <a:cs typeface="Times New Roman" panose="02020603050405020304" pitchFamily="18" charset="0"/>
                        </a:rPr>
                        <a:t>152 MW</a:t>
                      </a: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 price ($45)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a:noFill/>
                    </a:lnL>
                    <a:lnR>
                      <a:noFill/>
                    </a:lnR>
                    <a:lnT>
                      <a:noFill/>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3679563"/>
                  </a:ext>
                </a:extLst>
              </a:tr>
              <a:tr h="366465">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38,000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$45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$1,710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49982"/>
                  </a:ext>
                </a:extLst>
              </a:tr>
              <a:tr h="183233">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2786008643"/>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2900024"/>
                  </a:ext>
                </a:extLst>
              </a:tr>
              <a:tr h="337539">
                <a:tc grid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Restore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8837721"/>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kern="12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Low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11520037"/>
                  </a:ext>
                </a:extLst>
              </a:tr>
              <a:tr h="398499">
                <a:tc grid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Load Restores second interval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$ 25,523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0447258"/>
                  </a:ext>
                </a:extLst>
              </a:tr>
              <a:tr h="366465">
                <a:tc gridSpan="2">
                  <a:txBody>
                    <a:bodyPr/>
                    <a:lstStyle/>
                    <a:p>
                      <a:pPr marL="0" marR="0" algn="ctr">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r>
                        <a:rPr lang="en-US"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High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Low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kern="12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Low price </a:t>
                      </a: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800" dirty="0">
                        <a:effectLst/>
                        <a:latin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5703233"/>
                  </a:ext>
                </a:extLst>
              </a:tr>
              <a:tr h="366465">
                <a:tc gridSpan="2">
                  <a:txBody>
                    <a:bodyPr/>
                    <a:lstStyle/>
                    <a:p>
                      <a:pPr marL="0" marR="0">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Load Restores third interval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12,667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25,333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$ 26,093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0535648"/>
                  </a:ext>
                </a:extLst>
              </a:tr>
            </a:tbl>
          </a:graphicData>
        </a:graphic>
      </p:graphicFrame>
      <p:sp>
        <p:nvSpPr>
          <p:cNvPr id="5" name="TextBox 4">
            <a:extLst>
              <a:ext uri="{FF2B5EF4-FFF2-40B4-BE49-F238E27FC236}">
                <a16:creationId xmlns:a16="http://schemas.microsoft.com/office/drawing/2014/main" id="{CC13B960-86A1-4366-98E9-57498372C0E6}"/>
              </a:ext>
            </a:extLst>
          </p:cNvPr>
          <p:cNvSpPr txBox="1"/>
          <p:nvPr/>
        </p:nvSpPr>
        <p:spPr>
          <a:xfrm>
            <a:off x="685800" y="6531605"/>
            <a:ext cx="6077305" cy="261610"/>
          </a:xfrm>
          <a:prstGeom prst="rect">
            <a:avLst/>
          </a:prstGeom>
          <a:noFill/>
          <a:ln>
            <a:noFill/>
          </a:ln>
          <a:effectLst/>
        </p:spPr>
        <p:txBody>
          <a:bodyPr wrap="none" rtlCol="0">
            <a:spAutoFit/>
          </a:bodyPr>
          <a:lstStyle/>
          <a:p>
            <a:r>
              <a:rPr lang="en-US" sz="1100" dirty="0"/>
              <a:t>*- 15-minute price assumes there is no effect from price weighting based on total load changes</a:t>
            </a:r>
            <a:endParaRPr lang="en-US" sz="2000" dirty="0"/>
          </a:p>
        </p:txBody>
      </p:sp>
      <p:sp>
        <p:nvSpPr>
          <p:cNvPr id="6" name="TextBox 5">
            <a:extLst>
              <a:ext uri="{FF2B5EF4-FFF2-40B4-BE49-F238E27FC236}">
                <a16:creationId xmlns:a16="http://schemas.microsoft.com/office/drawing/2014/main" id="{59C05396-4B02-4CB4-A89E-62F5F2A9D730}"/>
              </a:ext>
            </a:extLst>
          </p:cNvPr>
          <p:cNvSpPr txBox="1"/>
          <p:nvPr/>
        </p:nvSpPr>
        <p:spPr>
          <a:xfrm>
            <a:off x="685800" y="5877905"/>
            <a:ext cx="8395991" cy="400110"/>
          </a:xfrm>
          <a:prstGeom prst="rect">
            <a:avLst/>
          </a:prstGeom>
          <a:noFill/>
          <a:ln>
            <a:noFill/>
          </a:ln>
          <a:effectLst/>
        </p:spPr>
        <p:txBody>
          <a:bodyPr wrap="square" rtlCol="0">
            <a:spAutoFit/>
          </a:bodyPr>
          <a:lstStyle/>
          <a:p>
            <a:pPr marL="342900" indent="-342900">
              <a:spcBef>
                <a:spcPct val="20000"/>
              </a:spcBef>
              <a:buClr>
                <a:schemeClr val="bg2"/>
              </a:buClr>
              <a:buSzPct val="75000"/>
              <a:buFont typeface="Wingdings" panose="05000000000000000000" pitchFamily="2" charset="2"/>
              <a:buChar char="n"/>
            </a:pPr>
            <a:r>
              <a:rPr lang="en-US" sz="2000" dirty="0">
                <a:latin typeface="+mn-lt"/>
                <a:cs typeface="+mn-cs"/>
              </a:rPr>
              <a:t>Restore in the 2</a:t>
            </a:r>
            <a:r>
              <a:rPr lang="en-US" sz="2000" baseline="30000" dirty="0">
                <a:latin typeface="+mn-lt"/>
                <a:cs typeface="+mn-cs"/>
              </a:rPr>
              <a:t>nd </a:t>
            </a:r>
            <a:r>
              <a:rPr lang="en-US" sz="2000" dirty="0">
                <a:latin typeface="+mn-lt"/>
                <a:cs typeface="+mn-cs"/>
              </a:rPr>
              <a:t>3</a:t>
            </a:r>
            <a:r>
              <a:rPr lang="en-US" sz="2000" baseline="30000" dirty="0">
                <a:latin typeface="+mn-lt"/>
                <a:cs typeface="+mn-cs"/>
              </a:rPr>
              <a:t>rd</a:t>
            </a:r>
            <a:r>
              <a:rPr lang="en-US" sz="2000" dirty="0">
                <a:latin typeface="+mn-lt"/>
                <a:cs typeface="+mn-cs"/>
              </a:rPr>
              <a:t> interval should only be paying $1,140</a:t>
            </a:r>
          </a:p>
        </p:txBody>
      </p:sp>
    </p:spTree>
    <p:extLst>
      <p:ext uri="{BB962C8B-B14F-4D97-AF65-F5344CB8AC3E}">
        <p14:creationId xmlns:p14="http://schemas.microsoft.com/office/powerpoint/2010/main" val="334505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28538-9B03-433E-ACEF-1DEF3D74DCEB}"/>
              </a:ext>
            </a:extLst>
          </p:cNvPr>
          <p:cNvSpPr>
            <a:spLocks noGrp="1"/>
          </p:cNvSpPr>
          <p:nvPr>
            <p:ph type="title"/>
          </p:nvPr>
        </p:nvSpPr>
        <p:spPr/>
        <p:txBody>
          <a:bodyPr/>
          <a:lstStyle/>
          <a:p>
            <a:r>
              <a:rPr lang="en-US" dirty="0"/>
              <a:t>ERCOT Energy Settlement</a:t>
            </a:r>
          </a:p>
        </p:txBody>
      </p:sp>
      <p:sp>
        <p:nvSpPr>
          <p:cNvPr id="3" name="Content Placeholder 2">
            <a:extLst>
              <a:ext uri="{FF2B5EF4-FFF2-40B4-BE49-F238E27FC236}">
                <a16:creationId xmlns:a16="http://schemas.microsoft.com/office/drawing/2014/main" id="{00024FF0-6790-49AD-8FF2-181E0646AE1C}"/>
              </a:ext>
            </a:extLst>
          </p:cNvPr>
          <p:cNvSpPr>
            <a:spLocks noGrp="1"/>
          </p:cNvSpPr>
          <p:nvPr>
            <p:ph idx="1"/>
          </p:nvPr>
        </p:nvSpPr>
        <p:spPr>
          <a:xfrm>
            <a:off x="838200" y="1371600"/>
            <a:ext cx="7315200" cy="5105400"/>
          </a:xfrm>
        </p:spPr>
        <p:txBody>
          <a:bodyPr/>
          <a:lstStyle/>
          <a:p>
            <a:r>
              <a:rPr lang="en-US" sz="2400" dirty="0"/>
              <a:t>Resources do not have the same problem as NCLRs</a:t>
            </a:r>
          </a:p>
          <a:p>
            <a:pPr lvl="1"/>
            <a:r>
              <a:rPr lang="en-US" sz="2000" dirty="0"/>
              <a:t>Protocol section 6.6.3.1, Real-Time Energy Imbalance Payment or Charge at a Resource Node, addressed a similar problem with generation settlements</a:t>
            </a:r>
          </a:p>
          <a:p>
            <a:pPr lvl="1"/>
            <a:r>
              <a:rPr lang="en-US" sz="2000" dirty="0"/>
              <a:t>ERCOT uses Generation Base Points to adjust 15-minute energy data into 5 minute data for settlement purposes</a:t>
            </a:r>
          </a:p>
          <a:p>
            <a:r>
              <a:rPr lang="en-US" sz="2400" dirty="0"/>
              <a:t>ERCOT’s structure of Load settlement equations make it difficult to  easily change calculations for individual loads</a:t>
            </a:r>
          </a:p>
          <a:p>
            <a:pPr lvl="1"/>
            <a:r>
              <a:rPr lang="en-US" sz="2000" dirty="0"/>
              <a:t>Loads are summed up individually for each QSE by LZ and then pricing is applied to result in a charge to a QSE</a:t>
            </a:r>
          </a:p>
          <a:p>
            <a:pPr lvl="1"/>
            <a:endParaRPr lang="en-US" sz="2000" dirty="0"/>
          </a:p>
        </p:txBody>
      </p:sp>
      <p:pic>
        <p:nvPicPr>
          <p:cNvPr id="4" name="Picture 2">
            <a:extLst>
              <a:ext uri="{FF2B5EF4-FFF2-40B4-BE49-F238E27FC236}">
                <a16:creationId xmlns:a16="http://schemas.microsoft.com/office/drawing/2014/main" id="{96910078-A256-4AA3-AB39-C10C2855CC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9021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28538-9B03-433E-ACEF-1DEF3D74DCEB}"/>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00024FF0-6790-49AD-8FF2-181E0646AE1C}"/>
              </a:ext>
            </a:extLst>
          </p:cNvPr>
          <p:cNvSpPr>
            <a:spLocks noGrp="1"/>
          </p:cNvSpPr>
          <p:nvPr>
            <p:ph idx="1"/>
          </p:nvPr>
        </p:nvSpPr>
        <p:spPr>
          <a:xfrm>
            <a:off x="685800" y="1676400"/>
            <a:ext cx="7467600" cy="4724400"/>
          </a:xfrm>
        </p:spPr>
        <p:txBody>
          <a:bodyPr/>
          <a:lstStyle/>
          <a:p>
            <a:r>
              <a:rPr lang="en-US" sz="2400" dirty="0"/>
              <a:t>Apply a new concept for settlement for NCLRs </a:t>
            </a:r>
          </a:p>
          <a:p>
            <a:pPr lvl="1"/>
            <a:r>
              <a:rPr lang="en-US" altLang="en-US" sz="2000" dirty="0"/>
              <a:t>ERCOT also gains insight into actions of automatically or passively responding interruptible NCLs</a:t>
            </a:r>
          </a:p>
          <a:p>
            <a:endParaRPr lang="en-US" altLang="en-US" sz="2400" dirty="0"/>
          </a:p>
          <a:p>
            <a:r>
              <a:rPr lang="en-US" sz="2400" dirty="0"/>
              <a:t>Use AMI, EPS kwh metering, and/or Load MW Telemetry to ERCOT to make adjustments to QSE settlement equations</a:t>
            </a:r>
          </a:p>
          <a:p>
            <a:pPr lvl="1"/>
            <a:r>
              <a:rPr lang="en-US" sz="2000" dirty="0"/>
              <a:t>Use NCLR telemetry in SCED to account for non-SCED directed load changes</a:t>
            </a:r>
          </a:p>
          <a:p>
            <a:endParaRPr lang="en-US" sz="2400" dirty="0"/>
          </a:p>
          <a:p>
            <a:r>
              <a:rPr lang="en-US" sz="2400" dirty="0"/>
              <a:t>Settle NCLRs that desire 5-minute settlement who install appropriate metering</a:t>
            </a:r>
          </a:p>
        </p:txBody>
      </p:sp>
      <p:pic>
        <p:nvPicPr>
          <p:cNvPr id="4" name="Picture 1">
            <a:extLst>
              <a:ext uri="{FF2B5EF4-FFF2-40B4-BE49-F238E27FC236}">
                <a16:creationId xmlns:a16="http://schemas.microsoft.com/office/drawing/2014/main" id="{1867FDFF-F8B6-4FA9-869B-F421D0F8D7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1063" y="152400"/>
            <a:ext cx="1455737"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1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844C2-9603-4540-A542-E4F5A015AA76}"/>
              </a:ext>
            </a:extLst>
          </p:cNvPr>
          <p:cNvSpPr>
            <a:spLocks noGrp="1"/>
          </p:cNvSpPr>
          <p:nvPr>
            <p:ph idx="1"/>
          </p:nvPr>
        </p:nvSpPr>
        <p:spPr/>
        <p:txBody>
          <a:bodyPr/>
          <a:lstStyle/>
          <a:p>
            <a:endParaRPr lang="en-US" dirty="0"/>
          </a:p>
          <a:p>
            <a:pPr marL="0" indent="0" algn="ctr">
              <a:buNone/>
            </a:pPr>
            <a:r>
              <a:rPr lang="en-US" sz="4400" dirty="0"/>
              <a:t>Questions</a:t>
            </a:r>
          </a:p>
        </p:txBody>
      </p:sp>
    </p:spTree>
    <p:extLst>
      <p:ext uri="{BB962C8B-B14F-4D97-AF65-F5344CB8AC3E}">
        <p14:creationId xmlns:p14="http://schemas.microsoft.com/office/powerpoint/2010/main" val="1712106637"/>
      </p:ext>
    </p:extLst>
  </p:cSld>
  <p:clrMapOvr>
    <a:masterClrMapping/>
  </p:clrMapOvr>
</p:sld>
</file>

<file path=ppt/theme/theme1.xml><?xml version="1.0" encoding="utf-8"?>
<a:theme xmlns:a="http://schemas.openxmlformats.org/drawingml/2006/main" name="Floyds Favorite">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lnDef>
    <a:txDef>
      <a:spPr>
        <a:noFill/>
        <a:ln>
          <a:solidFill>
            <a:schemeClr val="tx1"/>
          </a:solidFill>
        </a:ln>
        <a:effectLst/>
      </a:spPr>
      <a:bodyPr wrap="square" rtlCol="0">
        <a:spAutoFit/>
      </a:bodyPr>
      <a:lstStyle>
        <a:defPPr>
          <a:defRPr sz="1200" dirty="0"/>
        </a:defPPr>
      </a:lstStyle>
    </a:tx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TBD Forecasting 020811 [Compatibility Mode]" id="{1A94F71D-B503-4630-A6F5-B9A1DBF1C7DE}" vid="{06647D38-19FA-4B5B-8937-D7A75137AD76}"/>
    </a:ext>
  </a:extLst>
</a:theme>
</file>

<file path=docProps/app.xml><?xml version="1.0" encoding="utf-8"?>
<Properties xmlns="http://schemas.openxmlformats.org/officeDocument/2006/extended-properties" xmlns:vt="http://schemas.openxmlformats.org/officeDocument/2006/docPropsVTypes">
  <Template>Floyds Favorite</Template>
  <TotalTime>1049</TotalTime>
  <Words>894</Words>
  <Application>Microsoft Office PowerPoint</Application>
  <PresentationFormat>On-screen Show (4:3)</PresentationFormat>
  <Paragraphs>208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Times New Roman</vt:lpstr>
      <vt:lpstr>Wingdings</vt:lpstr>
      <vt:lpstr>Floyds Favorite</vt:lpstr>
      <vt:lpstr>Load Energy Settlements  </vt:lpstr>
      <vt:lpstr>Background - PUCT Rules </vt:lpstr>
      <vt:lpstr>Background</vt:lpstr>
      <vt:lpstr>Non-Controllable Load - Interruption Scenarios</vt:lpstr>
      <vt:lpstr>Non-Controllable Load - Restore Scenarios</vt:lpstr>
      <vt:lpstr>ERCOT Energy Settlement</vt:lpstr>
      <vt:lpstr>Considerations</vt:lpstr>
      <vt:lpstr>PowerPoint Presentation</vt:lpstr>
    </vt:vector>
  </TitlesOfParts>
  <Company>Reliant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Settlement Improvements for Price Sensitive Loads</dc:title>
  <dc:creator>Floyd Trefny</dc:creator>
  <cp:lastModifiedBy>Floyd Trefny</cp:lastModifiedBy>
  <cp:revision>47</cp:revision>
  <dcterms:created xsi:type="dcterms:W3CDTF">2018-03-12T14:17:26Z</dcterms:created>
  <dcterms:modified xsi:type="dcterms:W3CDTF">2022-01-24T15:46:07Z</dcterms:modified>
</cp:coreProperties>
</file>