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301" r:id="rId7"/>
    <p:sldId id="300" r:id="rId8"/>
    <p:sldId id="296" r:id="rId9"/>
    <p:sldId id="297" r:id="rId10"/>
    <p:sldId id="299" r:id="rId11"/>
    <p:sldId id="29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th Ragsdale" initials="KRR" lastIdx="1" clrIdx="0">
    <p:extLst>
      <p:ext uri="{19B8F6BF-5375-455C-9EA6-DF929625EA0E}">
        <p15:presenceInfo xmlns:p15="http://schemas.microsoft.com/office/powerpoint/2012/main" userId="Kenneth Ragsda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DISCUSSION ONLY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553200"/>
            <a:ext cx="4648200" cy="228600"/>
          </a:xfrm>
        </p:spPr>
        <p:txBody>
          <a:bodyPr/>
          <a:lstStyle/>
          <a:p>
            <a:r>
              <a:rPr lang="en-US" dirty="0"/>
              <a:t>FOR DISCUSSION ONLY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FOR DISCUSSION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553200"/>
            <a:ext cx="5715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FOR DISCUSSION ONLY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– 1/27/22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Demand Response CLR Settled at a Nodal Price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Sai Moorty</a:t>
            </a:r>
          </a:p>
          <a:p>
            <a:r>
              <a:rPr lang="en-US" dirty="0">
                <a:solidFill>
                  <a:schemeClr val="tx2"/>
                </a:solidFill>
              </a:rPr>
              <a:t>Market Design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January 24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1263E-77D8-425D-AEF3-5CDF6CE3F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Phase I - Enhancements to the Current Market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FD249-FC30-4C99-921A-16F959029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From Project 52373 Blueprint (12-6-21)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Demand Response. </a:t>
            </a:r>
            <a:r>
              <a:rPr lang="en-US" sz="2000" dirty="0"/>
              <a:t>Adopt changes that allow for more targeted demand response to increase utilization of load resources for grid reliability.</a:t>
            </a:r>
          </a:p>
          <a:p>
            <a:pPr marL="0" indent="0">
              <a:buNone/>
            </a:pPr>
            <a:r>
              <a:rPr lang="en-US" sz="2000" dirty="0"/>
              <a:t>• Next steps: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Pursue market modifications and technical measures to improve transparency of price signals for load resources, such as changing demand response pricing from zonal to locational marginal pricing (LMP).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864BBE-692E-4D0D-B22F-6D98EB3D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DISCUSSION ONLY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EE081-238B-4276-9911-7037BDB62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2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D370A-9861-4DAA-9B2E-5E2D5C73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8AC2C-6B4E-4055-9A20-F5133F9D6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This slide deck is focused on settlement using nodal pricing for ERCOT registered Demand Response type Controllable Load Resources (CLRs).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Focus on single site CLR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Recent trend in large numbers and MWs of crypto/data center/electrolyzer type loads seeking interconnection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The size (MW) and price responsive capability of these loads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Nodal price response aligns with proper congestion management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Not Discussing:</a:t>
            </a:r>
          </a:p>
          <a:p>
            <a:r>
              <a:rPr lang="en-US" sz="2000" dirty="0"/>
              <a:t>Energy Storage Resource (ESR) charging side modeled as ESR-CLR</a:t>
            </a:r>
          </a:p>
          <a:p>
            <a:r>
              <a:rPr lang="en-US" sz="2000" dirty="0"/>
              <a:t>Aggregated Load Resources (ALR)</a:t>
            </a:r>
          </a:p>
          <a:p>
            <a:r>
              <a:rPr lang="en-US" sz="2000" dirty="0"/>
              <a:t>Other Load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9D97C-BCE1-4A68-A970-5C4D0B387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AC47D-D32C-4847-88DC-134C855B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0400" y="6553200"/>
            <a:ext cx="2895600" cy="228600"/>
          </a:xfrm>
        </p:spPr>
        <p:txBody>
          <a:bodyPr/>
          <a:lstStyle/>
          <a:p>
            <a:r>
              <a:rPr lang="en-US" dirty="0"/>
              <a:t>FOR DISCUSSION ONLY</a:t>
            </a:r>
          </a:p>
        </p:txBody>
      </p:sp>
    </p:spTree>
    <p:extLst>
      <p:ext uri="{BB962C8B-B14F-4D97-AF65-F5344CB8AC3E}">
        <p14:creationId xmlns:p14="http://schemas.microsoft.com/office/powerpoint/2010/main" val="3000857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D370A-9861-4DAA-9B2E-5E2D5C73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8AC2C-6B4E-4055-9A20-F5133F9D6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02889"/>
            <a:ext cx="8534400" cy="50522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Resource Node Settlement Point for CLR settled at nodal pricing is required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Is there a minimum MW size requirement ?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Impacts of increased number of Resource Nodes to CRR and MMS run time performance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Will have high probability of reusing existing Resource Node at a site where CLR is co-located with Generation Resources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ERCOT will be investigating impact of increasing the number of Settlement Points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CRR has approximately 650 biddable settlement points. Vendor claims run time performance will be satisfactory up till approximately 800 biddable settlement points. 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CRR run time performance is also impacted by number of transactions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DAM has approximately 770 settlement points (including Combined Cycle Logical Resource Nodes). No known issues as of now with increase in Resource Nodes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DAM run time performance also impacted by number of offers/bids (mainly PTPs)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CLR will participate with a Bid to Buy in DAM and Resource Specific Energy Bids will be co-optimized with Resource Specific AS Offers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9D97C-BCE1-4A68-A970-5C4D0B387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AC47D-D32C-4847-88DC-134C855B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0400" y="6553200"/>
            <a:ext cx="2895600" cy="228600"/>
          </a:xfrm>
        </p:spPr>
        <p:txBody>
          <a:bodyPr/>
          <a:lstStyle/>
          <a:p>
            <a:r>
              <a:rPr lang="en-US" dirty="0"/>
              <a:t>FOR DISCUSSION ONLY</a:t>
            </a:r>
          </a:p>
        </p:txBody>
      </p:sp>
    </p:spTree>
    <p:extLst>
      <p:ext uri="{BB962C8B-B14F-4D97-AF65-F5344CB8AC3E}">
        <p14:creationId xmlns:p14="http://schemas.microsoft.com/office/powerpoint/2010/main" val="81079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D370A-9861-4DAA-9B2E-5E2D5C73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8AC2C-6B4E-4055-9A20-F5133F9D6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72" y="762000"/>
            <a:ext cx="8534400" cy="5052221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The site meter configuration is crucial if there is any combination of Generation Resource, Load, CLR, ESR at a given site.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2000" dirty="0"/>
              <a:t>For example, if a site has both CLR and other Load – two options</a:t>
            </a:r>
            <a:endParaRPr lang="en-US" sz="1800" dirty="0"/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Site must have metering setup to separately measure consumption of other Load for Load Zone Price Settlement and consumption of CLR load for Nodal Price Settlement ?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Entire site is settled at a Nodal Price and site requires only one meter ?</a:t>
            </a:r>
          </a:p>
          <a:p>
            <a:pPr marL="1714500" lvl="3" indent="-457200">
              <a:buFont typeface="+mj-lt"/>
              <a:buAutoNum type="arabicParenR"/>
            </a:pPr>
            <a:r>
              <a:rPr lang="en-US" sz="1500" dirty="0"/>
              <a:t>Minimum size requirement for CLR ? Any issues for a scenario where, at a site, there is 10 MW of other Load and 1 MW of CLR load and the entire site is settled at a Nodal Price? 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CLR co-located with Generation Resource/Energy Storage Resource at a Gen Site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Design approach :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Enable CLR and GR/ESR to offer full capacity to market (SCED, DAM, SASM)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Settlements to ensure “No Harm Done” to other Market Participants</a:t>
            </a:r>
          </a:p>
          <a:p>
            <a:pPr marL="1714500" lvl="3" indent="-457200">
              <a:buFont typeface="+mj-lt"/>
              <a:buAutoNum type="arabicParenR"/>
            </a:pPr>
            <a:r>
              <a:rPr lang="en-US" sz="1500" dirty="0"/>
              <a:t>Under normal operations, Settlements at this site should not result in uplift to other market participants</a:t>
            </a:r>
          </a:p>
          <a:p>
            <a:pPr marL="1714500" lvl="3" indent="-457200">
              <a:buFont typeface="+mj-lt"/>
              <a:buAutoNum type="arabicParenR"/>
            </a:pPr>
            <a:r>
              <a:rPr lang="en-US" sz="1500" dirty="0"/>
              <a:t>Net Settlements ($) for this site is same as if the CLR and GR/ESR were at separate sites and the settlements ($) for these separate sites were netted</a:t>
            </a:r>
          </a:p>
          <a:p>
            <a:pPr marL="400050" lvl="1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9D97C-BCE1-4A68-A970-5C4D0B387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AC47D-D32C-4847-88DC-134C855B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0400" y="6553200"/>
            <a:ext cx="2895600" cy="228600"/>
          </a:xfrm>
        </p:spPr>
        <p:txBody>
          <a:bodyPr/>
          <a:lstStyle/>
          <a:p>
            <a:r>
              <a:rPr lang="en-US" dirty="0"/>
              <a:t>FOR DISCUSSION ONLY</a:t>
            </a:r>
          </a:p>
        </p:txBody>
      </p:sp>
    </p:spTree>
    <p:extLst>
      <p:ext uri="{BB962C8B-B14F-4D97-AF65-F5344CB8AC3E}">
        <p14:creationId xmlns:p14="http://schemas.microsoft.com/office/powerpoint/2010/main" val="252092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D370A-9861-4DAA-9B2E-5E2D5C73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8AC2C-6B4E-4055-9A20-F5133F9D6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sz="1800" dirty="0"/>
              <a:t>Outage Co-ordination/Approval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Load Resources do not have to enter outages into the outage scheduler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Load Resource status of OUT does not mean zero MW consumption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With new types of loads (crypto) registered as CLR – what changes to: outage approval process? 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Should approval of transmission outages consider that a CLR has a helpful shift factor to potential overloads and since it is curtailable, the outage can be approved?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If there is a large MW amount of these new types of loads, is there a change required to the TO Firm Load Shed Obligation determination?</a:t>
            </a:r>
          </a:p>
          <a:p>
            <a:pPr marL="857250" lvl="1" indent="-457200">
              <a:buFont typeface="+mj-lt"/>
              <a:buAutoNum type="alphaLcParenR"/>
            </a:pPr>
            <a:endParaRPr lang="en-US" sz="1800" dirty="0"/>
          </a:p>
          <a:p>
            <a:pPr marL="800100" lvl="2" indent="0">
              <a:buNone/>
            </a:pPr>
            <a:endParaRPr lang="en-US" sz="1600" dirty="0"/>
          </a:p>
          <a:p>
            <a:pPr marL="800100" lvl="2" indent="0">
              <a:buNone/>
            </a:pPr>
            <a:r>
              <a:rPr lang="en-US" sz="1800" b="1" dirty="0"/>
              <a:t>Issue is not a nodal vs zonal pricing issue but related to the new types of load (crypto/data center/electrolyzer)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9D97C-BCE1-4A68-A970-5C4D0B387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AC47D-D32C-4847-88DC-134C855B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0400" y="6553200"/>
            <a:ext cx="2895600" cy="228600"/>
          </a:xfrm>
        </p:spPr>
        <p:txBody>
          <a:bodyPr/>
          <a:lstStyle/>
          <a:p>
            <a:r>
              <a:rPr lang="en-US" dirty="0"/>
              <a:t>FOR DISCUSSION ONLY</a:t>
            </a:r>
          </a:p>
        </p:txBody>
      </p:sp>
    </p:spTree>
    <p:extLst>
      <p:ext uri="{BB962C8B-B14F-4D97-AF65-F5344CB8AC3E}">
        <p14:creationId xmlns:p14="http://schemas.microsoft.com/office/powerpoint/2010/main" val="108415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D370A-9861-4DAA-9B2E-5E2D5C73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8AC2C-6B4E-4055-9A20-F5133F9D6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More details to be presented at next meeting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CLR co-located with Generation Resource/ Energy Storage Resource at a Gen Site</a:t>
            </a:r>
          </a:p>
          <a:p>
            <a:pPr marL="400050" lvl="1" indent="0">
              <a:buNone/>
            </a:pPr>
            <a:r>
              <a:rPr lang="en-US" sz="1800" dirty="0"/>
              <a:t>To meet the design approach of enabling full capacity of GR/ESR and CLR co-located at a given gen site and to also ensure that “No Harm Done” to other Market Participants: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800" dirty="0"/>
              <a:t>For a site with only POI meters, the settlement will involve two meter prices for each meter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15-minute net Base Point (only positive net BP = BP of GR/ESR minus BP of CLR) weighted Meter price for</a:t>
            </a:r>
            <a:r>
              <a:rPr lang="en-US" sz="1500" dirty="0"/>
              <a:t> the Gen Channel of the POI meters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15-minute net Base Point (only positive net BP = BP of CLR  minus BP of GR/ESR) weighted Meter price for the Load Channel of the POI meters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Gen Channel Settlement = Gen Channel MWh * Gen Channel meter price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Load Channel Settlement = Load Channel MWh * Load Channel meter price</a:t>
            </a:r>
          </a:p>
          <a:p>
            <a:pPr marL="1257300" lvl="2" indent="-457200">
              <a:buFont typeface="+mj-lt"/>
              <a:buAutoNum type="romanLcPeriod"/>
            </a:pPr>
            <a:r>
              <a:rPr lang="en-US" sz="1600" dirty="0"/>
              <a:t>RTMG used in Settlements (AS Imbalance, RUC, MRA, VSS, Emergency, Switchable Generation, Securitization, etc.) cannot be based on meter read MWh and GSPLIT – use average telemetered netMW instead?</a:t>
            </a:r>
            <a:endParaRPr lang="en-US" sz="1700" dirty="0"/>
          </a:p>
          <a:p>
            <a:pPr marL="400050" lvl="1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9D97C-BCE1-4A68-A970-5C4D0B387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AC47D-D32C-4847-88DC-134C855B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0400" y="6553200"/>
            <a:ext cx="2895600" cy="228600"/>
          </a:xfrm>
        </p:spPr>
        <p:txBody>
          <a:bodyPr/>
          <a:lstStyle/>
          <a:p>
            <a:r>
              <a:rPr lang="en-US" dirty="0"/>
              <a:t>FOR DISCUSSION ONLY</a:t>
            </a:r>
          </a:p>
        </p:txBody>
      </p:sp>
    </p:spTree>
    <p:extLst>
      <p:ext uri="{BB962C8B-B14F-4D97-AF65-F5344CB8AC3E}">
        <p14:creationId xmlns:p14="http://schemas.microsoft.com/office/powerpoint/2010/main" val="12361435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8528</TotalTime>
  <Words>925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1_Custom Design</vt:lpstr>
      <vt:lpstr>Office Theme</vt:lpstr>
      <vt:lpstr>PowerPoint Presentation</vt:lpstr>
      <vt:lpstr>Phase I - Enhancements to the Current Market Design</vt:lpstr>
      <vt:lpstr>Scope of this presentation</vt:lpstr>
      <vt:lpstr>Discussion Items</vt:lpstr>
      <vt:lpstr>Discussion Items</vt:lpstr>
      <vt:lpstr>Discussion Items</vt:lpstr>
      <vt:lpstr>Preliminary Analysis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Moorty, Sai</cp:lastModifiedBy>
  <cp:revision>261</cp:revision>
  <cp:lastPrinted>2016-01-21T20:53:15Z</cp:lastPrinted>
  <dcterms:created xsi:type="dcterms:W3CDTF">2016-01-21T15:20:31Z</dcterms:created>
  <dcterms:modified xsi:type="dcterms:W3CDTF">2022-01-24T14:07:58Z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