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26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1272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2022 TAC Subcommittee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34000"/>
          </a:xfrm>
        </p:spPr>
        <p:txBody>
          <a:bodyPr/>
          <a:lstStyle/>
          <a:p>
            <a:pPr>
              <a:lnSpc>
                <a:spcPct val="150000"/>
              </a:lnSpc>
            </a:pPr>
            <a:endParaRPr lang="en-US" sz="1800" b="1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tx1"/>
                </a:solidFill>
              </a:rPr>
              <a:t>Protocol Revision Subcommittee (PRS)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Chair: 		Martha Henson, Oncor Electric Delivery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Vice Chair: 	Melissa Trevino, Occidental Chemical</a:t>
            </a:r>
            <a:endParaRPr lang="en-US" sz="1800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tx1"/>
                </a:solidFill>
              </a:rPr>
              <a:t>Retail Market Subcommittee (RMS)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</a:rPr>
              <a:t>	Chair: 		John Schatz, Luminant Generation </a:t>
            </a:r>
            <a:endParaRPr lang="en-US" sz="1800" dirty="0">
              <a:solidFill>
                <a:prstClr val="black"/>
              </a:solidFill>
            </a:endParaRP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>
                <a:solidFill>
                  <a:prstClr val="black"/>
                </a:solidFill>
              </a:rPr>
              <a:t>	Vice Chair: 	Debbie McKeever, Oncor Electric Delivery</a:t>
            </a:r>
            <a:endParaRPr lang="en-US" sz="18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tx1"/>
                </a:solidFill>
              </a:rPr>
              <a:t>Reliability and Operations Subcommittee (ROS)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Chair: 		Chase Smith, Southern Power Co.</a:t>
            </a:r>
            <a:endParaRPr lang="en-US" sz="1800" dirty="0">
              <a:solidFill>
                <a:schemeClr val="tx1"/>
              </a:solidFill>
            </a:endParaRP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800" dirty="0">
                <a:solidFill>
                  <a:schemeClr val="bg2">
                    <a:lumMod val="65000"/>
                  </a:schemeClr>
                </a:solidFill>
              </a:rPr>
              <a:t>	</a:t>
            </a:r>
            <a:r>
              <a:rPr lang="en-US" altLang="en-US" sz="1800" dirty="0">
                <a:solidFill>
                  <a:schemeClr val="tx1"/>
                </a:solidFill>
              </a:rPr>
              <a:t>Vice Chair: </a:t>
            </a:r>
            <a:r>
              <a:rPr lang="en-US" altLang="en-US" sz="1800" dirty="0">
                <a:solidFill>
                  <a:schemeClr val="bg2">
                    <a:lumMod val="65000"/>
                  </a:schemeClr>
                </a:solidFill>
              </a:rPr>
              <a:t>	</a:t>
            </a:r>
            <a:r>
              <a:rPr lang="en-US" sz="1800" dirty="0">
                <a:solidFill>
                  <a:schemeClr val="tx1"/>
                </a:solidFill>
              </a:rPr>
              <a:t>Katie Rich, Golden Spread Electric Cooperative</a:t>
            </a:r>
          </a:p>
          <a:p>
            <a:pPr>
              <a:lnSpc>
                <a:spcPct val="150000"/>
              </a:lnSpc>
            </a:pPr>
            <a:r>
              <a:rPr lang="en-US" sz="1800" b="1" dirty="0">
                <a:solidFill>
                  <a:schemeClr val="tx1"/>
                </a:solidFill>
              </a:rPr>
              <a:t>Wholesale Market Subcommittee (WMS)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Chair: 		</a:t>
            </a:r>
            <a:r>
              <a:rPr lang="en-US" altLang="en-US" sz="1800" dirty="0" err="1">
                <a:solidFill>
                  <a:schemeClr val="tx1"/>
                </a:solidFill>
              </a:rPr>
              <a:t>Resmi</a:t>
            </a:r>
            <a:r>
              <a:rPr lang="en-US" altLang="en-US" sz="1800" dirty="0">
                <a:solidFill>
                  <a:schemeClr val="tx1"/>
                </a:solidFill>
              </a:rPr>
              <a:t> </a:t>
            </a:r>
            <a:r>
              <a:rPr lang="en-US" altLang="en-US" sz="1800" dirty="0" err="1">
                <a:solidFill>
                  <a:schemeClr val="tx1"/>
                </a:solidFill>
              </a:rPr>
              <a:t>Surendran</a:t>
            </a:r>
            <a:r>
              <a:rPr lang="en-US" altLang="en-US" sz="1800" dirty="0">
                <a:solidFill>
                  <a:schemeClr val="tx1"/>
                </a:solidFill>
              </a:rPr>
              <a:t>, Shell Energy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800" dirty="0">
                <a:solidFill>
                  <a:schemeClr val="tx1"/>
                </a:solidFill>
              </a:rPr>
              <a:t>	Vice Chair: 	Ivan Velasquez, </a:t>
            </a:r>
            <a:r>
              <a:rPr lang="en-US" altLang="en-US" sz="1800" dirty="0" err="1">
                <a:solidFill>
                  <a:schemeClr val="tx1"/>
                </a:solidFill>
              </a:rPr>
              <a:t>Oncor</a:t>
            </a:r>
            <a:r>
              <a:rPr lang="en-US" altLang="en-US" sz="1800" dirty="0">
                <a:solidFill>
                  <a:schemeClr val="tx1"/>
                </a:solidFill>
              </a:rPr>
              <a:t> Electric Delivery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en-US" sz="1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c34af464-7aa1-4edd-9be4-83dffc1cb926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</TotalTime>
  <Words>118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2022 TAC Subcommittee Leadership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Clifton, Suzy</cp:lastModifiedBy>
  <cp:revision>48</cp:revision>
  <cp:lastPrinted>2016-01-21T20:53:15Z</cp:lastPrinted>
  <dcterms:created xsi:type="dcterms:W3CDTF">2016-01-21T15:20:31Z</dcterms:created>
  <dcterms:modified xsi:type="dcterms:W3CDTF">2022-01-13T18:51:12Z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