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66" r:id="rId7"/>
    <p:sldId id="259" r:id="rId8"/>
    <p:sldId id="265" r:id="rId9"/>
    <p:sldId id="262" r:id="rId10"/>
    <p:sldId id="263" r:id="rId11"/>
    <p:sldId id="267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/ta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January 2022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meetings – December 1</a:t>
            </a:r>
            <a:r>
              <a:rPr lang="en-US" sz="2800" baseline="30000" dirty="0"/>
              <a:t>st</a:t>
            </a:r>
            <a:r>
              <a:rPr lang="en-US" sz="2800" dirty="0"/>
              <a:t>, January 5</a:t>
            </a:r>
            <a:r>
              <a:rPr lang="en-US" sz="2800" baseline="30000" dirty="0"/>
              <a:t>th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Voting Items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Voting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400" dirty="0"/>
              <a:t>VCMRR032, Calculation of Average Running Hours per Start when Determining the Variable O&amp;M for QSGRs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771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New PRS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NPRR1100, Emergency Switching Solutions for Energy Storage Resources </a:t>
            </a:r>
            <a:r>
              <a:rPr lang="en-US" sz="2400" b="1" dirty="0"/>
              <a:t>(Referred to WMWG, 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NPRR1108, ERCOT Shall Approve or Deny All Resource Outage Requests – Urgent </a:t>
            </a:r>
            <a:r>
              <a:rPr lang="en-US" sz="2400" b="1" dirty="0"/>
              <a:t>(Referred to 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NPRR1110, Black Start Requirements Update </a:t>
            </a:r>
            <a:r>
              <a:rPr lang="en-US" sz="2400" b="1" dirty="0"/>
              <a:t>(Referred to 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NPRR1111, Related to SCR819, Improving IRR Control to Manage GTC Stability Limits – Urgent </a:t>
            </a:r>
            <a:r>
              <a:rPr lang="en-US" sz="2400" b="1" dirty="0"/>
              <a:t>(Endorsed)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SCR819, Improving IRR Control to Manage GTC Stability Limits – Urgent </a:t>
            </a:r>
            <a:r>
              <a:rPr lang="en-US" sz="2400" b="1" dirty="0"/>
              <a:t>(Endorsed)</a:t>
            </a:r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 marL="0">
              <a:lnSpc>
                <a:spcPct val="110000"/>
              </a:lnSpc>
              <a:buNone/>
            </a:pPr>
            <a:r>
              <a:rPr lang="en-US" sz="1800" b="1" dirty="0"/>
              <a:t>Working Group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NPRR1058, Resource Offer Modernization for Real-Time Co-Optimization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NPRR1067,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NPRR1070, Planning Criteria for GTC Exit 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NPRR1084, Improvements to Reporting of Resource Outages and </a:t>
            </a:r>
            <a:r>
              <a:rPr lang="en-US" sz="1700" dirty="0" err="1"/>
              <a:t>Derates</a:t>
            </a:r>
            <a:r>
              <a:rPr lang="en-US" sz="1700" dirty="0"/>
              <a:t>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NPRR1088, Applying Forward Adjustment Factors to Forward Market Positions and Un-applying Forward Adjustment Factors to Prior Market Positions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800" b="1" dirty="0"/>
              <a:t>NPRR1092, Remove RUC Offer Floor (WMWG) – recommended approval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NPRR1096, Require Sustained Six Hour Capability for ECRS and Non-Spin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NOGRR215, Limit Use of Remedial Action Schemes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VCMRR031,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9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Emergency Conditions List Items Finalized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Discussion on Phase1 implementation - Nodal Pricing For Loads 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Flexible Price Responsive Loads – request for a New Task Force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Voltage Reduction Pricing Impacts – Quantifying Load Reductions From VR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Ordering non decommissioning of substation equipment owned by a GO</a:t>
            </a:r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Endorsed VCMRR032</a:t>
            </a:r>
            <a:r>
              <a:rPr lang="en-US" sz="2400" dirty="0"/>
              <a:t>, Calculation of Average Running Hours per Start when Determining the Variable O&amp;M for QSGRs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Endorsed NPRR1111</a:t>
            </a:r>
            <a:r>
              <a:rPr lang="en-US" sz="2400" dirty="0"/>
              <a:t>, Related to SCR819, Improving IRR Control to Manage GTC Stability Limits – Urgent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400" b="1" dirty="0"/>
              <a:t>Endorsed SCR819</a:t>
            </a:r>
            <a:r>
              <a:rPr lang="en-US" sz="2400" dirty="0"/>
              <a:t>, Improving IRR Control to Manage GTC Stability Limits – Urgent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3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400" b="1" dirty="0"/>
              <a:t>Endorsed NPRR1092</a:t>
            </a:r>
            <a:r>
              <a:rPr lang="en-US" sz="2400" dirty="0"/>
              <a:t>, Remove RUC Offer Floor</a:t>
            </a:r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WMS Actions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 txBox="1">
            <a:spLocks/>
          </p:cNvSpPr>
          <p:nvPr/>
        </p:nvSpPr>
        <p:spPr>
          <a:xfrm>
            <a:off x="838199" y="1828800"/>
            <a:ext cx="11039475" cy="43434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Updates to TAC Assigned action items: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476063"/>
              </p:ext>
            </p:extLst>
          </p:nvPr>
        </p:nvGraphicFramePr>
        <p:xfrm>
          <a:off x="1097280" y="2307471"/>
          <a:ext cx="9665970" cy="38647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54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2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4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TAC Assignment:   Develop and implement updated methodology used to determine cost of new entry (CONE)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442" marR="8442" marT="0" marB="84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Closed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and can be reopened if Commission action necessitates doing so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663" marR="126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24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TAC Assignment:  Evaluate the current Texas Commission on Environmental Quality (TCEQ) enforcement discretion process and look for improvements with managing potential emission limitation issues and address the following issues:  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communication to market when such discretion is requested 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addressing impact to market prices from implementing this discretion 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addressing the lost opportunity of resources whose were reserving the emission limits for summer scarcity 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State vs. Federal discretion authority </a:t>
                      </a: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442" marR="8442" marT="0" marB="84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Partially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effectLst/>
                        </a:rPr>
                        <a:t> Addressed – Rest moved to parking lot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663" marR="126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</a:rPr>
                        <a:t>TAC Assignment:  Review submission of TDSP read meter data for Loads with Interval Data Recorder (IDR) Meters and Non-Modeled Distributed Generators with Interval Data Recorders prior to Initial settlement of an Operating Day (Settlement – WMS; 867 – RMS)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442" marR="8442" marT="0" marB="84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Closed as  Workshop held in October 2021 to wrap up this item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663" marR="126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6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</a:rPr>
                        <a:t>TAC Assignment:   </a:t>
                      </a:r>
                      <a:r>
                        <a:rPr lang="en-US" sz="1400" b="0" u="sng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Emergency Conditions List Review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442" marR="8442" marT="0" marB="84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 – all items completed or covered in working group charters</a:t>
                      </a:r>
                    </a:p>
                  </a:txBody>
                  <a:tcPr marL="12663" marR="126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217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February 2</a:t>
            </a:r>
            <a:r>
              <a:rPr lang="en-US" baseline="30000" dirty="0"/>
              <a:t>nd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60b3afc9-a72a-4286-a1f6-3c61aad5d6c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9392</TotalTime>
  <Words>585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Cambria</vt:lpstr>
      <vt:lpstr>Times New Roman</vt:lpstr>
      <vt:lpstr>Wingdings</vt:lpstr>
      <vt:lpstr>Retrospect</vt:lpstr>
      <vt:lpstr>WMS Report</vt:lpstr>
      <vt:lpstr>Overview</vt:lpstr>
      <vt:lpstr>Voting Items</vt:lpstr>
      <vt:lpstr>Revision Requests</vt:lpstr>
      <vt:lpstr>Revision Requests</vt:lpstr>
      <vt:lpstr>WMS Discussions </vt:lpstr>
      <vt:lpstr>WMS Actions </vt:lpstr>
      <vt:lpstr>WMS Actions </vt:lpstr>
      <vt:lpstr>Next Meeting – February 2nd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Surendran, Resmi SENA-STX/A/7</cp:lastModifiedBy>
  <cp:revision>117</cp:revision>
  <dcterms:created xsi:type="dcterms:W3CDTF">2021-01-14T19:13:08Z</dcterms:created>
  <dcterms:modified xsi:type="dcterms:W3CDTF">2022-01-24T21:33:34Z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