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327" r:id="rId2"/>
    <p:sldMasterId id="2147484339" r:id="rId3"/>
  </p:sldMasterIdLst>
  <p:notesMasterIdLst>
    <p:notesMasterId r:id="rId12"/>
  </p:notesMasterIdLst>
  <p:handoutMasterIdLst>
    <p:handoutMasterId r:id="rId13"/>
  </p:handoutMasterIdLst>
  <p:sldIdLst>
    <p:sldId id="256" r:id="rId4"/>
    <p:sldId id="302" r:id="rId5"/>
    <p:sldId id="304" r:id="rId6"/>
    <p:sldId id="305" r:id="rId7"/>
    <p:sldId id="296" r:id="rId8"/>
    <p:sldId id="281" r:id="rId9"/>
    <p:sldId id="303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54" autoAdjust="0"/>
    <p:restoredTop sz="86855" autoAdjust="0"/>
  </p:normalViewPr>
  <p:slideViewPr>
    <p:cSldViewPr>
      <p:cViewPr varScale="1">
        <p:scale>
          <a:sx n="77" d="100"/>
          <a:sy n="77" d="100"/>
        </p:scale>
        <p:origin x="1416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04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1/28/2022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1/28/2022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869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21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896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95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90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22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543800" cy="12191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1905000"/>
            <a:ext cx="7810501" cy="4190999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="" xmlns:a16="http://schemas.microsoft.com/office/drawing/2014/main" id="{3B52CA1D-CD27-4D64-A20B-9072124B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="" xmlns:a16="http://schemas.microsoft.com/office/drawing/2014/main" id="{5F296ECA-5D9F-4BC6-BFD8-F1029709C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9927EA4D-8669-4CBF-BBC6-C7E05121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8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59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59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1EDB76-CD43-480E-8EA0-CC06EF22C0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0822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85C669-FB09-4A92-913B-0BA846DAB37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12175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609604"/>
            <a:ext cx="7543800" cy="371550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52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17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07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97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35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5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82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56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9443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29" r:id="rId1"/>
    <p:sldLayoutId id="2147484328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584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33404"/>
            <a:ext cx="7543800" cy="342899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January 31, 2022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 smtClean="0"/>
              <a:t>John Schatz				Debbie mckeever</a:t>
            </a:r>
            <a:endParaRPr lang="en-US" dirty="0"/>
          </a:p>
          <a:p>
            <a:r>
              <a:rPr lang="en-US" dirty="0"/>
              <a:t>RMS </a:t>
            </a:r>
            <a:r>
              <a:rPr lang="en-US" dirty="0" smtClean="0"/>
              <a:t>Chair				VICE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 smtClean="0"/>
              <a:t>January 11, 2022</a:t>
            </a:r>
            <a:br>
              <a:rPr lang="en-US" sz="3600" dirty="0" smtClean="0"/>
            </a:br>
            <a:r>
              <a:rPr lang="en-US" sz="3600" dirty="0" smtClean="0"/>
              <a:t>RMS Meeting Highlights – 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8" y="1905000"/>
            <a:ext cx="8077201" cy="4267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Leadership: </a:t>
            </a:r>
            <a:endParaRPr lang="en-US" sz="2400" dirty="0"/>
          </a:p>
          <a:p>
            <a:pPr lvl="0" hangingPunct="0"/>
            <a:r>
              <a:rPr lang="en-US" dirty="0" smtClean="0"/>
              <a:t>	Chair: John Schatz, </a:t>
            </a:r>
            <a:r>
              <a:rPr lang="en-US" dirty="0" err="1" smtClean="0"/>
              <a:t>Luminant</a:t>
            </a:r>
            <a:r>
              <a:rPr lang="en-US" dirty="0" smtClean="0"/>
              <a:t> Generation</a:t>
            </a:r>
          </a:p>
          <a:p>
            <a:pPr lvl="0" hangingPunct="0"/>
            <a:r>
              <a:rPr lang="en-US" dirty="0" smtClean="0"/>
              <a:t>	Vice Chair: Debbie </a:t>
            </a:r>
            <a:r>
              <a:rPr lang="en-US" dirty="0" err="1" smtClean="0"/>
              <a:t>McKeever,</a:t>
            </a:r>
            <a:r>
              <a:rPr lang="en-US" dirty="0" smtClean="0"/>
              <a:t> Oncor</a:t>
            </a:r>
          </a:p>
          <a:p>
            <a:pPr lvl="0" hangingPunct="0"/>
            <a:endParaRPr lang="en-US" dirty="0" smtClean="0"/>
          </a:p>
          <a:p>
            <a:pPr lvl="0" hangingPunct="0"/>
            <a:r>
              <a:rPr lang="en-US" dirty="0" smtClean="0"/>
              <a:t>RMGRR166</a:t>
            </a:r>
            <a:r>
              <a:rPr lang="en-US" dirty="0"/>
              <a:t>, Revising Timing for Switch Hold Extract </a:t>
            </a:r>
            <a:r>
              <a:rPr lang="en-US" dirty="0" smtClean="0"/>
              <a:t>Availability - </a:t>
            </a:r>
          </a:p>
          <a:p>
            <a:pPr lvl="0" hangingPunct="0"/>
            <a:endParaRPr lang="en-US" sz="2000" dirty="0"/>
          </a:p>
          <a:p>
            <a:pPr lvl="0" hangingPunct="0"/>
            <a:r>
              <a:rPr lang="en-US" dirty="0"/>
              <a:t>RMGRR169, Related to NPRR1095, Texas SET V5.0 Changes</a:t>
            </a:r>
            <a:endParaRPr lang="en-US" sz="2000" dirty="0"/>
          </a:p>
          <a:p>
            <a:pPr marL="841248" lvl="1" indent="-457200">
              <a:buFont typeface="Wingdings" panose="05000000000000000000" pitchFamily="2" charset="2"/>
              <a:buChar char="ü"/>
            </a:pPr>
            <a:endParaRPr lang="en-US" sz="2100" dirty="0"/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38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35266"/>
            <a:ext cx="7647363" cy="1219199"/>
          </a:xfrm>
        </p:spPr>
        <p:txBody>
          <a:bodyPr anchor="ctr">
            <a:normAutofit/>
          </a:bodyPr>
          <a:lstStyle/>
          <a:p>
            <a:r>
              <a:rPr lang="en-US" sz="3200" dirty="0" smtClean="0"/>
              <a:t>January 11, 2022 – RMGRR Voting Items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199" cy="4267200"/>
          </a:xfrm>
        </p:spPr>
        <p:txBody>
          <a:bodyPr>
            <a:normAutofit fontScale="92500" lnSpcReduction="20000"/>
          </a:bodyPr>
          <a:lstStyle/>
          <a:p>
            <a:pPr marL="342900" lvl="0" indent="-342900" hangingPunct="0">
              <a:buFont typeface="Arial" panose="020B0604020202020204" pitchFamily="34" charset="0"/>
              <a:buChar char="•"/>
            </a:pPr>
            <a:r>
              <a:rPr lang="en-US" sz="2400" dirty="0" smtClean="0"/>
              <a:t>RMGRR166</a:t>
            </a:r>
            <a:r>
              <a:rPr lang="en-US" sz="2400" dirty="0"/>
              <a:t>, Revising Timing for Switch Hold Extract </a:t>
            </a:r>
            <a:r>
              <a:rPr lang="en-US" sz="2400" dirty="0" smtClean="0"/>
              <a:t>Availability - </a:t>
            </a:r>
          </a:p>
          <a:p>
            <a:pPr lvl="0" hangingPunct="0"/>
            <a:r>
              <a:rPr lang="en-US" sz="2400" dirty="0" smtClean="0"/>
              <a:t>	This </a:t>
            </a:r>
            <a:r>
              <a:rPr lang="en-US" sz="2400" dirty="0"/>
              <a:t>Retail Market Guide Revision Request (RMGRR) </a:t>
            </a:r>
            <a:r>
              <a:rPr lang="en-US" sz="2400" dirty="0" smtClean="0"/>
              <a:t>revises 	the </a:t>
            </a:r>
            <a:r>
              <a:rPr lang="en-US" sz="2400" dirty="0"/>
              <a:t>timing for Retail Electric Providers (REPs) to </a:t>
            </a:r>
            <a:r>
              <a:rPr lang="en-US" sz="2400" dirty="0" smtClean="0"/>
              <a:t>access </a:t>
            </a:r>
            <a:r>
              <a:rPr lang="en-US" sz="2400" dirty="0"/>
              <a:t>the </a:t>
            </a:r>
            <a:r>
              <a:rPr lang="en-US" sz="2400" dirty="0" smtClean="0"/>
              <a:t>	daily </a:t>
            </a:r>
            <a:r>
              <a:rPr lang="en-US" sz="2400" dirty="0"/>
              <a:t>switch hold files that are posted by the </a:t>
            </a:r>
            <a:r>
              <a:rPr lang="en-US" sz="2400" dirty="0" smtClean="0"/>
              <a:t>Transmission 	Distribution Service Providers.</a:t>
            </a:r>
          </a:p>
          <a:p>
            <a:pPr lvl="0" hangingPunct="0"/>
            <a:r>
              <a:rPr lang="en-US" sz="2400" dirty="0" smtClean="0"/>
              <a:t>	No impacts to ERCOT</a:t>
            </a:r>
          </a:p>
          <a:p>
            <a:pPr lvl="0" hangingPunct="0"/>
            <a:endParaRPr lang="en-US" sz="2400" dirty="0" smtClean="0"/>
          </a:p>
          <a:p>
            <a:pPr marL="342900" lvl="0" indent="-342900" hangingPunct="0">
              <a:buFont typeface="Arial" panose="020B0604020202020204" pitchFamily="34" charset="0"/>
              <a:buChar char="•"/>
            </a:pPr>
            <a:r>
              <a:rPr lang="en-US" sz="2400" dirty="0" smtClean="0"/>
              <a:t>RMGRR169</a:t>
            </a:r>
            <a:r>
              <a:rPr lang="en-US" sz="2400" dirty="0"/>
              <a:t>, Related to NPRR1095, Texas SET V5.0 </a:t>
            </a:r>
            <a:r>
              <a:rPr lang="en-US" sz="2400" dirty="0" smtClean="0"/>
              <a:t>Changes -</a:t>
            </a:r>
          </a:p>
          <a:p>
            <a:r>
              <a:rPr lang="en-US" sz="2400" dirty="0" smtClean="0"/>
              <a:t>	This Retail Market Guide Revision Request (RMGRR) contains 	necessary revisions to </a:t>
            </a:r>
            <a:r>
              <a:rPr lang="en-US" sz="2400" dirty="0"/>
              <a:t>align with processes included </a:t>
            </a:r>
            <a:r>
              <a:rPr lang="en-US" sz="2400" dirty="0" smtClean="0"/>
              <a:t>in, NPRR1095, 	TX </a:t>
            </a:r>
            <a:r>
              <a:rPr lang="en-US" sz="2400" dirty="0"/>
              <a:t>SET </a:t>
            </a:r>
            <a:r>
              <a:rPr lang="en-US" sz="2400" dirty="0" smtClean="0"/>
              <a:t>5.0 Changes. </a:t>
            </a:r>
          </a:p>
          <a:p>
            <a:r>
              <a:rPr lang="en-US" sz="2400" dirty="0" smtClean="0"/>
              <a:t>	No impacts to ERCOT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marL="841248" lvl="1" indent="-457200">
              <a:buFont typeface="Wingdings" panose="05000000000000000000" pitchFamily="2" charset="2"/>
              <a:buChar char="ü"/>
            </a:pPr>
            <a:endParaRPr lang="en-US" sz="2100" dirty="0"/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3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66"/>
            <a:ext cx="8229600" cy="1219199"/>
          </a:xfrm>
        </p:spPr>
        <p:txBody>
          <a:bodyPr anchor="ctr">
            <a:normAutofit/>
          </a:bodyPr>
          <a:lstStyle/>
          <a:p>
            <a:r>
              <a:rPr lang="en-US" sz="3200" dirty="0" smtClean="0"/>
              <a:t>January 11, 2022 - TNMP </a:t>
            </a:r>
            <a:r>
              <a:rPr lang="en-US" sz="3200" dirty="0"/>
              <a:t>3G Remediation Update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60273"/>
            <a:ext cx="8610600" cy="4267200"/>
          </a:xfrm>
        </p:spPr>
        <p:txBody>
          <a:bodyPr>
            <a:normAutofit fontScale="77500" lnSpcReduction="2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As </a:t>
            </a:r>
            <a:r>
              <a:rPr lang="en-US" sz="2400" dirty="0"/>
              <a:t>of January 2021, </a:t>
            </a:r>
            <a:r>
              <a:rPr lang="en-US" sz="2400" dirty="0" smtClean="0"/>
              <a:t>TNMP has  </a:t>
            </a:r>
            <a:r>
              <a:rPr lang="en-US" sz="2400" dirty="0"/>
              <a:t>approximately 146,000 meters deployed on the AT&amp;T 3G network.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TNMP will </a:t>
            </a:r>
            <a:r>
              <a:rPr lang="en-US" sz="2400" dirty="0"/>
              <a:t>potentially lose the ability to communicate with 3G meters beginning in March 2022.  TNMP is working with a utility service provider to implement a manual meter reading process if this occurs.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TNMP’S process </a:t>
            </a:r>
            <a:r>
              <a:rPr lang="en-US" sz="2400" dirty="0"/>
              <a:t>will be to update the ESI ID for a non-communicating meter to Non-AMS and NIDR </a:t>
            </a:r>
            <a:r>
              <a:rPr lang="en-US" sz="2400" dirty="0" smtClean="0"/>
              <a:t>profile </a:t>
            </a:r>
            <a:r>
              <a:rPr lang="en-US" sz="2400" dirty="0"/>
              <a:t>at the time the meter is no longer communicating.  The ESI ID would then follow the guidelines for a Non-AMS, NIDR profile.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TNMP currently has 55,000 </a:t>
            </a:r>
            <a:r>
              <a:rPr lang="en-US" sz="2400" dirty="0" err="1"/>
              <a:t>NextGen</a:t>
            </a:r>
            <a:r>
              <a:rPr lang="en-US" sz="2400" dirty="0"/>
              <a:t> meters in stock to replace 3G meters.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TNMP plans </a:t>
            </a:r>
            <a:r>
              <a:rPr lang="en-US" sz="2400" dirty="0"/>
              <a:t>to begin installing </a:t>
            </a:r>
            <a:r>
              <a:rPr lang="en-US" sz="2400" dirty="0" err="1"/>
              <a:t>NextGen</a:t>
            </a:r>
            <a:r>
              <a:rPr lang="en-US" sz="2400" dirty="0"/>
              <a:t> meters the week of January 24, 2022.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 </a:t>
            </a:r>
            <a:r>
              <a:rPr lang="en-US" sz="2400" dirty="0" smtClean="0"/>
              <a:t>It </a:t>
            </a:r>
            <a:r>
              <a:rPr lang="en-US" sz="2400" dirty="0"/>
              <a:t>is the intention of TNMP to try to accommodate requests to retain communicating AMS meters at specific locations identified by Retail Providers. 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Ongoing </a:t>
            </a:r>
            <a:r>
              <a:rPr lang="en-US" sz="2400" dirty="0"/>
              <a:t>updates will be provided during regularly scheduled RMS Meetings, as well as interim updates on progress and/or status as necessary. 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 marL="841248" lvl="1" indent="-457200">
              <a:buFont typeface="Wingdings" panose="05000000000000000000" pitchFamily="2" charset="2"/>
              <a:buChar char="ü"/>
            </a:pPr>
            <a:endParaRPr lang="en-US" sz="2100" dirty="0"/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48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634" y="1828800"/>
            <a:ext cx="8229600" cy="4419600"/>
          </a:xfrm>
        </p:spPr>
        <p:txBody>
          <a:bodyPr>
            <a:normAutofit fontScale="92500" lnSpcReduction="10000"/>
          </a:bodyPr>
          <a:lstStyle/>
          <a:p>
            <a:r>
              <a:rPr lang="en-US" sz="2400" u="sng" dirty="0">
                <a:solidFill>
                  <a:srgbClr val="FFC000"/>
                </a:solidFill>
              </a:rPr>
              <a:t>TDTMS (TX Data Transport &amp; MarkeTrak Systems):</a:t>
            </a:r>
            <a:r>
              <a:rPr lang="en-US" dirty="0">
                <a:solidFill>
                  <a:srgbClr val="FFC000"/>
                </a:solidFill>
              </a:rPr>
              <a:t> </a:t>
            </a:r>
          </a:p>
          <a:p>
            <a:pPr marL="282575" indent="-282575">
              <a:buFont typeface="Wingdings" panose="05000000000000000000" pitchFamily="2" charset="2"/>
              <a:buChar char="Ø"/>
            </a:pPr>
            <a:r>
              <a:rPr lang="en-US" sz="2400" dirty="0" smtClean="0"/>
              <a:t>Continue collaboration with ERCOT regarding MarkeTrak System changes</a:t>
            </a:r>
          </a:p>
          <a:p>
            <a:pPr marL="666623" lvl="1" indent="-282575">
              <a:buFont typeface="Wingdings" panose="05000000000000000000" pitchFamily="2" charset="2"/>
              <a:buChar char="Ø"/>
            </a:pPr>
            <a:r>
              <a:rPr lang="en-US" sz="2000" dirty="0" smtClean="0"/>
              <a:t>New look and feel (similar to FlighTrak)</a:t>
            </a:r>
          </a:p>
          <a:p>
            <a:pPr marL="666623" lvl="1" indent="-282575">
              <a:buFont typeface="Wingdings" panose="05000000000000000000" pitchFamily="2" charset="2"/>
              <a:buChar char="Ø"/>
            </a:pPr>
            <a:r>
              <a:rPr lang="en-US" sz="2000" dirty="0" smtClean="0"/>
              <a:t>Processes and Workflows not affected </a:t>
            </a:r>
          </a:p>
          <a:p>
            <a:pPr marL="666623" lvl="1" indent="-282575">
              <a:buFont typeface="Wingdings" panose="05000000000000000000" pitchFamily="2" charset="2"/>
              <a:buChar char="Ø"/>
            </a:pPr>
            <a:r>
              <a:rPr lang="en-US" sz="2000" dirty="0" smtClean="0"/>
              <a:t>Implementation currently planned for June 4,5 weekend</a:t>
            </a:r>
            <a:endParaRPr lang="en-US" sz="2000" dirty="0"/>
          </a:p>
          <a:p>
            <a:r>
              <a:rPr lang="en-US" sz="2400" u="sng" dirty="0">
                <a:solidFill>
                  <a:srgbClr val="FFC000"/>
                </a:solidFill>
              </a:rPr>
              <a:t/>
            </a:r>
            <a:br>
              <a:rPr lang="en-US" sz="2400" u="sng" dirty="0">
                <a:solidFill>
                  <a:srgbClr val="FFC000"/>
                </a:solidFill>
              </a:rPr>
            </a:br>
            <a:r>
              <a:rPr lang="en-US" sz="2400" u="sng" dirty="0">
                <a:solidFill>
                  <a:srgbClr val="FFC000"/>
                </a:solidFill>
              </a:rPr>
              <a:t>TXSET</a:t>
            </a:r>
            <a:endParaRPr lang="en-US" sz="2000" u="sng" dirty="0">
              <a:solidFill>
                <a:srgbClr val="FFC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Completed Transaction Matrix supporting NPRR1095, TX SET 5.0 Changes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Continued developing processes supporting improved accuracy of data in Customer Billing, Customer Information (CBCI) files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609601"/>
            <a:ext cx="7543800" cy="931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RMS WG/TF Updates</a:t>
            </a:r>
          </a:p>
        </p:txBody>
      </p:sp>
    </p:spTree>
    <p:extLst>
      <p:ext uri="{BB962C8B-B14F-4D97-AF65-F5344CB8AC3E}">
        <p14:creationId xmlns:p14="http://schemas.microsoft.com/office/powerpoint/2010/main" val="352705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8283"/>
            <a:ext cx="8229600" cy="4363917"/>
          </a:xfrm>
        </p:spPr>
        <p:txBody>
          <a:bodyPr>
            <a:normAutofit/>
          </a:bodyPr>
          <a:lstStyle/>
          <a:p>
            <a:pPr fontAlgn="t"/>
            <a:r>
              <a:rPr lang="en-US" sz="2400" u="sng" dirty="0">
                <a:solidFill>
                  <a:srgbClr val="FFC000"/>
                </a:solidFill>
              </a:rPr>
              <a:t>Profiling Working Group (PWG):</a:t>
            </a:r>
          </a:p>
          <a:p>
            <a:r>
              <a:rPr lang="en-US" altLang="en-US" sz="2000" dirty="0"/>
              <a:t>Transition status of LPGRR068, Add BUSLRG and BUSLRGDG Profile Types:</a:t>
            </a:r>
            <a:endParaRPr lang="en-US" altLang="en-US" sz="2400" dirty="0"/>
          </a:p>
          <a:p>
            <a:pPr lvl="1"/>
            <a:r>
              <a:rPr lang="en-US" altLang="en-US" sz="1800" dirty="0"/>
              <a:t>TDSPs transition status update for Feb 1</a:t>
            </a:r>
            <a:r>
              <a:rPr lang="en-US" altLang="en-US" sz="1800" baseline="30000" dirty="0"/>
              <a:t>st</a:t>
            </a:r>
            <a:r>
              <a:rPr lang="en-US" altLang="en-US" sz="1800" dirty="0"/>
              <a:t> implementation</a:t>
            </a:r>
            <a:endParaRPr lang="en-US" altLang="en-US" sz="2000" dirty="0"/>
          </a:p>
          <a:p>
            <a:pPr lvl="2"/>
            <a:r>
              <a:rPr lang="en-US" altLang="en-US" sz="1600" dirty="0"/>
              <a:t>Updated timelines</a:t>
            </a:r>
            <a:endParaRPr lang="en-US" altLang="en-US" sz="1800" dirty="0"/>
          </a:p>
          <a:p>
            <a:pPr lvl="1"/>
            <a:r>
              <a:rPr lang="en-US" altLang="en-US" sz="1800" dirty="0"/>
              <a:t>Data accessibility</a:t>
            </a:r>
            <a:endParaRPr lang="en-US" altLang="en-US" sz="2000" dirty="0"/>
          </a:p>
          <a:p>
            <a:pPr lvl="2"/>
            <a:r>
              <a:rPr lang="en-US" altLang="en-US" sz="1600" dirty="0"/>
              <a:t>Via TDSPs tools/portals</a:t>
            </a:r>
            <a:endParaRPr lang="en-US" altLang="en-US" sz="1800" dirty="0"/>
          </a:p>
          <a:p>
            <a:pPr lvl="2"/>
            <a:r>
              <a:rPr lang="en-US" altLang="en-US" sz="1600" dirty="0"/>
              <a:t>Historical data</a:t>
            </a:r>
            <a:endParaRPr lang="en-US" altLang="en-US" sz="1800" dirty="0"/>
          </a:p>
          <a:p>
            <a:pPr lvl="2"/>
            <a:r>
              <a:rPr lang="en-US" altLang="en-US" sz="1600" dirty="0"/>
              <a:t>ROR/Non-ROR</a:t>
            </a:r>
            <a:endParaRPr lang="en-US" altLang="en-US" sz="1800" dirty="0"/>
          </a:p>
          <a:p>
            <a:pPr lvl="1"/>
            <a:r>
              <a:rPr lang="en-US" altLang="en-US" sz="1800" dirty="0"/>
              <a:t>Data Loading Enhancements</a:t>
            </a:r>
            <a:endParaRPr lang="en-US" altLang="en-US" sz="2000" dirty="0"/>
          </a:p>
          <a:p>
            <a:pPr lvl="2"/>
            <a:r>
              <a:rPr lang="en-US" altLang="en-US" sz="1600" dirty="0"/>
              <a:t>Proposal of Error Codes</a:t>
            </a:r>
            <a:endParaRPr lang="en-US" altLang="en-US" sz="1800" dirty="0"/>
          </a:p>
          <a:p>
            <a:pPr lvl="2"/>
            <a:r>
              <a:rPr lang="en-US" altLang="en-US" sz="1600" dirty="0"/>
              <a:t>Establishment of </a:t>
            </a:r>
            <a:r>
              <a:rPr lang="en-US" altLang="en-US" sz="1600" dirty="0" smtClean="0"/>
              <a:t>Thresholds</a:t>
            </a:r>
            <a:endParaRPr lang="en-US" dirty="0"/>
          </a:p>
          <a:p>
            <a:pPr fontAlgn="t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609601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RMS WG/TF Updates</a:t>
            </a:r>
          </a:p>
        </p:txBody>
      </p:sp>
    </p:spTree>
    <p:extLst>
      <p:ext uri="{BB962C8B-B14F-4D97-AF65-F5344CB8AC3E}">
        <p14:creationId xmlns:p14="http://schemas.microsoft.com/office/powerpoint/2010/main" val="1252828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63917"/>
          </a:xfrm>
        </p:spPr>
        <p:txBody>
          <a:bodyPr>
            <a:normAutofit fontScale="77500" lnSpcReduction="20000"/>
          </a:bodyPr>
          <a:lstStyle/>
          <a:p>
            <a:pPr fontAlgn="t"/>
            <a:r>
              <a:rPr lang="en-US" u="sng" dirty="0">
                <a:solidFill>
                  <a:srgbClr val="FFC000"/>
                </a:solidFill>
              </a:rPr>
              <a:t>Retail Market Training Task Force (RMTTF</a:t>
            </a:r>
            <a:r>
              <a:rPr lang="en-US" u="sng" dirty="0" smtClean="0">
                <a:solidFill>
                  <a:srgbClr val="FFC000"/>
                </a:solidFill>
              </a:rPr>
              <a:t>)  Scheduled Training via </a:t>
            </a:r>
            <a:r>
              <a:rPr lang="en-US" u="sng" dirty="0" err="1" smtClean="0">
                <a:solidFill>
                  <a:srgbClr val="FFC000"/>
                </a:solidFill>
              </a:rPr>
              <a:t>Webex</a:t>
            </a:r>
            <a:r>
              <a:rPr lang="en-US" u="sng" dirty="0" smtClean="0">
                <a:solidFill>
                  <a:srgbClr val="FFC000"/>
                </a:solidFill>
              </a:rPr>
              <a:t>:</a:t>
            </a:r>
            <a:endParaRPr lang="en-US" u="sng" dirty="0">
              <a:solidFill>
                <a:srgbClr val="FFC000"/>
              </a:solidFill>
            </a:endParaRPr>
          </a:p>
          <a:p>
            <a:r>
              <a:rPr lang="en-US" u="sng" dirty="0"/>
              <a:t>Retail </a:t>
            </a:r>
            <a:r>
              <a:rPr lang="en-US" u="sng" dirty="0" smtClean="0"/>
              <a:t>101</a:t>
            </a:r>
            <a:r>
              <a:rPr lang="en-US" dirty="0" smtClean="0"/>
              <a:t>						Start Time:</a:t>
            </a:r>
            <a:endParaRPr lang="en-US" u="sng" dirty="0"/>
          </a:p>
          <a:p>
            <a:r>
              <a:rPr lang="en-US" dirty="0"/>
              <a:t>	Thursday, January 27, 2022      </a:t>
            </a:r>
            <a:r>
              <a:rPr lang="en-US" dirty="0" smtClean="0"/>
              <a:t>			8:30 </a:t>
            </a:r>
            <a:r>
              <a:rPr lang="en-US" dirty="0"/>
              <a:t>AM 	</a:t>
            </a:r>
          </a:p>
          <a:p>
            <a:endParaRPr lang="en-US" dirty="0"/>
          </a:p>
          <a:p>
            <a:r>
              <a:rPr lang="en-US" u="sng" dirty="0" err="1"/>
              <a:t>Marketrak</a:t>
            </a:r>
            <a:r>
              <a:rPr lang="en-US" u="sng" dirty="0"/>
              <a:t>, Inadvertent Gain Training  </a:t>
            </a:r>
          </a:p>
          <a:p>
            <a:r>
              <a:rPr lang="en-US" dirty="0"/>
              <a:t>	2 Half day training sessions 			WebEx only</a:t>
            </a:r>
          </a:p>
          <a:p>
            <a:endParaRPr lang="en-US" dirty="0" smtClean="0"/>
          </a:p>
          <a:p>
            <a:r>
              <a:rPr lang="en-US" dirty="0" smtClean="0"/>
              <a:t>Date</a:t>
            </a:r>
            <a:r>
              <a:rPr lang="en-US" dirty="0"/>
              <a:t>:			</a:t>
            </a:r>
            <a:r>
              <a:rPr lang="en-US" dirty="0" smtClean="0"/>
              <a:t>          Class</a:t>
            </a:r>
            <a:r>
              <a:rPr lang="en-US" dirty="0"/>
              <a:t>:			Start Time:</a:t>
            </a:r>
          </a:p>
          <a:p>
            <a:r>
              <a:rPr lang="en-US" dirty="0"/>
              <a:t>Wednesday, March 2, 2022     </a:t>
            </a:r>
            <a:r>
              <a:rPr lang="en-US" dirty="0" smtClean="0"/>
              <a:t>MT </a:t>
            </a:r>
            <a:r>
              <a:rPr lang="en-US" dirty="0"/>
              <a:t>– Part 1		8:30 AM </a:t>
            </a:r>
          </a:p>
          <a:p>
            <a:r>
              <a:rPr lang="en-US" dirty="0"/>
              <a:t>Thursday, March 3, </a:t>
            </a:r>
            <a:r>
              <a:rPr lang="en-US" dirty="0" smtClean="0"/>
              <a:t>2022          MT&amp;IAG </a:t>
            </a:r>
            <a:r>
              <a:rPr lang="en-US" dirty="0"/>
              <a:t>– Part 2	</a:t>
            </a:r>
            <a:r>
              <a:rPr lang="en-US" dirty="0" smtClean="0"/>
              <a:t>	8:30 </a:t>
            </a:r>
            <a:r>
              <a:rPr lang="en-US" dirty="0"/>
              <a:t>AM</a:t>
            </a:r>
          </a:p>
          <a:p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609601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RMS WG/TF Updates</a:t>
            </a:r>
          </a:p>
        </p:txBody>
      </p:sp>
    </p:spTree>
    <p:extLst>
      <p:ext uri="{BB962C8B-B14F-4D97-AF65-F5344CB8AC3E}">
        <p14:creationId xmlns:p14="http://schemas.microsoft.com/office/powerpoint/2010/main" val="589756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7" y="2700337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1858858" y="5410200"/>
            <a:ext cx="5369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Next RMS Meeting – </a:t>
            </a:r>
            <a:r>
              <a:rPr lang="en-US" sz="2800" dirty="0" smtClean="0"/>
              <a:t>March 1, 2022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c5f8eb12-5b27-439d-aaa6-3402af626fa3" value=""/>
</sisl>
</file>

<file path=customXml/itemProps1.xml><?xml version="1.0" encoding="utf-8"?>
<ds:datastoreItem xmlns:ds="http://schemas.openxmlformats.org/officeDocument/2006/customXml" ds:itemID="{B01B838B-465A-43C8-AC2A-78A03061D80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205</Words>
  <Application>Microsoft Office PowerPoint</Application>
  <PresentationFormat>On-screen Show (4:3)</PresentationFormat>
  <Paragraphs>94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Wingdings</vt:lpstr>
      <vt:lpstr>Retrospect</vt:lpstr>
      <vt:lpstr>Custom Design</vt:lpstr>
      <vt:lpstr>January 31, 2022 RMS Update to TAC</vt:lpstr>
      <vt:lpstr>January 11, 2022 RMS Meeting Highlights – Voting Items</vt:lpstr>
      <vt:lpstr>January 11, 2022 – RMGRR Voting Items  </vt:lpstr>
      <vt:lpstr>January 11, 2022 - TNMP 3G Remediation Update  </vt:lpstr>
      <vt:lpstr>PowerPoint Presentation</vt:lpstr>
      <vt:lpstr>PowerPoint Presentation</vt:lpstr>
      <vt:lpstr>PowerPoint Presentation</vt:lpstr>
      <vt:lpstr>Questions?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2020-03-06T14:03:31Z</dcterms:created>
  <dcterms:modified xsi:type="dcterms:W3CDTF">2022-01-28T19:33:33Z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91c5e66e-451b-407e-96e6-6a377931453e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uid="c5f8eb12-5b27-439d-aaa6-3402af626fa3" value="" /&gt;&lt;/sisl&gt;</vt:lpwstr>
  </property>
  <property fmtid="{D5CDD505-2E9C-101B-9397-08002B2CF9AE}" pid="6" name="bjDocumentSecurityLabel">
    <vt:lpwstr>AEP Public</vt:lpwstr>
  </property>
</Properties>
</file>