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4"/>
    <p:sldMasterId id="2147483648" r:id="rId5"/>
  </p:sldMasterIdLst>
  <p:notesMasterIdLst>
    <p:notesMasterId r:id="rId22"/>
  </p:notesMasterIdLst>
  <p:handoutMasterIdLst>
    <p:handoutMasterId r:id="rId23"/>
  </p:handoutMasterIdLst>
  <p:sldIdLst>
    <p:sldId id="260" r:id="rId6"/>
    <p:sldId id="281" r:id="rId7"/>
    <p:sldId id="279" r:id="rId8"/>
    <p:sldId id="291" r:id="rId9"/>
    <p:sldId id="308" r:id="rId10"/>
    <p:sldId id="301" r:id="rId11"/>
    <p:sldId id="325" r:id="rId12"/>
    <p:sldId id="309" r:id="rId13"/>
    <p:sldId id="326" r:id="rId14"/>
    <p:sldId id="327" r:id="rId15"/>
    <p:sldId id="324" r:id="rId16"/>
    <p:sldId id="315" r:id="rId17"/>
    <p:sldId id="311" r:id="rId18"/>
    <p:sldId id="284" r:id="rId19"/>
    <p:sldId id="295" r:id="rId20"/>
    <p:sldId id="28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8" d="100"/>
          <a:sy n="128" d="100"/>
        </p:scale>
        <p:origin x="882"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1/24/2022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1/24/2022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471760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1301001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1032048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2248038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55271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090323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902764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3516514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3573739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84128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1/27/22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www.ercot.com/calendar/event?id=1639180926783"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21/11/10/Tesla_Presentation_to_NPRR_Workshop_10.20.2021_CORRECTED.pptx"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services/comm/mkt_notices/detail?id=8325cfc8-1ac3-4456-825d-50776c231dc8"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hyperlink" Target="https://www.ercot.com/mktrules/issues/SMOGRR025#keydocs" TargetMode="External"/><Relationship Id="rId4" Type="http://schemas.openxmlformats.org/officeDocument/2006/relationships/hyperlink" Target="https://www.ercot.com/mktrules/issues/NPRR1117#keydoc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January 27,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Design Proposal Requirements for Non-Aux Load Netting Configurations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Rectangle 4"/>
          <p:cNvSpPr/>
          <p:nvPr/>
        </p:nvSpPr>
        <p:spPr>
          <a:xfrm>
            <a:off x="381000" y="762000"/>
            <a:ext cx="8153400" cy="984885"/>
          </a:xfrm>
          <a:prstGeom prst="rect">
            <a:avLst/>
          </a:prstGeom>
        </p:spPr>
        <p:txBody>
          <a:bodyPr wrap="square">
            <a:spAutoFit/>
          </a:bodyPr>
          <a:lstStyle/>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7" name="Rectangle 6">
            <a:extLst>
              <a:ext uri="{FF2B5EF4-FFF2-40B4-BE49-F238E27FC236}">
                <a16:creationId xmlns:a16="http://schemas.microsoft.com/office/drawing/2014/main" id="{24F34177-A3FC-450D-B7F9-398CBD34087E}"/>
              </a:ext>
            </a:extLst>
          </p:cNvPr>
          <p:cNvSpPr/>
          <p:nvPr/>
        </p:nvSpPr>
        <p:spPr>
          <a:xfrm>
            <a:off x="341026" y="1151563"/>
            <a:ext cx="8153400" cy="4801314"/>
          </a:xfrm>
          <a:prstGeom prst="rect">
            <a:avLst/>
          </a:prstGeom>
        </p:spPr>
        <p:txBody>
          <a:bodyPr wrap="square">
            <a:spAutoFit/>
          </a:bodyPr>
          <a:lstStyle/>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Current design proposal box A15 states that one-line drawings need to include load circuits.</a:t>
            </a:r>
          </a:p>
          <a:p>
            <a:pPr marL="800100" lvl="2"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One-line drawing requirement are listed under Part C instructions.</a:t>
            </a:r>
          </a:p>
          <a:p>
            <a:pPr marL="1257300" lvl="3" indent="-342900">
              <a:buFont typeface="Arial" panose="020B0604020202020204" pitchFamily="34" charset="0"/>
              <a:buChar char="•"/>
            </a:pPr>
            <a:r>
              <a:rPr lang="en-US" sz="1200" dirty="0">
                <a:effectLst/>
                <a:latin typeface="Arial" panose="020B0604020202020204" pitchFamily="34" charset="0"/>
                <a:ea typeface="Times New Roman" panose="02020603050405020304" pitchFamily="18" charset="0"/>
              </a:rPr>
              <a:t>“A one line drawing should be of sufficient detail to allow verification of the accurate settlement metering of Resources and Loads at EPS Metering Facilities.  The drawing should allow the design philosophy, instrument transformer locations, netting scheme, compensation scheme and any breakers isolating loads from generation to be understood.” </a:t>
            </a:r>
          </a:p>
          <a:p>
            <a:pPr marL="1257300" lvl="3" indent="-34290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Is there value to TDSPs of having the circuit to the load(s) be a requirement of the one-lines? </a:t>
            </a:r>
          </a:p>
          <a:p>
            <a:pPr marL="800100" lvl="2"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If not, the language should be updated</a:t>
            </a:r>
          </a:p>
          <a:p>
            <a:pPr marL="1257300" lvl="3"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Design proposal can be updated as part of the 3.1 change to modify this language (see example below)</a:t>
            </a:r>
          </a:p>
          <a:p>
            <a:pPr marL="800100" lvl="2"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10" name="Rectangle 9">
            <a:extLst>
              <a:ext uri="{FF2B5EF4-FFF2-40B4-BE49-F238E27FC236}">
                <a16:creationId xmlns:a16="http://schemas.microsoft.com/office/drawing/2014/main" id="{F84A8A05-529B-4B44-AFF8-17688EB2F426}"/>
              </a:ext>
            </a:extLst>
          </p:cNvPr>
          <p:cNvSpPr/>
          <p:nvPr/>
        </p:nvSpPr>
        <p:spPr>
          <a:xfrm>
            <a:off x="341026" y="4675326"/>
            <a:ext cx="8153400" cy="1323439"/>
          </a:xfrm>
          <a:prstGeom prst="rect">
            <a:avLst/>
          </a:prstGeom>
        </p:spPr>
        <p:txBody>
          <a:bodyPr wrap="square">
            <a:spAutoFit/>
          </a:bodyPr>
          <a:lstStyle/>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pic>
        <p:nvPicPr>
          <p:cNvPr id="13" name="Picture 12">
            <a:extLst>
              <a:ext uri="{FF2B5EF4-FFF2-40B4-BE49-F238E27FC236}">
                <a16:creationId xmlns:a16="http://schemas.microsoft.com/office/drawing/2014/main" id="{D1ECE461-695A-4A89-B025-D0B966A00A05}"/>
              </a:ext>
            </a:extLst>
          </p:cNvPr>
          <p:cNvPicPr>
            <a:picLocks noChangeAspect="1"/>
          </p:cNvPicPr>
          <p:nvPr/>
        </p:nvPicPr>
        <p:blipFill>
          <a:blip r:embed="rId3"/>
          <a:stretch>
            <a:fillRect/>
          </a:stretch>
        </p:blipFill>
        <p:spPr>
          <a:xfrm>
            <a:off x="636616" y="5059680"/>
            <a:ext cx="7946967" cy="731520"/>
          </a:xfrm>
          <a:prstGeom prst="rect">
            <a:avLst/>
          </a:prstGeom>
        </p:spPr>
      </p:pic>
    </p:spTree>
    <p:extLst>
      <p:ext uri="{BB962C8B-B14F-4D97-AF65-F5344CB8AC3E}">
        <p14:creationId xmlns:p14="http://schemas.microsoft.com/office/powerpoint/2010/main" val="1921395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356518"/>
          </a:xfrm>
        </p:spPr>
        <p:txBody>
          <a:bodyPr/>
          <a:lstStyle/>
          <a:p>
            <a:r>
              <a:rPr lang="en-US" dirty="0">
                <a:latin typeface="TradeGothic LT" panose="020B0506030503020504" pitchFamily="34" charset="0"/>
                <a:ea typeface="TradeGothic LT" panose="020B0506030503020504" pitchFamily="34" charset="0"/>
              </a:rPr>
              <a:t>Metering Configurations Being Proposed for Use of Existing Infrastructure to Connects Loads and Generation with No Netting</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a:extLst>
              <a:ext uri="{FF2B5EF4-FFF2-40B4-BE49-F238E27FC236}">
                <a16:creationId xmlns:a16="http://schemas.microsoft.com/office/drawing/2014/main" id="{61EDE67B-F62D-4468-BE5E-CCA71F7A6597}"/>
              </a:ext>
            </a:extLst>
          </p:cNvPr>
          <p:cNvSpPr txBox="1"/>
          <p:nvPr/>
        </p:nvSpPr>
        <p:spPr>
          <a:xfrm>
            <a:off x="371007" y="1600200"/>
            <a:ext cx="8153400" cy="707886"/>
          </a:xfrm>
          <a:prstGeom prst="rect">
            <a:avLst/>
          </a:prstGeom>
          <a:noFill/>
        </p:spPr>
        <p:txBody>
          <a:bodyPr wrap="square" rtlCol="0">
            <a:spAutoFit/>
          </a:bodyPr>
          <a:lstStyle/>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See key document 7. Metering Configuration Discussion – Single POI No Netting</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92393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dirty="0">
                <a:latin typeface="TradeGothic LT" panose="020B0506030503020504" pitchFamily="34" charset="0"/>
                <a:ea typeface="TradeGothic LT" panose="020B0506030503020504" pitchFamily="34" charset="0"/>
              </a:rPr>
              <a:t>Final Update on Voltage Throw-Over Schemes Related to Black Start</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Rectangle 4"/>
          <p:cNvSpPr/>
          <p:nvPr/>
        </p:nvSpPr>
        <p:spPr>
          <a:xfrm>
            <a:off x="381000" y="1219200"/>
            <a:ext cx="8153400" cy="677108"/>
          </a:xfrm>
          <a:prstGeom prst="rect">
            <a:avLst/>
          </a:prstGeom>
        </p:spPr>
        <p:txBody>
          <a:bodyPr wrap="square">
            <a:spAutoFit/>
          </a:bodyPr>
          <a:lstStyle/>
          <a:p>
            <a:endParaRPr lang="en-US" dirty="0"/>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6" name="TextBox 5">
            <a:extLst>
              <a:ext uri="{FF2B5EF4-FFF2-40B4-BE49-F238E27FC236}">
                <a16:creationId xmlns:a16="http://schemas.microsoft.com/office/drawing/2014/main" id="{47B4E31A-6B3A-4290-98C1-75CD07226F37}"/>
              </a:ext>
            </a:extLst>
          </p:cNvPr>
          <p:cNvSpPr txBox="1"/>
          <p:nvPr/>
        </p:nvSpPr>
        <p:spPr>
          <a:xfrm>
            <a:off x="381000" y="1219200"/>
            <a:ext cx="8153400" cy="2554545"/>
          </a:xfrm>
          <a:prstGeom prst="rect">
            <a:avLst/>
          </a:prstGeom>
          <a:noFill/>
        </p:spPr>
        <p:txBody>
          <a:bodyPr wrap="square" rtlCol="0">
            <a:spAutoFit/>
          </a:bodyPr>
          <a:lstStyle/>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Discussions have been held with TDSPs identified as having potential issues as seen during the black start testing instance</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Future design proposals will consider possible system configuration impacts to throw over VT configurations during ERCOT review</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If metering issues from throw over VTs occur again and there is a need, this issue may be brought back to the MWG </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84960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Reports on EPS Activities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Rectangle 4"/>
          <p:cNvSpPr/>
          <p:nvPr/>
        </p:nvSpPr>
        <p:spPr>
          <a:xfrm>
            <a:off x="381000" y="762000"/>
            <a:ext cx="8153400" cy="400110"/>
          </a:xfrm>
          <a:prstGeom prst="rect">
            <a:avLst/>
          </a:prstGeom>
        </p:spPr>
        <p:txBody>
          <a:bodyPr wrap="square">
            <a:spAutoFit/>
          </a:bodyPr>
          <a:lstStyle/>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See key document 9. Report on EPS Activities Jan2022</a:t>
            </a:r>
          </a:p>
        </p:txBody>
      </p:sp>
    </p:spTree>
    <p:extLst>
      <p:ext uri="{BB962C8B-B14F-4D97-AF65-F5344CB8AC3E}">
        <p14:creationId xmlns:p14="http://schemas.microsoft.com/office/powerpoint/2010/main" val="1272290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Progress Report on NPRR949 Implementation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Rectangle 2"/>
          <p:cNvSpPr/>
          <p:nvPr/>
        </p:nvSpPr>
        <p:spPr>
          <a:xfrm>
            <a:off x="374072" y="914400"/>
            <a:ext cx="8160327" cy="1323439"/>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NPRR949 was approved 8/13/2019 and Protocol 10.12.1 will be updated effective 1/1/2023 requiring IP EPS meter communication</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See key document 10. Progress Report on NPRR949 Jan2022</a:t>
            </a:r>
          </a:p>
        </p:txBody>
      </p:sp>
    </p:spTree>
    <p:extLst>
      <p:ext uri="{BB962C8B-B14F-4D97-AF65-F5344CB8AC3E}">
        <p14:creationId xmlns:p14="http://schemas.microsoft.com/office/powerpoint/2010/main" val="2200049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https://www.ercot.com/calendar/event?id=1639180926783</a:t>
            </a:r>
            <a:endParaRPr lang="en-US" sz="2000" dirty="0"/>
          </a:p>
          <a:p>
            <a:pPr marL="457200" lvl="2"/>
            <a:endParaRPr lang="en-US" sz="2000" dirty="0"/>
          </a:p>
        </p:txBody>
      </p:sp>
    </p:spTree>
    <p:extLst>
      <p:ext uri="{BB962C8B-B14F-4D97-AF65-F5344CB8AC3E}">
        <p14:creationId xmlns:p14="http://schemas.microsoft.com/office/powerpoint/2010/main" val="203671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04800" y="838200"/>
            <a:ext cx="8153400" cy="1015663"/>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Brief review of WebEx attendees and meeting format</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Selection/Confirmation of Chair/Vice Chair</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NPRR 1100 Discussions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TextBox 4">
            <a:extLst>
              <a:ext uri="{FF2B5EF4-FFF2-40B4-BE49-F238E27FC236}">
                <a16:creationId xmlns:a16="http://schemas.microsoft.com/office/drawing/2014/main" id="{D59DDDD9-D27E-4243-B201-C0F0DEE9E46D}"/>
              </a:ext>
            </a:extLst>
          </p:cNvPr>
          <p:cNvSpPr txBox="1"/>
          <p:nvPr/>
        </p:nvSpPr>
        <p:spPr>
          <a:xfrm>
            <a:off x="304800" y="838200"/>
            <a:ext cx="8153400" cy="1877437"/>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Discussion on impacts to metering for NPRR 1100</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Telsa presentation from NPRR workshop</a:t>
            </a:r>
          </a:p>
          <a:p>
            <a:pPr marL="742950" lvl="2" indent="-285750">
              <a:buFont typeface="Arial" panose="020B0604020202020204" pitchFamily="34" charset="0"/>
              <a:buChar char="•"/>
            </a:pPr>
            <a:r>
              <a:rPr lang="en-US" sz="1800" u="sng" dirty="0">
                <a:solidFill>
                  <a:srgbClr val="000000"/>
                </a:solidFill>
                <a:effectLst/>
                <a:latin typeface="Calibri" panose="020F0502020204030204" pitchFamily="34" charset="0"/>
                <a:ea typeface="Calibri" panose="020F0502020204030204" pitchFamily="34" charset="0"/>
                <a:hlinkClick r:id="rId3"/>
              </a:rPr>
              <a:t>https://www.ercot.com/files/docs/2021/11/10/Tesla_Presentation_to_NPRR_Workshop_10.20.2021_CORRECTED.pptx</a:t>
            </a:r>
            <a:endParaRPr lang="en-US" sz="1800" dirty="0">
              <a:effectLst/>
              <a:latin typeface="Calibri" panose="020F0502020204030204" pitchFamily="34" charset="0"/>
              <a:ea typeface="Calibri" panose="020F0502020204030204" pitchFamily="34" charset="0"/>
            </a:endParaRPr>
          </a:p>
          <a:p>
            <a:pPr marL="742950" lvl="2"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870305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EPS Metering Document Exchange Options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Rectangle 4"/>
          <p:cNvSpPr/>
          <p:nvPr/>
        </p:nvSpPr>
        <p:spPr>
          <a:xfrm>
            <a:off x="377252" y="914400"/>
            <a:ext cx="8153400" cy="2862322"/>
          </a:xfrm>
          <a:prstGeom prst="rect">
            <a:avLst/>
          </a:prstGeom>
        </p:spPr>
        <p:txBody>
          <a:bodyPr wrap="square">
            <a:spAutoFit/>
          </a:bodyPr>
          <a:lstStyle/>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ERCOT has established a secure share site that can be used to transfer documents instead of email</a:t>
            </a: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Current system is only practical on a small scale</a:t>
            </a: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Is there a market need to pursue a more widespread approach?</a:t>
            </a:r>
          </a:p>
          <a:p>
            <a:pPr marL="800100" lvl="2"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Any TDSP expecting to face restrictions on sending documents (design proposal, one- and three-line drawings, site certification, etc.) over email?</a:t>
            </a:r>
          </a:p>
        </p:txBody>
      </p:sp>
    </p:spTree>
    <p:extLst>
      <p:ext uri="{BB962C8B-B14F-4D97-AF65-F5344CB8AC3E}">
        <p14:creationId xmlns:p14="http://schemas.microsoft.com/office/powerpoint/2010/main" val="886367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Line Loss Compensation Language Changes Status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Rectangle 4"/>
          <p:cNvSpPr/>
          <p:nvPr/>
        </p:nvSpPr>
        <p:spPr>
          <a:xfrm>
            <a:off x="381000" y="762000"/>
            <a:ext cx="8153400" cy="5632311"/>
          </a:xfrm>
          <a:prstGeom prst="rect">
            <a:avLst/>
          </a:prstGeom>
        </p:spPr>
        <p:txBody>
          <a:bodyPr wrap="square">
            <a:spAutoFit/>
          </a:bodyPr>
          <a:lstStyle/>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Meter Working Group discussed and agreed on language for loss compensation update in Protocol and SMOG during the 11/18/20 MWG.</a:t>
            </a:r>
          </a:p>
          <a:p>
            <a:pPr marL="742950" lvl="2"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Had been waiting for NPRR1005 to be approved and implemented</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Approved 8/19/21 and Protocol language go live 2/1/2022</a:t>
            </a:r>
          </a:p>
          <a:p>
            <a:pPr marL="742950" lvl="2" indent="-285750">
              <a:buFont typeface="Arial" panose="020B0604020202020204" pitchFamily="34" charset="0"/>
              <a:buChar char="•"/>
            </a:pPr>
            <a:r>
              <a:rPr lang="en-US" sz="1400" dirty="0">
                <a:latin typeface="TradeGothic LT" panose="020B0506030503020504" pitchFamily="34" charset="0"/>
                <a:ea typeface="TradeGothic LT" panose="020B0506030503020504" pitchFamily="34" charset="0"/>
                <a:hlinkClick r:id="rId3"/>
              </a:rPr>
              <a:t>https://www.ercot.com/services/comm/mkt_notices/detail?id=8325cfc8-1ac3-4456-825d-50776c231dc8</a:t>
            </a:r>
            <a:endParaRPr lang="en-US" sz="1400"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Update on NPRR and SMOGRR submittal with MWG consensus language on 11/18/20.</a:t>
            </a:r>
          </a:p>
          <a:p>
            <a:pPr marL="742950" lvl="2" indent="-285750">
              <a:buFont typeface="Arial" panose="020B0604020202020204" pitchFamily="34" charset="0"/>
              <a:buChar char="•"/>
            </a:pPr>
            <a:r>
              <a:rPr lang="en-US" sz="1400" dirty="0">
                <a:latin typeface="TradeGothic LT" panose="020B0506030503020504" pitchFamily="34" charset="0"/>
                <a:ea typeface="TradeGothic LT" panose="020B0506030503020504" pitchFamily="34" charset="0"/>
                <a:hlinkClick r:id="rId4"/>
              </a:rPr>
              <a:t>https://www.ercot.com/mktrules/issues/NPRR1117#keydocs</a:t>
            </a:r>
            <a:endParaRPr lang="en-US" sz="1400"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1400" dirty="0">
                <a:latin typeface="TradeGothic LT" panose="020B0506030503020504" pitchFamily="34" charset="0"/>
                <a:ea typeface="TradeGothic LT" panose="020B0506030503020504" pitchFamily="34" charset="0"/>
                <a:hlinkClick r:id="rId5"/>
              </a:rPr>
              <a:t>https://www.ercot.com/mktrules/issues/SMOGRR025#keydocs</a:t>
            </a:r>
            <a:endParaRPr lang="en-US" sz="14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If approved, Design Proposal 3.1 will be published to the ERCOT website which contains updates on how to document the scenario on the design proposal (revisions had consensus from MWG on 11/18/20).</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See key document 5 – Design Proposal 3.1 Redline</a:t>
            </a:r>
          </a:p>
        </p:txBody>
      </p:sp>
    </p:spTree>
    <p:extLst>
      <p:ext uri="{BB962C8B-B14F-4D97-AF65-F5344CB8AC3E}">
        <p14:creationId xmlns:p14="http://schemas.microsoft.com/office/powerpoint/2010/main" val="4098722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Design Proposal Requirements for Non-Aux Load Netting Configurations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Rectangle 4"/>
          <p:cNvSpPr/>
          <p:nvPr/>
        </p:nvSpPr>
        <p:spPr>
          <a:xfrm>
            <a:off x="381000" y="762000"/>
            <a:ext cx="8153400" cy="984885"/>
          </a:xfrm>
          <a:prstGeom prst="rect">
            <a:avLst/>
          </a:prstGeom>
        </p:spPr>
        <p:txBody>
          <a:bodyPr wrap="square">
            <a:spAutoFit/>
          </a:bodyPr>
          <a:lstStyle/>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pic>
        <p:nvPicPr>
          <p:cNvPr id="11" name="Picture 10" descr="Diagram&#10;&#10;Description automatically generated">
            <a:extLst>
              <a:ext uri="{FF2B5EF4-FFF2-40B4-BE49-F238E27FC236}">
                <a16:creationId xmlns:a16="http://schemas.microsoft.com/office/drawing/2014/main" id="{DFDB7A65-4EEE-4214-8403-A9C1B50E3A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1143000"/>
            <a:ext cx="5715000" cy="5008058"/>
          </a:xfrm>
          <a:prstGeom prst="rect">
            <a:avLst/>
          </a:prstGeom>
        </p:spPr>
      </p:pic>
    </p:spTree>
    <p:extLst>
      <p:ext uri="{BB962C8B-B14F-4D97-AF65-F5344CB8AC3E}">
        <p14:creationId xmlns:p14="http://schemas.microsoft.com/office/powerpoint/2010/main" val="24624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Design Proposal Requirements for Non-Aux Load Netting Configurations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Rectangle 4"/>
          <p:cNvSpPr/>
          <p:nvPr/>
        </p:nvSpPr>
        <p:spPr>
          <a:xfrm>
            <a:off x="381000" y="762000"/>
            <a:ext cx="8153400" cy="984885"/>
          </a:xfrm>
          <a:prstGeom prst="rect">
            <a:avLst/>
          </a:prstGeom>
        </p:spPr>
        <p:txBody>
          <a:bodyPr wrap="square">
            <a:spAutoFit/>
          </a:bodyPr>
          <a:lstStyle/>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7" name="Rectangle 6">
            <a:extLst>
              <a:ext uri="{FF2B5EF4-FFF2-40B4-BE49-F238E27FC236}">
                <a16:creationId xmlns:a16="http://schemas.microsoft.com/office/drawing/2014/main" id="{24F34177-A3FC-450D-B7F9-398CBD34087E}"/>
              </a:ext>
            </a:extLst>
          </p:cNvPr>
          <p:cNvSpPr/>
          <p:nvPr/>
        </p:nvSpPr>
        <p:spPr>
          <a:xfrm>
            <a:off x="374754" y="1254442"/>
            <a:ext cx="8153400" cy="4401205"/>
          </a:xfrm>
          <a:prstGeom prst="rect">
            <a:avLst/>
          </a:prstGeom>
        </p:spPr>
        <p:txBody>
          <a:bodyPr wrap="square">
            <a:spAutoFit/>
          </a:bodyPr>
          <a:lstStyle/>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The EPS Metering Design Proposal must be updated to add the additional load to document the netting scheme.</a:t>
            </a:r>
          </a:p>
          <a:p>
            <a:pPr marL="800100" lvl="2"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Load value should be updated in boxes A7 for the facility </a:t>
            </a:r>
          </a:p>
          <a:p>
            <a:pPr marL="800100" lvl="2"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Changes to the netting arrangement should be noted in box A15 including a reference to the new load type</a:t>
            </a:r>
          </a:p>
          <a:p>
            <a:pPr marL="1257300" lvl="3"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It is allowed for fixed percentage load split amongst more than one ESIID</a:t>
            </a:r>
          </a:p>
          <a:p>
            <a:pPr marL="800100" lvl="2"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Other comments should be added to box A16 to clarify the installation for the settlement purposes as it applies to the whole facility</a:t>
            </a:r>
          </a:p>
          <a:p>
            <a:pPr marL="800100" lvl="2"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B27 should also be updated to the new load value and to include the new load type</a:t>
            </a:r>
          </a:p>
          <a:p>
            <a:pPr marL="800100" lvl="2" indent="-342900">
              <a:buFont typeface="Arial" panose="020B0604020202020204" pitchFamily="34" charset="0"/>
              <a:buChar char="•"/>
            </a:pPr>
            <a:endParaRPr lang="en-US" sz="2000" dirty="0">
              <a:solidFill>
                <a:srgbClr val="FF0000"/>
              </a:solidFill>
              <a:latin typeface="TradeGothic LT" panose="020B0506030503020504" pitchFamily="34" charset="0"/>
              <a:ea typeface="TradeGothic LT" panose="020B0506030503020504" pitchFamily="34" charset="0"/>
            </a:endParaRPr>
          </a:p>
          <a:p>
            <a:pPr marL="0" lvl="1"/>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147192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Design Proposal Requirements for Non-Aux Load Netting Configurations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Rectangle 4"/>
          <p:cNvSpPr/>
          <p:nvPr/>
        </p:nvSpPr>
        <p:spPr>
          <a:xfrm>
            <a:off x="381000" y="762000"/>
            <a:ext cx="8153400" cy="984885"/>
          </a:xfrm>
          <a:prstGeom prst="rect">
            <a:avLst/>
          </a:prstGeom>
        </p:spPr>
        <p:txBody>
          <a:bodyPr wrap="square">
            <a:spAutoFit/>
          </a:bodyPr>
          <a:lstStyle/>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
        <p:nvSpPr>
          <p:cNvPr id="7" name="Rectangle 6">
            <a:extLst>
              <a:ext uri="{FF2B5EF4-FFF2-40B4-BE49-F238E27FC236}">
                <a16:creationId xmlns:a16="http://schemas.microsoft.com/office/drawing/2014/main" id="{24F34177-A3FC-450D-B7F9-398CBD34087E}"/>
              </a:ext>
            </a:extLst>
          </p:cNvPr>
          <p:cNvSpPr/>
          <p:nvPr/>
        </p:nvSpPr>
        <p:spPr>
          <a:xfrm>
            <a:off x="374754" y="1254442"/>
            <a:ext cx="8153400" cy="1938992"/>
          </a:xfrm>
          <a:prstGeom prst="rect">
            <a:avLst/>
          </a:prstGeom>
        </p:spPr>
        <p:txBody>
          <a:bodyPr wrap="square">
            <a:spAutoFit/>
          </a:bodyPr>
          <a:lstStyle/>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The EPS Metering Design Proposal reflecting the new load must be approved before the Resource Entity can have the new load placed in the network model and energized</a:t>
            </a:r>
          </a:p>
          <a:p>
            <a:pPr marL="342900" lvl="1" indent="-34290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342900" lvl="1" indent="-34290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If only adding a new load there are no changes needed to existing site certification documentation.</a:t>
            </a:r>
          </a:p>
        </p:txBody>
      </p:sp>
    </p:spTree>
    <p:extLst>
      <p:ext uri="{BB962C8B-B14F-4D97-AF65-F5344CB8AC3E}">
        <p14:creationId xmlns:p14="http://schemas.microsoft.com/office/powerpoint/2010/main" val="1046020571"/>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11525</TotalTime>
  <Words>968</Words>
  <Application>Microsoft Office PowerPoint</Application>
  <PresentationFormat>On-screen Show (4:3)</PresentationFormat>
  <Paragraphs>123</Paragraphs>
  <Slides>16</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TradeGothic LT</vt:lpstr>
      <vt:lpstr>1_Custom Design</vt:lpstr>
      <vt:lpstr>Office Theme</vt:lpstr>
      <vt:lpstr>PowerPoint Presentation</vt:lpstr>
      <vt:lpstr>Anti-Trust Admonition</vt:lpstr>
      <vt:lpstr>Attendance Roll-call and Introductions</vt:lpstr>
      <vt:lpstr>NPRR 1100 Discussions</vt:lpstr>
      <vt:lpstr>EPS Metering Document Exchange Options</vt:lpstr>
      <vt:lpstr>Line Loss Compensation Language Changes Status</vt:lpstr>
      <vt:lpstr>Design Proposal Requirements for Non-Aux Load Netting Configurations</vt:lpstr>
      <vt:lpstr>Design Proposal Requirements for Non-Aux Load Netting Configurations</vt:lpstr>
      <vt:lpstr>Design Proposal Requirements for Non-Aux Load Netting Configurations</vt:lpstr>
      <vt:lpstr>Design Proposal Requirements for Non-Aux Load Netting Configurations</vt:lpstr>
      <vt:lpstr>Metering Configurations Being Proposed for Use of Existing Infrastructure to Connects Loads and Generation with No Netting</vt:lpstr>
      <vt:lpstr>Final Update on Voltage Throw-Over Schemes Related to Black Start</vt:lpstr>
      <vt:lpstr>Reports on EPS Activities</vt:lpstr>
      <vt:lpstr>Progress Report on NPRR949 Implementation</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297</cp:revision>
  <cp:lastPrinted>2016-01-21T20:53:15Z</cp:lastPrinted>
  <dcterms:created xsi:type="dcterms:W3CDTF">2016-01-21T15:20:31Z</dcterms:created>
  <dcterms:modified xsi:type="dcterms:W3CDTF">2022-01-24T14:49:05Z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