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79" r:id="rId7"/>
    <p:sldId id="297" r:id="rId8"/>
    <p:sldId id="278" r:id="rId9"/>
    <p:sldId id="295" r:id="rId10"/>
    <p:sldId id="294" r:id="rId11"/>
    <p:sldId id="268" r:id="rId12"/>
    <p:sldId id="287" r:id="rId13"/>
    <p:sldId id="291" r:id="rId14"/>
    <p:sldId id="292" r:id="rId15"/>
    <p:sldId id="290" r:id="rId16"/>
    <p:sldId id="293" r:id="rId17"/>
    <p:sldId id="29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8" d="100"/>
          <a:sy n="128" d="100"/>
        </p:scale>
        <p:origin x="88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Meter%20AcquisitionAggregration\_Long-term%20Retention\MWG\2022\January%2027%202022\Data%20for%20statistics\Overdue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'P:\_Long-term Retention\MWG\2021\March 31 2021\Data for statistics\[Overdue_2020A.xlsx]Overdue 2019'!$J$1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'[1]Overdue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2020 Monthly Average</c:v>
                  </c:pt>
                  <c:pt idx="4">
                    <c:v>2021 Monthly Average</c:v>
                  </c:pt>
                </c:lvl>
              </c:multiLvlStrCache>
            </c:multiLvlStrRef>
          </c:cat>
          <c:val>
            <c:numRef>
              <c:f>'[1]Overdue 2019'!$J$7:$J$14</c:f>
              <c:numCache>
                <c:formatCode>General</c:formatCode>
                <c:ptCount val="8"/>
                <c:pt idx="0">
                  <c:v>78.5</c:v>
                </c:pt>
                <c:pt idx="1">
                  <c:v>108.33333333333333</c:v>
                </c:pt>
                <c:pt idx="2">
                  <c:v>111.08333333333333</c:v>
                </c:pt>
                <c:pt idx="3">
                  <c:v>297.91666666666669</c:v>
                </c:pt>
                <c:pt idx="4">
                  <c:v>62.583333333333336</c:v>
                </c:pt>
                <c:pt idx="5">
                  <c:v>108.91666666666667</c:v>
                </c:pt>
                <c:pt idx="6">
                  <c:v>63.666666666666664</c:v>
                </c:pt>
                <c:pt idx="7">
                  <c:v>235.16666666666666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F-49EE-8886-3C457946EA02}"/>
            </c:ext>
          </c:extLst>
        </c:ser>
        <c:ser>
          <c:idx val="1"/>
          <c:order val="1"/>
          <c:tx>
            <c:strRef>
              <c:f>'P:\_Long-term Retention\MWG\2021\March 31 2021\Data for statistics\[Overdue_2020A.xlsx]Overdue 2019'!$K$1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'[1]Overdue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2020 Monthly Average</c:v>
                  </c:pt>
                  <c:pt idx="4">
                    <c:v>2021 Monthly Average</c:v>
                  </c:pt>
                </c:lvl>
              </c:multiLvlStrCache>
            </c:multiLvlStrRef>
          </c:cat>
          <c:val>
            <c:numRef>
              <c:f>'[1]Overdue 2019'!$K$7:$K$14</c:f>
              <c:numCache>
                <c:formatCode>General</c:formatCode>
                <c:ptCount val="8"/>
                <c:pt idx="0">
                  <c:v>60.75</c:v>
                </c:pt>
                <c:pt idx="1">
                  <c:v>41.416666666666664</c:v>
                </c:pt>
                <c:pt idx="2">
                  <c:v>11.25</c:v>
                </c:pt>
                <c:pt idx="3">
                  <c:v>113.41666666666667</c:v>
                </c:pt>
                <c:pt idx="4">
                  <c:v>48.583333333333336</c:v>
                </c:pt>
                <c:pt idx="5">
                  <c:v>43.5</c:v>
                </c:pt>
                <c:pt idx="6">
                  <c:v>5.5</c:v>
                </c:pt>
                <c:pt idx="7">
                  <c:v>97.583333333333329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EF-49EE-8886-3C457946E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8485856"/>
        <c:axId val="718486640"/>
      </c:barChart>
      <c:catAx>
        <c:axId val="71848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486640"/>
        <c:crosses val="autoZero"/>
        <c:auto val="1"/>
        <c:lblAlgn val="ctr"/>
        <c:lblOffset val="100"/>
        <c:noMultiLvlLbl val="0"/>
      </c:catAx>
      <c:valAx>
        <c:axId val="71848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48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5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1/27/22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January 27,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06030"/>
              </p:ext>
            </p:extLst>
          </p:nvPr>
        </p:nvGraphicFramePr>
        <p:xfrm>
          <a:off x="381000" y="762000"/>
          <a:ext cx="7315200" cy="52407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206520"/>
              </p:ext>
            </p:extLst>
          </p:nvPr>
        </p:nvGraphicFramePr>
        <p:xfrm>
          <a:off x="381000" y="762000"/>
          <a:ext cx="7315200" cy="52381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02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11345"/>
              </p:ext>
            </p:extLst>
          </p:nvPr>
        </p:nvGraphicFramePr>
        <p:xfrm>
          <a:off x="381000" y="762000"/>
          <a:ext cx="7315200" cy="52407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Follow-up Count Averages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69907"/>
              </p:ext>
            </p:extLst>
          </p:nvPr>
        </p:nvGraphicFramePr>
        <p:xfrm>
          <a:off x="381000" y="762000"/>
          <a:ext cx="3429000" cy="539001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1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Site Certification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2015-2019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2021*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743844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42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52894"/>
              </p:ext>
            </p:extLst>
          </p:nvPr>
        </p:nvGraphicFramePr>
        <p:xfrm>
          <a:off x="5410200" y="761999"/>
          <a:ext cx="3429000" cy="537109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3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Annual Test/Reprogram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2015-2019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2021*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647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47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January</a:t>
            </a:r>
            <a:r>
              <a:rPr lang="en-US" sz="2100" dirty="0">
                <a:latin typeface="TradeGothic LT" panose="020B0506030503020504" pitchFamily="34" charset="0"/>
                <a:ea typeface="TradeGothic LT" panose="020B0506030503020504" pitchFamily="34" charset="0"/>
              </a:rPr>
              <a:t> through June</a:t>
            </a:r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43855"/>
              </p:ext>
            </p:extLst>
          </p:nvPr>
        </p:nvGraphicFramePr>
        <p:xfrm>
          <a:off x="380998" y="636034"/>
          <a:ext cx="8077202" cy="10327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3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6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IP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16500"/>
              </p:ext>
            </p:extLst>
          </p:nvPr>
        </p:nvGraphicFramePr>
        <p:xfrm>
          <a:off x="380998" y="1676400"/>
          <a:ext cx="8077201" cy="46272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93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JANUARY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FEBRUARY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MARCH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APRIL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JUNE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100" dirty="0">
                <a:latin typeface="TradeGothic LT" panose="020B0506030503020504" pitchFamily="34" charset="0"/>
                <a:ea typeface="TradeGothic LT" panose="020B0506030503020504" pitchFamily="34" charset="0"/>
              </a:rPr>
              <a:t>July through December </a:t>
            </a:r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01839"/>
              </p:ext>
            </p:extLst>
          </p:nvPr>
        </p:nvGraphicFramePr>
        <p:xfrm>
          <a:off x="380998" y="636034"/>
          <a:ext cx="8077202" cy="10327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3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6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August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September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October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November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December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IP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42387"/>
              </p:ext>
            </p:extLst>
          </p:nvPr>
        </p:nvGraphicFramePr>
        <p:xfrm>
          <a:off x="380998" y="1676400"/>
          <a:ext cx="8077201" cy="46272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93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8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11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AUGUST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SEPTEMBER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OCTOBER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NOVEMBER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DECEMBER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64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2021 Notices – 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1" y="5817904"/>
            <a:ext cx="4640486" cy="45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5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timeframes: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= Open over 12 hours; 12-hour = Open over 24 hours; 5-day = Open over 7 days</a:t>
            </a:r>
            <a:endParaRPr lang="en-US" sz="115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65975"/>
              </p:ext>
            </p:extLst>
          </p:nvPr>
        </p:nvGraphicFramePr>
        <p:xfrm>
          <a:off x="381000" y="762000"/>
          <a:ext cx="3657601" cy="5486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88.57%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26.47%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65.75%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44.85%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4.65%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35.93%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71.70%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28.95%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10.91%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31.82%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19.72%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88.24%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14.29%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53.48%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57.07%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293646"/>
              </p:ext>
            </p:extLst>
          </p:nvPr>
        </p:nvGraphicFramePr>
        <p:xfrm>
          <a:off x="4149635" y="762000"/>
          <a:ext cx="3775165" cy="39722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August</a:t>
                      </a: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38.39%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9.09%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38.81%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September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84.21%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49.41%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6.82%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October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37.31%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November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December</a:t>
                      </a:r>
                      <a:endParaRPr lang="en-US" sz="11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24.36%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95067"/>
              </p:ext>
            </p:extLst>
          </p:nvPr>
        </p:nvGraphicFramePr>
        <p:xfrm>
          <a:off x="4149635" y="4802505"/>
          <a:ext cx="3775165" cy="93947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 </a:t>
                      </a:r>
                    </a:p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77.63%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b="1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2020 and 2021 Monthly Averages – Issued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6E786A9-99E5-4AB9-AE8C-98EF6A505A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942274"/>
              </p:ext>
            </p:extLst>
          </p:nvPr>
        </p:nvGraphicFramePr>
        <p:xfrm>
          <a:off x="381000" y="1219200"/>
          <a:ext cx="8458200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Field Access - 2021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00337"/>
              </p:ext>
            </p:extLst>
          </p:nvPr>
        </p:nvGraphicFramePr>
        <p:xfrm>
          <a:off x="418454" y="924897"/>
          <a:ext cx="8268346" cy="505237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7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7822031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5 DAY NOTIFICAION PERIOD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10 DAY NOTIFICAION PERIOD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ACCESSES OUTSIDE OF SMOG NOTIFICATION PERIOD REQUIREMENT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ACCESSES OUTSIDE OF SMOG NOTIFICATION PERIOD REQUIREMENT *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022127"/>
              </p:ext>
            </p:extLst>
          </p:nvPr>
        </p:nvGraphicFramePr>
        <p:xfrm>
          <a:off x="381000" y="762000"/>
          <a:ext cx="7040886" cy="528538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21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7627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(Counts do not include exemptions for delayed cutovers)</a:t>
            </a:r>
          </a:p>
          <a:p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8414" y="4875522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1/18/2022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A97BDD-D97C-4BDF-8B25-0BC24C43461B}"/>
              </a:ext>
            </a:extLst>
          </p:cNvPr>
          <p:cNvSpPr/>
          <p:nvPr/>
        </p:nvSpPr>
        <p:spPr>
          <a:xfrm>
            <a:off x="7393398" y="1880057"/>
            <a:ext cx="1699386" cy="13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Temporary exemptions required due to modeling cutovers prior to EPS installations and agreed in service dates are not included in these counts.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1/18/2022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001642"/>
              </p:ext>
            </p:extLst>
          </p:nvPr>
        </p:nvGraphicFramePr>
        <p:xfrm>
          <a:off x="381000" y="762000"/>
          <a:ext cx="4206240" cy="514348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5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6763"/>
              </p:ext>
            </p:extLst>
          </p:nvPr>
        </p:nvGraphicFramePr>
        <p:xfrm>
          <a:off x="5105400" y="762000"/>
          <a:ext cx="3383280" cy="12764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Current Totals versus</a:t>
                      </a:r>
                      <a:r>
                        <a:rPr lang="en-US" sz="1200" b="1" u="none" strike="noStrike" baseline="0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Previous Totals</a:t>
                      </a:r>
                      <a:endParaRPr lang="en-US" sz="1200" b="1" u="none" strike="noStrike" dirty="0"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1/18/22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Previous 3/19/21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635AD9E-D7F3-440B-AB3C-07531888BCAC}"/>
              </a:ext>
            </a:extLst>
          </p:cNvPr>
          <p:cNvSpPr/>
          <p:nvPr/>
        </p:nvSpPr>
        <p:spPr>
          <a:xfrm>
            <a:off x="6629400" y="4911231"/>
            <a:ext cx="1699386" cy="13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Temporary exemptions required due to modeling cutovers prior to EPS installations and agreed in service dates are not included in these counts.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81172"/>
              </p:ext>
            </p:extLst>
          </p:nvPr>
        </p:nvGraphicFramePr>
        <p:xfrm>
          <a:off x="381000" y="762000"/>
          <a:ext cx="7315200" cy="524380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58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58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2015-2019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8202</TotalTime>
  <Words>5002</Words>
  <Application>Microsoft Office PowerPoint</Application>
  <PresentationFormat>On-screen Show (4:3)</PresentationFormat>
  <Paragraphs>2871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Notices issued January through June 2021</vt:lpstr>
      <vt:lpstr>Notices issued July through December 2021</vt:lpstr>
      <vt:lpstr>2021 Notices – Total and Overdue</vt:lpstr>
      <vt:lpstr>2020 and 2021 Monthly Averages – Issued and Overdue</vt:lpstr>
      <vt:lpstr>Field Access - 2021</vt:lpstr>
      <vt:lpstr>Temporary Exemptions Received 2015 through 2021 </vt:lpstr>
      <vt:lpstr>Temporary Exemption Currently Open as of 1/18/2022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  <vt:lpstr>Follow-up Count Averages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Maul, Donald</cp:lastModifiedBy>
  <cp:revision>217</cp:revision>
  <cp:lastPrinted>2016-01-21T20:53:15Z</cp:lastPrinted>
  <dcterms:created xsi:type="dcterms:W3CDTF">2016-01-21T15:20:31Z</dcterms:created>
  <dcterms:modified xsi:type="dcterms:W3CDTF">2022-01-20T16:10:43Z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