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1"/>
  </p:notesMasterIdLst>
  <p:handoutMasterIdLst>
    <p:handoutMasterId r:id="rId22"/>
  </p:handoutMasterIdLst>
  <p:sldIdLst>
    <p:sldId id="260" r:id="rId6"/>
    <p:sldId id="295" r:id="rId7"/>
    <p:sldId id="284" r:id="rId8"/>
    <p:sldId id="283" r:id="rId9"/>
    <p:sldId id="285" r:id="rId10"/>
    <p:sldId id="281" r:id="rId11"/>
    <p:sldId id="288" r:id="rId12"/>
    <p:sldId id="290" r:id="rId13"/>
    <p:sldId id="287" r:id="rId14"/>
    <p:sldId id="289" r:id="rId15"/>
    <p:sldId id="291" r:id="rId16"/>
    <p:sldId id="286" r:id="rId17"/>
    <p:sldId id="292" r:id="rId18"/>
    <p:sldId id="282" r:id="rId19"/>
    <p:sldId id="293"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0" d="100"/>
          <a:sy n="120" d="100"/>
        </p:scale>
        <p:origin x="134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1/21/2022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1/21/2022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FOR DISCUSSION ONLY</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3200400" y="6553200"/>
            <a:ext cx="4648200" cy="228600"/>
          </a:xfrm>
        </p:spPr>
        <p:txBody>
          <a:bodyPr/>
          <a:lstStyle/>
          <a:p>
            <a:r>
              <a:rPr lang="en-US" dirty="0"/>
              <a:t>FOR DISCUSSION ONLY</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FOR DISCUSSION ONLY</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286000" y="6553200"/>
            <a:ext cx="5715000" cy="228600"/>
          </a:xfrm>
          <a:prstGeom prst="rect">
            <a:avLst/>
          </a:prstGeom>
        </p:spPr>
        <p:txBody>
          <a:bodyPr vert="horz" lIns="91440" tIns="45720" rIns="91440" bIns="45720" rtlCol="0" anchor="ctr"/>
          <a:lstStyle>
            <a:lvl1pPr algn="ctr">
              <a:defRPr sz="1200">
                <a:solidFill>
                  <a:srgbClr val="FF0000"/>
                </a:solidFill>
              </a:defRPr>
            </a:lvl1pPr>
          </a:lstStyle>
          <a:p>
            <a:r>
              <a:rPr lang="en-US"/>
              <a:t>FOR DISCUSSION ONLY</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621725" cy="246221"/>
          </a:xfrm>
          <a:prstGeom prst="rect">
            <a:avLst/>
          </a:prstGeom>
          <a:noFill/>
        </p:spPr>
        <p:txBody>
          <a:bodyPr wrap="square" rtlCol="0">
            <a:spAutoFit/>
          </a:bodyPr>
          <a:lstStyle/>
          <a:p>
            <a:pPr algn="l"/>
            <a:r>
              <a:rPr lang="en-US" sz="1000" b="1" baseline="0" dirty="0">
                <a:solidFill>
                  <a:schemeClr val="tx2"/>
                </a:solidFill>
              </a:rPr>
              <a:t>PUBLIC – 1/27/22 MWG</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1785104"/>
          </a:xfrm>
          <a:prstGeom prst="rect">
            <a:avLst/>
          </a:prstGeom>
          <a:noFill/>
        </p:spPr>
        <p:txBody>
          <a:bodyPr wrap="square" rtlCol="0">
            <a:spAutoFit/>
          </a:bodyPr>
          <a:lstStyle/>
          <a:p>
            <a:r>
              <a:rPr lang="en-US" sz="2000" b="1" dirty="0">
                <a:solidFill>
                  <a:schemeClr val="tx2"/>
                </a:solidFill>
                <a:latin typeface="TradeGothic LT" panose="020B0506030503020504" pitchFamily="34" charset="0"/>
                <a:ea typeface="TradeGothic LT" panose="020B0506030503020504" pitchFamily="34" charset="0"/>
              </a:rPr>
              <a:t>Metering Configuration Discussion</a:t>
            </a:r>
          </a:p>
          <a:p>
            <a:r>
              <a:rPr lang="en-US" dirty="0">
                <a:solidFill>
                  <a:schemeClr val="tx2"/>
                </a:solidFill>
              </a:rPr>
              <a:t>Single POI – no netting</a:t>
            </a:r>
          </a:p>
          <a:p>
            <a:endParaRPr lang="en-US" dirty="0">
              <a:solidFill>
                <a:schemeClr val="tx2"/>
              </a:solidFill>
            </a:endParaRPr>
          </a:p>
          <a:p>
            <a:endParaRPr lang="en-US" dirty="0">
              <a:solidFill>
                <a:schemeClr val="tx2"/>
              </a:solidFill>
            </a:endParaRPr>
          </a:p>
          <a:p>
            <a:endParaRPr lang="en-US" dirty="0">
              <a:solidFill>
                <a:schemeClr val="tx2"/>
              </a:solidFill>
            </a:endParaRPr>
          </a:p>
          <a:p>
            <a:r>
              <a:rPr lang="en-US" dirty="0">
                <a:solidFill>
                  <a:schemeClr val="tx2"/>
                </a:solidFill>
                <a:latin typeface="TradeGothic LT" panose="020B0506030503020504" pitchFamily="34" charset="0"/>
                <a:ea typeface="TradeGothic LT" panose="020B0506030503020504" pitchFamily="34" charset="0"/>
              </a:rPr>
              <a:t>January 27, 2022</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ECC75-EB6D-4305-8C51-655F8B3EC5FF}"/>
              </a:ext>
            </a:extLst>
          </p:cNvPr>
          <p:cNvSpPr>
            <a:spLocks noGrp="1"/>
          </p:cNvSpPr>
          <p:nvPr>
            <p:ph type="title"/>
          </p:nvPr>
        </p:nvSpPr>
        <p:spPr/>
        <p:txBody>
          <a:bodyPr/>
          <a:lstStyle/>
          <a:p>
            <a:r>
              <a:rPr lang="en-US" dirty="0"/>
              <a:t>Metering of Gen Site and Retail Load Behind POI </a:t>
            </a:r>
          </a:p>
        </p:txBody>
      </p:sp>
      <p:sp>
        <p:nvSpPr>
          <p:cNvPr id="3" name="Content Placeholder 2">
            <a:extLst>
              <a:ext uri="{FF2B5EF4-FFF2-40B4-BE49-F238E27FC236}">
                <a16:creationId xmlns:a16="http://schemas.microsoft.com/office/drawing/2014/main" id="{7045A1D5-E5C6-4561-89A2-2C8720130975}"/>
              </a:ext>
            </a:extLst>
          </p:cNvPr>
          <p:cNvSpPr>
            <a:spLocks noGrp="1"/>
          </p:cNvSpPr>
          <p:nvPr>
            <p:ph idx="1"/>
          </p:nvPr>
        </p:nvSpPr>
        <p:spPr/>
        <p:txBody>
          <a:bodyPr/>
          <a:lstStyle/>
          <a:p>
            <a:r>
              <a:rPr lang="en-US" sz="2400" dirty="0"/>
              <a:t>How would this configuration meet the defined metering requirements for the generation to be metered at/compensated to the shared POI/TDSP Transmission interconnection point? </a:t>
            </a:r>
          </a:p>
          <a:p>
            <a:pPr lvl="1"/>
            <a:r>
              <a:rPr lang="en-US" sz="2000" dirty="0"/>
              <a:t>Is a fixed factor used to compensate the Load and generation channel energy to the shared POI/TDSP Transmission interconnection point?</a:t>
            </a:r>
          </a:p>
          <a:p>
            <a:pPr lvl="2"/>
            <a:r>
              <a:rPr lang="en-US" sz="2000" dirty="0"/>
              <a:t>What criteria is used to set the fix factors? </a:t>
            </a:r>
          </a:p>
          <a:p>
            <a:pPr lvl="3"/>
            <a:r>
              <a:rPr lang="en-US" dirty="0"/>
              <a:t>Maximum possible generation output to POI?</a:t>
            </a:r>
          </a:p>
          <a:p>
            <a:pPr lvl="3"/>
            <a:r>
              <a:rPr lang="en-US" dirty="0"/>
              <a:t>Maximum possible coincident load consumption at the POI?</a:t>
            </a:r>
          </a:p>
          <a:p>
            <a:pPr lvl="3"/>
            <a:r>
              <a:rPr lang="en-US" dirty="0"/>
              <a:t>Other?</a:t>
            </a:r>
          </a:p>
          <a:p>
            <a:endParaRPr lang="en-US" dirty="0"/>
          </a:p>
        </p:txBody>
      </p:sp>
      <p:sp>
        <p:nvSpPr>
          <p:cNvPr id="4" name="Slide Number Placeholder 3">
            <a:extLst>
              <a:ext uri="{FF2B5EF4-FFF2-40B4-BE49-F238E27FC236}">
                <a16:creationId xmlns:a16="http://schemas.microsoft.com/office/drawing/2014/main" id="{17C22819-A1C5-4D7F-B87D-575DC6586462}"/>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
        <p:nvSpPr>
          <p:cNvPr id="5" name="Footer Placeholder 4">
            <a:extLst>
              <a:ext uri="{FF2B5EF4-FFF2-40B4-BE49-F238E27FC236}">
                <a16:creationId xmlns:a16="http://schemas.microsoft.com/office/drawing/2014/main" id="{89CE0A34-1AC5-45E0-8713-2AD4D9D34EE7}"/>
              </a:ext>
            </a:extLst>
          </p:cNvPr>
          <p:cNvSpPr>
            <a:spLocks noGrp="1"/>
          </p:cNvSpPr>
          <p:nvPr>
            <p:ph type="ftr" sz="quarter" idx="11"/>
          </p:nvPr>
        </p:nvSpPr>
        <p:spPr>
          <a:xfrm>
            <a:off x="3200400" y="6553200"/>
            <a:ext cx="2590800" cy="228600"/>
          </a:xfrm>
        </p:spPr>
        <p:txBody>
          <a:bodyPr/>
          <a:lstStyle/>
          <a:p>
            <a:r>
              <a:rPr lang="en-US" dirty="0"/>
              <a:t>FOR DISCUSSION ONLY</a:t>
            </a:r>
          </a:p>
        </p:txBody>
      </p:sp>
    </p:spTree>
    <p:extLst>
      <p:ext uri="{BB962C8B-B14F-4D97-AF65-F5344CB8AC3E}">
        <p14:creationId xmlns:p14="http://schemas.microsoft.com/office/powerpoint/2010/main" val="1471889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FDF17-D593-4040-BE6D-B5F7DE27B911}"/>
              </a:ext>
            </a:extLst>
          </p:cNvPr>
          <p:cNvSpPr>
            <a:spLocks noGrp="1"/>
          </p:cNvSpPr>
          <p:nvPr>
            <p:ph type="title"/>
          </p:nvPr>
        </p:nvSpPr>
        <p:spPr/>
        <p:txBody>
          <a:bodyPr/>
          <a:lstStyle/>
          <a:p>
            <a:r>
              <a:rPr lang="en-US" dirty="0"/>
              <a:t>Metering of Gen Site and Retail Load Behind POI </a:t>
            </a:r>
          </a:p>
        </p:txBody>
      </p:sp>
      <p:sp>
        <p:nvSpPr>
          <p:cNvPr id="3" name="Content Placeholder 2">
            <a:extLst>
              <a:ext uri="{FF2B5EF4-FFF2-40B4-BE49-F238E27FC236}">
                <a16:creationId xmlns:a16="http://schemas.microsoft.com/office/drawing/2014/main" id="{DC85819F-F538-4254-A706-0F1C03CD1DAE}"/>
              </a:ext>
            </a:extLst>
          </p:cNvPr>
          <p:cNvSpPr>
            <a:spLocks noGrp="1"/>
          </p:cNvSpPr>
          <p:nvPr>
            <p:ph idx="1"/>
          </p:nvPr>
        </p:nvSpPr>
        <p:spPr/>
        <p:txBody>
          <a:bodyPr/>
          <a:lstStyle/>
          <a:p>
            <a:r>
              <a:rPr lang="en-US" sz="2400" dirty="0"/>
              <a:t>How would this configuration meet the defined requirements for the NOIE metering point to be compensated to the shared POI/TDSP Transmission interconnection point?  </a:t>
            </a:r>
          </a:p>
          <a:p>
            <a:pPr lvl="1"/>
            <a:r>
              <a:rPr lang="en-US" sz="2200" dirty="0"/>
              <a:t>Is the NOIE Load metering point meter programmed to compensate the energy to the shared POI/TDSP Transmission interconnection point?  </a:t>
            </a:r>
          </a:p>
          <a:p>
            <a:pPr lvl="2"/>
            <a:r>
              <a:rPr lang="en-US" sz="2000" dirty="0"/>
              <a:t>Recognize that there would be inaccuracies based on actual energy flows.</a:t>
            </a:r>
          </a:p>
          <a:p>
            <a:pPr lvl="3"/>
            <a:r>
              <a:rPr lang="en-US" sz="1800" dirty="0"/>
              <a:t>Generation serving load does not flow from the POI, calculation of losses will not represent actual losses.</a:t>
            </a:r>
          </a:p>
          <a:p>
            <a:pPr lvl="3"/>
            <a:r>
              <a:rPr lang="en-US" sz="1800" dirty="0"/>
              <a:t>Under a net load condition at the POI, individual meter programming will not account for the cumulative current on the line and calculated losses will not represent actual losses. </a:t>
            </a:r>
          </a:p>
          <a:p>
            <a:endParaRPr lang="en-US" dirty="0"/>
          </a:p>
        </p:txBody>
      </p:sp>
      <p:sp>
        <p:nvSpPr>
          <p:cNvPr id="4" name="Slide Number Placeholder 3">
            <a:extLst>
              <a:ext uri="{FF2B5EF4-FFF2-40B4-BE49-F238E27FC236}">
                <a16:creationId xmlns:a16="http://schemas.microsoft.com/office/drawing/2014/main" id="{2785906D-D34B-4173-B85D-238A42D5C719}"/>
              </a:ext>
            </a:extLst>
          </p:cNvPr>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Footer Placeholder 4">
            <a:extLst>
              <a:ext uri="{FF2B5EF4-FFF2-40B4-BE49-F238E27FC236}">
                <a16:creationId xmlns:a16="http://schemas.microsoft.com/office/drawing/2014/main" id="{2436F460-17C7-4268-A8FC-C67E3E347758}"/>
              </a:ext>
            </a:extLst>
          </p:cNvPr>
          <p:cNvSpPr>
            <a:spLocks noGrp="1"/>
          </p:cNvSpPr>
          <p:nvPr>
            <p:ph type="ftr" sz="quarter" idx="11"/>
          </p:nvPr>
        </p:nvSpPr>
        <p:spPr>
          <a:xfrm>
            <a:off x="3200400" y="6553200"/>
            <a:ext cx="2743200" cy="228600"/>
          </a:xfrm>
        </p:spPr>
        <p:txBody>
          <a:bodyPr/>
          <a:lstStyle/>
          <a:p>
            <a:r>
              <a:rPr lang="en-US" dirty="0"/>
              <a:t>FOR DISCUSSION ONLY</a:t>
            </a:r>
          </a:p>
        </p:txBody>
      </p:sp>
    </p:spTree>
    <p:extLst>
      <p:ext uri="{BB962C8B-B14F-4D97-AF65-F5344CB8AC3E}">
        <p14:creationId xmlns:p14="http://schemas.microsoft.com/office/powerpoint/2010/main" val="852536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FDF17-D593-4040-BE6D-B5F7DE27B911}"/>
              </a:ext>
            </a:extLst>
          </p:cNvPr>
          <p:cNvSpPr>
            <a:spLocks noGrp="1"/>
          </p:cNvSpPr>
          <p:nvPr>
            <p:ph type="title"/>
          </p:nvPr>
        </p:nvSpPr>
        <p:spPr/>
        <p:txBody>
          <a:bodyPr/>
          <a:lstStyle/>
          <a:p>
            <a:r>
              <a:rPr lang="en-US" dirty="0"/>
              <a:t>Metering of Gen Site and Retail Load Behind POI </a:t>
            </a:r>
          </a:p>
        </p:txBody>
      </p:sp>
      <p:sp>
        <p:nvSpPr>
          <p:cNvPr id="3" name="Content Placeholder 2">
            <a:extLst>
              <a:ext uri="{FF2B5EF4-FFF2-40B4-BE49-F238E27FC236}">
                <a16:creationId xmlns:a16="http://schemas.microsoft.com/office/drawing/2014/main" id="{DC85819F-F538-4254-A706-0F1C03CD1DAE}"/>
              </a:ext>
            </a:extLst>
          </p:cNvPr>
          <p:cNvSpPr>
            <a:spLocks noGrp="1"/>
          </p:cNvSpPr>
          <p:nvPr>
            <p:ph idx="1"/>
          </p:nvPr>
        </p:nvSpPr>
        <p:spPr/>
        <p:txBody>
          <a:bodyPr/>
          <a:lstStyle/>
          <a:p>
            <a:r>
              <a:rPr lang="en-US" sz="2400" dirty="0"/>
              <a:t>How would this configuration meet the defined requirements for the NOIE metering point to be compensated to the shared POI/TDSP Transmission interconnection point?  </a:t>
            </a:r>
          </a:p>
          <a:p>
            <a:pPr lvl="1"/>
            <a:r>
              <a:rPr lang="en-US" sz="2000" dirty="0"/>
              <a:t>Is a fixed factor used to compensate the NOIE Load metering point  to the shared POI/TDSP Transmission interconnection point?</a:t>
            </a:r>
          </a:p>
          <a:p>
            <a:pPr lvl="2"/>
            <a:r>
              <a:rPr lang="en-US" sz="2000" dirty="0"/>
              <a:t>What criteria is used to set the fix factors? </a:t>
            </a:r>
          </a:p>
          <a:p>
            <a:pPr lvl="3"/>
            <a:r>
              <a:rPr lang="en-US" dirty="0"/>
              <a:t>Maximum possible generation output to POI?</a:t>
            </a:r>
          </a:p>
          <a:p>
            <a:pPr lvl="3"/>
            <a:r>
              <a:rPr lang="en-US" sz="2200" dirty="0"/>
              <a:t>Maximum possible coincident load consumption at the POI?</a:t>
            </a:r>
          </a:p>
          <a:p>
            <a:pPr lvl="3"/>
            <a:r>
              <a:rPr lang="en-US" sz="2200" dirty="0"/>
              <a:t>Other?</a:t>
            </a:r>
          </a:p>
          <a:p>
            <a:endParaRPr lang="en-US" dirty="0"/>
          </a:p>
        </p:txBody>
      </p:sp>
      <p:sp>
        <p:nvSpPr>
          <p:cNvPr id="4" name="Slide Number Placeholder 3">
            <a:extLst>
              <a:ext uri="{FF2B5EF4-FFF2-40B4-BE49-F238E27FC236}">
                <a16:creationId xmlns:a16="http://schemas.microsoft.com/office/drawing/2014/main" id="{2785906D-D34B-4173-B85D-238A42D5C719}"/>
              </a:ext>
            </a:extLst>
          </p:cNvPr>
          <p:cNvSpPr>
            <a:spLocks noGrp="1"/>
          </p:cNvSpPr>
          <p:nvPr>
            <p:ph type="sldNum" sz="quarter" idx="4"/>
          </p:nvPr>
        </p:nvSpPr>
        <p:spPr/>
        <p:txBody>
          <a:bodyPr/>
          <a:lstStyle/>
          <a:p>
            <a:fld id="{1D93BD3E-1E9A-4970-A6F7-E7AC52762E0C}" type="slidenum">
              <a:rPr lang="en-US" smtClean="0"/>
              <a:pPr/>
              <a:t>12</a:t>
            </a:fld>
            <a:endParaRPr lang="en-US" dirty="0"/>
          </a:p>
        </p:txBody>
      </p:sp>
      <p:sp>
        <p:nvSpPr>
          <p:cNvPr id="5" name="Footer Placeholder 4">
            <a:extLst>
              <a:ext uri="{FF2B5EF4-FFF2-40B4-BE49-F238E27FC236}">
                <a16:creationId xmlns:a16="http://schemas.microsoft.com/office/drawing/2014/main" id="{76C7585F-45FC-4F29-99D4-B033EF085468}"/>
              </a:ext>
            </a:extLst>
          </p:cNvPr>
          <p:cNvSpPr>
            <a:spLocks noGrp="1"/>
          </p:cNvSpPr>
          <p:nvPr>
            <p:ph type="ftr" sz="quarter" idx="11"/>
          </p:nvPr>
        </p:nvSpPr>
        <p:spPr>
          <a:xfrm>
            <a:off x="3200400" y="6553200"/>
            <a:ext cx="2667000" cy="228600"/>
          </a:xfrm>
        </p:spPr>
        <p:txBody>
          <a:bodyPr/>
          <a:lstStyle/>
          <a:p>
            <a:r>
              <a:rPr lang="en-US"/>
              <a:t>FOR DISCUSSION ONLY</a:t>
            </a:r>
            <a:endParaRPr lang="en-US" dirty="0"/>
          </a:p>
        </p:txBody>
      </p:sp>
    </p:spTree>
    <p:extLst>
      <p:ext uri="{BB962C8B-B14F-4D97-AF65-F5344CB8AC3E}">
        <p14:creationId xmlns:p14="http://schemas.microsoft.com/office/powerpoint/2010/main" val="4114091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E5897-2926-4A85-9722-22E6AE7B19CB}"/>
              </a:ext>
            </a:extLst>
          </p:cNvPr>
          <p:cNvSpPr>
            <a:spLocks noGrp="1"/>
          </p:cNvSpPr>
          <p:nvPr>
            <p:ph type="title"/>
          </p:nvPr>
        </p:nvSpPr>
        <p:spPr/>
        <p:txBody>
          <a:bodyPr/>
          <a:lstStyle/>
          <a:p>
            <a:r>
              <a:rPr lang="en-US" dirty="0"/>
              <a:t>Metering of Gen Site and Retail Load Behind POI </a:t>
            </a:r>
          </a:p>
        </p:txBody>
      </p:sp>
      <p:sp>
        <p:nvSpPr>
          <p:cNvPr id="3" name="Content Placeholder 2">
            <a:extLst>
              <a:ext uri="{FF2B5EF4-FFF2-40B4-BE49-F238E27FC236}">
                <a16:creationId xmlns:a16="http://schemas.microsoft.com/office/drawing/2014/main" id="{8B74DB7B-6CBC-4E57-90AE-A2E4D8966E19}"/>
              </a:ext>
            </a:extLst>
          </p:cNvPr>
          <p:cNvSpPr>
            <a:spLocks noGrp="1"/>
          </p:cNvSpPr>
          <p:nvPr>
            <p:ph idx="1"/>
          </p:nvPr>
        </p:nvSpPr>
        <p:spPr/>
        <p:txBody>
          <a:bodyPr/>
          <a:lstStyle/>
          <a:p>
            <a:pPr marL="0" indent="0">
              <a:buNone/>
            </a:pPr>
            <a:r>
              <a:rPr lang="en-US" sz="2400" dirty="0"/>
              <a:t>Some of the concepts requiring discussion and decisions for implementation: </a:t>
            </a:r>
          </a:p>
          <a:p>
            <a:r>
              <a:rPr lang="en-US" sz="2200" dirty="0"/>
              <a:t>Responsibilities for EPS metering of generation behind the POI </a:t>
            </a:r>
          </a:p>
          <a:p>
            <a:r>
              <a:rPr lang="en-US" sz="2200" dirty="0"/>
              <a:t>Responsibilities for EPS Load metering point behind the POI</a:t>
            </a:r>
          </a:p>
          <a:p>
            <a:r>
              <a:rPr lang="en-US" sz="2200" dirty="0"/>
              <a:t>Loss compensation requirements to account for losses under net gen and net load conditions at the POI/TDSP transmission interconnection point Separate settlement of generation site and Load</a:t>
            </a:r>
          </a:p>
          <a:p>
            <a:pPr lvl="1"/>
            <a:r>
              <a:rPr lang="en-US" sz="2000" dirty="0"/>
              <a:t>Generation site EPS Meter</a:t>
            </a:r>
          </a:p>
          <a:p>
            <a:pPr lvl="1"/>
            <a:r>
              <a:rPr lang="en-US" sz="2000" dirty="0"/>
              <a:t>TDSP Load metering point</a:t>
            </a:r>
          </a:p>
        </p:txBody>
      </p:sp>
      <p:sp>
        <p:nvSpPr>
          <p:cNvPr id="4" name="Slide Number Placeholder 3">
            <a:extLst>
              <a:ext uri="{FF2B5EF4-FFF2-40B4-BE49-F238E27FC236}">
                <a16:creationId xmlns:a16="http://schemas.microsoft.com/office/drawing/2014/main" id="{131420B7-3E2F-4C7C-9A30-39057212E933}"/>
              </a:ext>
            </a:extLst>
          </p:cNvPr>
          <p:cNvSpPr>
            <a:spLocks noGrp="1"/>
          </p:cNvSpPr>
          <p:nvPr>
            <p:ph type="sldNum" sz="quarter" idx="4"/>
          </p:nvPr>
        </p:nvSpPr>
        <p:spPr/>
        <p:txBody>
          <a:bodyPr/>
          <a:lstStyle/>
          <a:p>
            <a:fld id="{1D93BD3E-1E9A-4970-A6F7-E7AC52762E0C}" type="slidenum">
              <a:rPr lang="en-US" smtClean="0"/>
              <a:pPr/>
              <a:t>13</a:t>
            </a:fld>
            <a:endParaRPr lang="en-US" dirty="0"/>
          </a:p>
        </p:txBody>
      </p:sp>
      <p:sp>
        <p:nvSpPr>
          <p:cNvPr id="5" name="Footer Placeholder 4">
            <a:extLst>
              <a:ext uri="{FF2B5EF4-FFF2-40B4-BE49-F238E27FC236}">
                <a16:creationId xmlns:a16="http://schemas.microsoft.com/office/drawing/2014/main" id="{0E192F7D-ECBF-44DD-AF31-D1D2A943AD63}"/>
              </a:ext>
            </a:extLst>
          </p:cNvPr>
          <p:cNvSpPr>
            <a:spLocks noGrp="1"/>
          </p:cNvSpPr>
          <p:nvPr>
            <p:ph type="ftr" sz="quarter" idx="11"/>
          </p:nvPr>
        </p:nvSpPr>
        <p:spPr>
          <a:xfrm>
            <a:off x="3200400" y="6553200"/>
            <a:ext cx="2667000" cy="228600"/>
          </a:xfrm>
        </p:spPr>
        <p:txBody>
          <a:bodyPr/>
          <a:lstStyle/>
          <a:p>
            <a:r>
              <a:rPr lang="en-US" dirty="0"/>
              <a:t>FOR DISCUSSION ONLY</a:t>
            </a:r>
          </a:p>
        </p:txBody>
      </p:sp>
    </p:spTree>
    <p:extLst>
      <p:ext uri="{BB962C8B-B14F-4D97-AF65-F5344CB8AC3E}">
        <p14:creationId xmlns:p14="http://schemas.microsoft.com/office/powerpoint/2010/main" val="2569782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E5897-2926-4A85-9722-22E6AE7B19CB}"/>
              </a:ext>
            </a:extLst>
          </p:cNvPr>
          <p:cNvSpPr>
            <a:spLocks noGrp="1"/>
          </p:cNvSpPr>
          <p:nvPr>
            <p:ph type="title"/>
          </p:nvPr>
        </p:nvSpPr>
        <p:spPr/>
        <p:txBody>
          <a:bodyPr/>
          <a:lstStyle/>
          <a:p>
            <a:r>
              <a:rPr lang="en-US" dirty="0"/>
              <a:t>Metering of Gen Site and Retail Load Behind POI </a:t>
            </a:r>
          </a:p>
        </p:txBody>
      </p:sp>
      <p:sp>
        <p:nvSpPr>
          <p:cNvPr id="3" name="Content Placeholder 2">
            <a:extLst>
              <a:ext uri="{FF2B5EF4-FFF2-40B4-BE49-F238E27FC236}">
                <a16:creationId xmlns:a16="http://schemas.microsoft.com/office/drawing/2014/main" id="{8B74DB7B-6CBC-4E57-90AE-A2E4D8966E19}"/>
              </a:ext>
            </a:extLst>
          </p:cNvPr>
          <p:cNvSpPr>
            <a:spLocks noGrp="1"/>
          </p:cNvSpPr>
          <p:nvPr>
            <p:ph idx="1"/>
          </p:nvPr>
        </p:nvSpPr>
        <p:spPr/>
        <p:txBody>
          <a:bodyPr/>
          <a:lstStyle/>
          <a:p>
            <a:pPr marL="0" indent="0">
              <a:buNone/>
            </a:pPr>
            <a:r>
              <a:rPr lang="en-US" sz="2400" dirty="0"/>
              <a:t>Some of the concepts requiring discussion and decisions for implementation: </a:t>
            </a:r>
          </a:p>
          <a:p>
            <a:r>
              <a:rPr lang="en-US" sz="2200" dirty="0"/>
              <a:t>Settlement of generation site and TDSP Load metering point</a:t>
            </a:r>
          </a:p>
          <a:p>
            <a:r>
              <a:rPr lang="en-US" sz="2200" dirty="0"/>
              <a:t>Any market, modeling or operations impacts </a:t>
            </a:r>
          </a:p>
          <a:p>
            <a:r>
              <a:rPr lang="en-US" sz="2200" dirty="0"/>
              <a:t>How is the load behind EPS Load metering point considered by the TDSP for UFLS and ERCOT Firm Load Shed practices</a:t>
            </a:r>
          </a:p>
          <a:p>
            <a:r>
              <a:rPr lang="en-US" sz="2200" dirty="0"/>
              <a:t>Probably others</a:t>
            </a:r>
          </a:p>
          <a:p>
            <a:endParaRPr lang="en-US" dirty="0"/>
          </a:p>
        </p:txBody>
      </p:sp>
      <p:sp>
        <p:nvSpPr>
          <p:cNvPr id="4" name="Slide Number Placeholder 3">
            <a:extLst>
              <a:ext uri="{FF2B5EF4-FFF2-40B4-BE49-F238E27FC236}">
                <a16:creationId xmlns:a16="http://schemas.microsoft.com/office/drawing/2014/main" id="{131420B7-3E2F-4C7C-9A30-39057212E933}"/>
              </a:ext>
            </a:extLst>
          </p:cNvPr>
          <p:cNvSpPr>
            <a:spLocks noGrp="1"/>
          </p:cNvSpPr>
          <p:nvPr>
            <p:ph type="sldNum" sz="quarter" idx="4"/>
          </p:nvPr>
        </p:nvSpPr>
        <p:spPr/>
        <p:txBody>
          <a:bodyPr/>
          <a:lstStyle/>
          <a:p>
            <a:fld id="{1D93BD3E-1E9A-4970-A6F7-E7AC52762E0C}" type="slidenum">
              <a:rPr lang="en-US" smtClean="0"/>
              <a:pPr/>
              <a:t>14</a:t>
            </a:fld>
            <a:endParaRPr lang="en-US" dirty="0"/>
          </a:p>
        </p:txBody>
      </p:sp>
      <p:sp>
        <p:nvSpPr>
          <p:cNvPr id="5" name="Footer Placeholder 4">
            <a:extLst>
              <a:ext uri="{FF2B5EF4-FFF2-40B4-BE49-F238E27FC236}">
                <a16:creationId xmlns:a16="http://schemas.microsoft.com/office/drawing/2014/main" id="{7BB493FF-54AA-4350-84CB-3B4ADA0D3389}"/>
              </a:ext>
            </a:extLst>
          </p:cNvPr>
          <p:cNvSpPr>
            <a:spLocks noGrp="1"/>
          </p:cNvSpPr>
          <p:nvPr>
            <p:ph type="ftr" sz="quarter" idx="11"/>
          </p:nvPr>
        </p:nvSpPr>
        <p:spPr>
          <a:xfrm>
            <a:off x="3200400" y="6553200"/>
            <a:ext cx="2667000" cy="228600"/>
          </a:xfrm>
        </p:spPr>
        <p:txBody>
          <a:bodyPr/>
          <a:lstStyle/>
          <a:p>
            <a:r>
              <a:rPr lang="en-US" dirty="0"/>
              <a:t>FOR DISCUSSION ONLY</a:t>
            </a:r>
          </a:p>
        </p:txBody>
      </p:sp>
    </p:spTree>
    <p:extLst>
      <p:ext uri="{BB962C8B-B14F-4D97-AF65-F5344CB8AC3E}">
        <p14:creationId xmlns:p14="http://schemas.microsoft.com/office/powerpoint/2010/main" val="965909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E5897-2926-4A85-9722-22E6AE7B19CB}"/>
              </a:ext>
            </a:extLst>
          </p:cNvPr>
          <p:cNvSpPr>
            <a:spLocks noGrp="1"/>
          </p:cNvSpPr>
          <p:nvPr>
            <p:ph type="title"/>
          </p:nvPr>
        </p:nvSpPr>
        <p:spPr/>
        <p:txBody>
          <a:bodyPr/>
          <a:lstStyle/>
          <a:p>
            <a:r>
              <a:rPr lang="en-US" dirty="0"/>
              <a:t>Metering of Gen Site and Retail Load Behind POI </a:t>
            </a:r>
          </a:p>
        </p:txBody>
      </p:sp>
      <p:pic>
        <p:nvPicPr>
          <p:cNvPr id="5" name="Content Placeholder 4">
            <a:extLst>
              <a:ext uri="{FF2B5EF4-FFF2-40B4-BE49-F238E27FC236}">
                <a16:creationId xmlns:a16="http://schemas.microsoft.com/office/drawing/2014/main" id="{E9A6D990-4A9D-4A65-8A69-6F326CAD5F0E}"/>
              </a:ext>
            </a:extLst>
          </p:cNvPr>
          <p:cNvPicPr>
            <a:picLocks noGrp="1" noChangeAspect="1"/>
          </p:cNvPicPr>
          <p:nvPr>
            <p:ph idx="1"/>
          </p:nvPr>
        </p:nvPicPr>
        <p:blipFill>
          <a:blip r:embed="rId2"/>
          <a:stretch>
            <a:fillRect/>
          </a:stretch>
        </p:blipFill>
        <p:spPr>
          <a:xfrm>
            <a:off x="381000" y="914400"/>
            <a:ext cx="8305494" cy="2834640"/>
          </a:xfrm>
          <a:prstGeom prst="rect">
            <a:avLst/>
          </a:prstGeom>
        </p:spPr>
      </p:pic>
      <p:sp>
        <p:nvSpPr>
          <p:cNvPr id="4" name="Slide Number Placeholder 3">
            <a:extLst>
              <a:ext uri="{FF2B5EF4-FFF2-40B4-BE49-F238E27FC236}">
                <a16:creationId xmlns:a16="http://schemas.microsoft.com/office/drawing/2014/main" id="{131420B7-3E2F-4C7C-9A30-39057212E933}"/>
              </a:ext>
            </a:extLst>
          </p:cNvPr>
          <p:cNvSpPr>
            <a:spLocks noGrp="1"/>
          </p:cNvSpPr>
          <p:nvPr>
            <p:ph type="sldNum" sz="quarter" idx="4"/>
          </p:nvPr>
        </p:nvSpPr>
        <p:spPr/>
        <p:txBody>
          <a:bodyPr/>
          <a:lstStyle/>
          <a:p>
            <a:fld id="{1D93BD3E-1E9A-4970-A6F7-E7AC52762E0C}" type="slidenum">
              <a:rPr lang="en-US" smtClean="0"/>
              <a:pPr/>
              <a:t>15</a:t>
            </a:fld>
            <a:endParaRPr lang="en-US" dirty="0"/>
          </a:p>
        </p:txBody>
      </p:sp>
      <p:pic>
        <p:nvPicPr>
          <p:cNvPr id="7" name="Picture 6">
            <a:extLst>
              <a:ext uri="{FF2B5EF4-FFF2-40B4-BE49-F238E27FC236}">
                <a16:creationId xmlns:a16="http://schemas.microsoft.com/office/drawing/2014/main" id="{0979FA93-85B9-45FB-B786-B23AE2AEC652}"/>
              </a:ext>
            </a:extLst>
          </p:cNvPr>
          <p:cNvPicPr>
            <a:picLocks noChangeAspect="1"/>
          </p:cNvPicPr>
          <p:nvPr/>
        </p:nvPicPr>
        <p:blipFill>
          <a:blip r:embed="rId3"/>
          <a:stretch>
            <a:fillRect/>
          </a:stretch>
        </p:blipFill>
        <p:spPr>
          <a:xfrm>
            <a:off x="295867" y="3733800"/>
            <a:ext cx="8314733" cy="2468880"/>
          </a:xfrm>
          <a:prstGeom prst="rect">
            <a:avLst/>
          </a:prstGeom>
        </p:spPr>
      </p:pic>
      <p:sp>
        <p:nvSpPr>
          <p:cNvPr id="3" name="Footer Placeholder 2">
            <a:extLst>
              <a:ext uri="{FF2B5EF4-FFF2-40B4-BE49-F238E27FC236}">
                <a16:creationId xmlns:a16="http://schemas.microsoft.com/office/drawing/2014/main" id="{9758DA98-3C09-44BC-AC6E-269C9DDF04A6}"/>
              </a:ext>
            </a:extLst>
          </p:cNvPr>
          <p:cNvSpPr>
            <a:spLocks noGrp="1"/>
          </p:cNvSpPr>
          <p:nvPr>
            <p:ph type="ftr" sz="quarter" idx="11"/>
          </p:nvPr>
        </p:nvSpPr>
        <p:spPr>
          <a:xfrm>
            <a:off x="3200400" y="6553200"/>
            <a:ext cx="2438400" cy="228600"/>
          </a:xfrm>
        </p:spPr>
        <p:txBody>
          <a:bodyPr/>
          <a:lstStyle/>
          <a:p>
            <a:r>
              <a:rPr lang="en-US"/>
              <a:t>FOR DISCUSSION ONLY</a:t>
            </a:r>
            <a:endParaRPr lang="en-US" dirty="0"/>
          </a:p>
        </p:txBody>
      </p:sp>
    </p:spTree>
    <p:extLst>
      <p:ext uri="{BB962C8B-B14F-4D97-AF65-F5344CB8AC3E}">
        <p14:creationId xmlns:p14="http://schemas.microsoft.com/office/powerpoint/2010/main" val="909939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Retail Load Metering Point behind the POI</a:t>
            </a:r>
          </a:p>
        </p:txBody>
      </p:sp>
      <p:pic>
        <p:nvPicPr>
          <p:cNvPr id="5" name="Content Placeholder 4">
            <a:extLst>
              <a:ext uri="{FF2B5EF4-FFF2-40B4-BE49-F238E27FC236}">
                <a16:creationId xmlns:a16="http://schemas.microsoft.com/office/drawing/2014/main" id="{82009DA0-60B7-4D31-AF3B-C7085DDB0A16}"/>
              </a:ext>
            </a:extLst>
          </p:cNvPr>
          <p:cNvPicPr>
            <a:picLocks noGrp="1" noChangeAspect="1"/>
          </p:cNvPicPr>
          <p:nvPr>
            <p:ph idx="1"/>
          </p:nvPr>
        </p:nvPicPr>
        <p:blipFill>
          <a:blip r:embed="rId2"/>
          <a:stretch>
            <a:fillRect/>
          </a:stretch>
        </p:blipFill>
        <p:spPr>
          <a:xfrm>
            <a:off x="1143000" y="838200"/>
            <a:ext cx="6729978" cy="5486400"/>
          </a:xfrm>
          <a:prstGeom prst="rect">
            <a:avLst/>
          </a:prstGeom>
        </p:spPr>
      </p:pic>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Footer Placeholder 2">
            <a:extLst>
              <a:ext uri="{FF2B5EF4-FFF2-40B4-BE49-F238E27FC236}">
                <a16:creationId xmlns:a16="http://schemas.microsoft.com/office/drawing/2014/main" id="{6DD8E0B5-7972-4C86-A6BB-B65460D56C01}"/>
              </a:ext>
            </a:extLst>
          </p:cNvPr>
          <p:cNvSpPr>
            <a:spLocks noGrp="1"/>
          </p:cNvSpPr>
          <p:nvPr>
            <p:ph type="ftr" sz="quarter" idx="11"/>
          </p:nvPr>
        </p:nvSpPr>
        <p:spPr>
          <a:xfrm>
            <a:off x="3429000" y="6553200"/>
            <a:ext cx="2514600" cy="228600"/>
          </a:xfrm>
        </p:spPr>
        <p:txBody>
          <a:bodyPr/>
          <a:lstStyle/>
          <a:p>
            <a:r>
              <a:rPr lang="en-US" dirty="0"/>
              <a:t>FOR DISCUSSION ONLY</a:t>
            </a:r>
          </a:p>
        </p:txBody>
      </p:sp>
    </p:spTree>
    <p:extLst>
      <p:ext uri="{BB962C8B-B14F-4D97-AF65-F5344CB8AC3E}">
        <p14:creationId xmlns:p14="http://schemas.microsoft.com/office/powerpoint/2010/main" val="621756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Retail Load Metering Point behind the POI</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p:txBody>
          <a:bodyPr/>
          <a:lstStyle/>
          <a:p>
            <a:pPr marL="0" indent="0">
              <a:buNone/>
            </a:pPr>
            <a:r>
              <a:rPr lang="en-US" sz="2400" dirty="0"/>
              <a:t>The Load and Generation Resource are only electrically connected to the ERCOT Transmission Grid through the EPS metering point at the POI for the Facility.   </a:t>
            </a:r>
          </a:p>
          <a:p>
            <a:endParaRPr lang="en-US" sz="2400" dirty="0"/>
          </a:p>
          <a:p>
            <a:r>
              <a:rPr lang="en-US" sz="2400" dirty="0"/>
              <a:t>The EPS Metering Design Proposal indicates that the Load behind the POI is NOT being netted with the generation and includes the Load Metering point behind the POI. </a:t>
            </a:r>
          </a:p>
          <a:p>
            <a:r>
              <a:rPr lang="en-US" sz="2400" dirty="0"/>
              <a:t>EPS Metering point at the POI and EPS Meter point for the Load behind the POI to support ERCOT Settlements of the generation site</a:t>
            </a:r>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5" name="Footer Placeholder 4">
            <a:extLst>
              <a:ext uri="{FF2B5EF4-FFF2-40B4-BE49-F238E27FC236}">
                <a16:creationId xmlns:a16="http://schemas.microsoft.com/office/drawing/2014/main" id="{72CAC47D-D32C-4847-88DC-134C855BE045}"/>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820864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Retail Load Metering Point behind the POI</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p:txBody>
          <a:bodyPr/>
          <a:lstStyle/>
          <a:p>
            <a:r>
              <a:rPr lang="en-US" sz="2400" dirty="0"/>
              <a:t>EPS Metering point for the Load behind the POI used in the calculation of net generation flows for the site, treated as generation production and</a:t>
            </a:r>
          </a:p>
          <a:p>
            <a:pPr lvl="1"/>
            <a:r>
              <a:rPr lang="en-US" sz="2200" dirty="0"/>
              <a:t>Used to populate NOIE Load for ERCOT Load settlements or</a:t>
            </a:r>
          </a:p>
          <a:p>
            <a:pPr lvl="1"/>
            <a:r>
              <a:rPr lang="en-US" sz="2200" dirty="0"/>
              <a:t>Meter data submitted by TDSP on an ESI ID and used for ERCOT Load settlements</a:t>
            </a:r>
          </a:p>
          <a:p>
            <a:r>
              <a:rPr lang="en-US" sz="2400" dirty="0"/>
              <a:t>Calculated site net energy is settled through generation or load settlements and the metered Load values are settled through load settlements. </a:t>
            </a:r>
          </a:p>
          <a:p>
            <a:pPr lvl="1"/>
            <a:r>
              <a:rPr lang="en-US" sz="2200" dirty="0"/>
              <a:t>Note: As per current protocols (January 2022), load is settled at the applicable Load Zone SPP. </a:t>
            </a:r>
          </a:p>
          <a:p>
            <a:endParaRPr lang="en-US" sz="24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4</a:t>
            </a:fld>
            <a:endParaRPr lang="en-US" dirty="0"/>
          </a:p>
        </p:txBody>
      </p:sp>
      <p:sp>
        <p:nvSpPr>
          <p:cNvPr id="5" name="Footer Placeholder 4">
            <a:extLst>
              <a:ext uri="{FF2B5EF4-FFF2-40B4-BE49-F238E27FC236}">
                <a16:creationId xmlns:a16="http://schemas.microsoft.com/office/drawing/2014/main" id="{39D3A049-C287-4F23-AD58-4C340B67167D}"/>
              </a:ext>
            </a:extLst>
          </p:cNvPr>
          <p:cNvSpPr>
            <a:spLocks noGrp="1"/>
          </p:cNvSpPr>
          <p:nvPr>
            <p:ph type="ftr" sz="quarter" idx="11"/>
          </p:nvPr>
        </p:nvSpPr>
        <p:spPr>
          <a:xfrm>
            <a:off x="3200400" y="6553200"/>
            <a:ext cx="2819400" cy="228600"/>
          </a:xfrm>
        </p:spPr>
        <p:txBody>
          <a:bodyPr/>
          <a:lstStyle/>
          <a:p>
            <a:r>
              <a:rPr lang="en-US" dirty="0"/>
              <a:t>FOR DISCUSSION ONLY</a:t>
            </a:r>
          </a:p>
        </p:txBody>
      </p:sp>
    </p:spTree>
    <p:extLst>
      <p:ext uri="{BB962C8B-B14F-4D97-AF65-F5344CB8AC3E}">
        <p14:creationId xmlns:p14="http://schemas.microsoft.com/office/powerpoint/2010/main" val="2091480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370A-9861-4DAA-9B2E-5E2D5C73AEEB}"/>
              </a:ext>
            </a:extLst>
          </p:cNvPr>
          <p:cNvSpPr>
            <a:spLocks noGrp="1"/>
          </p:cNvSpPr>
          <p:nvPr>
            <p:ph type="title"/>
          </p:nvPr>
        </p:nvSpPr>
        <p:spPr/>
        <p:txBody>
          <a:bodyPr/>
          <a:lstStyle/>
          <a:p>
            <a:r>
              <a:rPr lang="en-US" dirty="0"/>
              <a:t>Retail Load Metering Point behind the POI</a:t>
            </a:r>
          </a:p>
        </p:txBody>
      </p:sp>
      <p:sp>
        <p:nvSpPr>
          <p:cNvPr id="3" name="Content Placeholder 2">
            <a:extLst>
              <a:ext uri="{FF2B5EF4-FFF2-40B4-BE49-F238E27FC236}">
                <a16:creationId xmlns:a16="http://schemas.microsoft.com/office/drawing/2014/main" id="{8E68AC2C-6B4E-4055-9A20-F5133F9D6A8C}"/>
              </a:ext>
            </a:extLst>
          </p:cNvPr>
          <p:cNvSpPr>
            <a:spLocks noGrp="1"/>
          </p:cNvSpPr>
          <p:nvPr>
            <p:ph idx="1"/>
          </p:nvPr>
        </p:nvSpPr>
        <p:spPr/>
        <p:txBody>
          <a:bodyPr/>
          <a:lstStyle/>
          <a:p>
            <a:pPr marL="0" indent="0">
              <a:buNone/>
            </a:pPr>
            <a:r>
              <a:rPr lang="en-US" sz="2400" dirty="0"/>
              <a:t>Some of the concepts requiring discussion and decisions for updating Protocol language to support implementation: </a:t>
            </a:r>
          </a:p>
          <a:p>
            <a:r>
              <a:rPr lang="en-US" sz="2400" dirty="0"/>
              <a:t>Responsibilities for EPS Load metering point behind the POI </a:t>
            </a:r>
          </a:p>
          <a:p>
            <a:r>
              <a:rPr lang="en-US" sz="2400" dirty="0"/>
              <a:t>Loss compensation requirements for the EPS Load metering point</a:t>
            </a:r>
          </a:p>
          <a:p>
            <a:r>
              <a:rPr lang="en-US" sz="2400" dirty="0"/>
              <a:t>Separate settlement of generation site and Load</a:t>
            </a:r>
          </a:p>
          <a:p>
            <a:r>
              <a:rPr lang="en-US" sz="2400" dirty="0"/>
              <a:t>Any market, modeling or operations impacts </a:t>
            </a:r>
          </a:p>
          <a:p>
            <a:r>
              <a:rPr lang="en-US" sz="2400" dirty="0"/>
              <a:t>How is the load behind EPS Load metering point considered by the TDSP for UFLS and ERCOT Firm Load Shed practices</a:t>
            </a:r>
          </a:p>
          <a:p>
            <a:r>
              <a:rPr lang="en-US" sz="2400" dirty="0"/>
              <a:t>Probably others</a:t>
            </a:r>
          </a:p>
          <a:p>
            <a:endParaRPr lang="en-US" sz="2400" dirty="0"/>
          </a:p>
        </p:txBody>
      </p:sp>
      <p:sp>
        <p:nvSpPr>
          <p:cNvPr id="4" name="Slide Number Placeholder 3">
            <a:extLst>
              <a:ext uri="{FF2B5EF4-FFF2-40B4-BE49-F238E27FC236}">
                <a16:creationId xmlns:a16="http://schemas.microsoft.com/office/drawing/2014/main" id="{2A99D97C-BCE1-4A68-A970-5C4D0B387780}"/>
              </a:ext>
            </a:extLst>
          </p:cNvPr>
          <p:cNvSpPr>
            <a:spLocks noGrp="1"/>
          </p:cNvSpPr>
          <p:nvPr>
            <p:ph type="sldNum" sz="quarter" idx="4"/>
          </p:nvPr>
        </p:nvSpPr>
        <p:spPr/>
        <p:txBody>
          <a:bodyPr/>
          <a:lstStyle/>
          <a:p>
            <a:fld id="{1D93BD3E-1E9A-4970-A6F7-E7AC52762E0C}" type="slidenum">
              <a:rPr lang="en-US" smtClean="0"/>
              <a:pPr/>
              <a:t>5</a:t>
            </a:fld>
            <a:endParaRPr lang="en-US" dirty="0"/>
          </a:p>
        </p:txBody>
      </p:sp>
      <p:sp>
        <p:nvSpPr>
          <p:cNvPr id="5" name="Footer Placeholder 4">
            <a:extLst>
              <a:ext uri="{FF2B5EF4-FFF2-40B4-BE49-F238E27FC236}">
                <a16:creationId xmlns:a16="http://schemas.microsoft.com/office/drawing/2014/main" id="{2C514484-B6B0-4B33-93E3-8EB60084C59F}"/>
              </a:ext>
            </a:extLst>
          </p:cNvPr>
          <p:cNvSpPr>
            <a:spLocks noGrp="1"/>
          </p:cNvSpPr>
          <p:nvPr>
            <p:ph type="ftr" sz="quarter" idx="11"/>
          </p:nvPr>
        </p:nvSpPr>
        <p:spPr>
          <a:xfrm>
            <a:off x="3200400" y="6553200"/>
            <a:ext cx="2743200" cy="228600"/>
          </a:xfrm>
        </p:spPr>
        <p:txBody>
          <a:bodyPr/>
          <a:lstStyle/>
          <a:p>
            <a:r>
              <a:rPr lang="en-US" dirty="0"/>
              <a:t>FOR DISCUSSION ONLY</a:t>
            </a:r>
          </a:p>
        </p:txBody>
      </p:sp>
    </p:spTree>
    <p:extLst>
      <p:ext uri="{BB962C8B-B14F-4D97-AF65-F5344CB8AC3E}">
        <p14:creationId xmlns:p14="http://schemas.microsoft.com/office/powerpoint/2010/main" val="1174456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ECC75-EB6D-4305-8C51-655F8B3EC5FF}"/>
              </a:ext>
            </a:extLst>
          </p:cNvPr>
          <p:cNvSpPr>
            <a:spLocks noGrp="1"/>
          </p:cNvSpPr>
          <p:nvPr>
            <p:ph type="title"/>
          </p:nvPr>
        </p:nvSpPr>
        <p:spPr/>
        <p:txBody>
          <a:bodyPr/>
          <a:lstStyle/>
          <a:p>
            <a:r>
              <a:rPr lang="en-US" dirty="0"/>
              <a:t>Metering of Gen Site and Retail Load Behind POI </a:t>
            </a:r>
          </a:p>
        </p:txBody>
      </p:sp>
      <p:pic>
        <p:nvPicPr>
          <p:cNvPr id="5" name="Content Placeholder 4">
            <a:extLst>
              <a:ext uri="{FF2B5EF4-FFF2-40B4-BE49-F238E27FC236}">
                <a16:creationId xmlns:a16="http://schemas.microsoft.com/office/drawing/2014/main" id="{20513262-D8D7-4F86-95B8-9BB999526D9E}"/>
              </a:ext>
            </a:extLst>
          </p:cNvPr>
          <p:cNvPicPr>
            <a:picLocks noGrp="1" noChangeAspect="1"/>
          </p:cNvPicPr>
          <p:nvPr>
            <p:ph idx="1"/>
          </p:nvPr>
        </p:nvPicPr>
        <p:blipFill>
          <a:blip r:embed="rId2"/>
          <a:stretch>
            <a:fillRect/>
          </a:stretch>
        </p:blipFill>
        <p:spPr>
          <a:xfrm>
            <a:off x="990600" y="838200"/>
            <a:ext cx="6763822" cy="5486400"/>
          </a:xfrm>
          <a:prstGeom prst="rect">
            <a:avLst/>
          </a:prstGeom>
        </p:spPr>
      </p:pic>
      <p:sp>
        <p:nvSpPr>
          <p:cNvPr id="4" name="Slide Number Placeholder 3">
            <a:extLst>
              <a:ext uri="{FF2B5EF4-FFF2-40B4-BE49-F238E27FC236}">
                <a16:creationId xmlns:a16="http://schemas.microsoft.com/office/drawing/2014/main" id="{17C22819-A1C5-4D7F-B87D-575DC6586462}"/>
              </a:ext>
            </a:extLst>
          </p:cNvPr>
          <p:cNvSpPr>
            <a:spLocks noGrp="1"/>
          </p:cNvSpPr>
          <p:nvPr>
            <p:ph type="sldNum" sz="quarter" idx="4"/>
          </p:nvPr>
        </p:nvSpPr>
        <p:spPr/>
        <p:txBody>
          <a:bodyPr/>
          <a:lstStyle/>
          <a:p>
            <a:fld id="{1D93BD3E-1E9A-4970-A6F7-E7AC52762E0C}" type="slidenum">
              <a:rPr lang="en-US" smtClean="0"/>
              <a:pPr/>
              <a:t>6</a:t>
            </a:fld>
            <a:endParaRPr lang="en-US" dirty="0"/>
          </a:p>
        </p:txBody>
      </p:sp>
      <p:sp>
        <p:nvSpPr>
          <p:cNvPr id="3" name="Footer Placeholder 2">
            <a:extLst>
              <a:ext uri="{FF2B5EF4-FFF2-40B4-BE49-F238E27FC236}">
                <a16:creationId xmlns:a16="http://schemas.microsoft.com/office/drawing/2014/main" id="{B33D5080-B353-4B35-A001-BAC14A4813C0}"/>
              </a:ext>
            </a:extLst>
          </p:cNvPr>
          <p:cNvSpPr>
            <a:spLocks noGrp="1"/>
          </p:cNvSpPr>
          <p:nvPr>
            <p:ph type="ftr" sz="quarter" idx="11"/>
          </p:nvPr>
        </p:nvSpPr>
        <p:spPr>
          <a:xfrm>
            <a:off x="3200400" y="6553200"/>
            <a:ext cx="2971800" cy="228600"/>
          </a:xfrm>
        </p:spPr>
        <p:txBody>
          <a:bodyPr/>
          <a:lstStyle/>
          <a:p>
            <a:r>
              <a:rPr lang="en-US" dirty="0"/>
              <a:t>FOR DISCUSSION ONLY</a:t>
            </a:r>
          </a:p>
        </p:txBody>
      </p:sp>
    </p:spTree>
    <p:extLst>
      <p:ext uri="{BB962C8B-B14F-4D97-AF65-F5344CB8AC3E}">
        <p14:creationId xmlns:p14="http://schemas.microsoft.com/office/powerpoint/2010/main" val="4290168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ECC75-EB6D-4305-8C51-655F8B3EC5FF}"/>
              </a:ext>
            </a:extLst>
          </p:cNvPr>
          <p:cNvSpPr>
            <a:spLocks noGrp="1"/>
          </p:cNvSpPr>
          <p:nvPr>
            <p:ph type="title"/>
          </p:nvPr>
        </p:nvSpPr>
        <p:spPr/>
        <p:txBody>
          <a:bodyPr/>
          <a:lstStyle/>
          <a:p>
            <a:r>
              <a:rPr lang="en-US" dirty="0"/>
              <a:t>Metering of Gen Site and Retail Load Behind POI </a:t>
            </a:r>
          </a:p>
        </p:txBody>
      </p:sp>
      <p:sp>
        <p:nvSpPr>
          <p:cNvPr id="3" name="Content Placeholder 2">
            <a:extLst>
              <a:ext uri="{FF2B5EF4-FFF2-40B4-BE49-F238E27FC236}">
                <a16:creationId xmlns:a16="http://schemas.microsoft.com/office/drawing/2014/main" id="{7045A1D5-E5C6-4561-89A2-2C8720130975}"/>
              </a:ext>
            </a:extLst>
          </p:cNvPr>
          <p:cNvSpPr>
            <a:spLocks noGrp="1"/>
          </p:cNvSpPr>
          <p:nvPr>
            <p:ph idx="1"/>
          </p:nvPr>
        </p:nvSpPr>
        <p:spPr/>
        <p:txBody>
          <a:bodyPr/>
          <a:lstStyle/>
          <a:p>
            <a:pPr marL="0" indent="0">
              <a:buNone/>
            </a:pPr>
            <a:r>
              <a:rPr lang="en-US" sz="2400" dirty="0"/>
              <a:t>ERCOT has received an EPS Metering design proposal with this configuration, where the connectivity of the load uses existing infrastructure behind a generation site single POI. </a:t>
            </a:r>
          </a:p>
          <a:p>
            <a:pPr marL="0" indent="0">
              <a:buNone/>
            </a:pPr>
            <a:r>
              <a:rPr lang="en-US" sz="2400" dirty="0"/>
              <a:t>The Generation Resource and Load are only electrically connected to the grid through the POI for the Generation Facility. The EPS Metering for the generation site and TDSP metering for the NOIE load point are behind the POI/SDP.</a:t>
            </a:r>
          </a:p>
          <a:p>
            <a:r>
              <a:rPr lang="en-US" sz="2200" dirty="0"/>
              <a:t>The EPS Metering Design Proposal indicates that the Load behind the POI/SDP is NOT being netted with the generation and includes information that the Load interconnected behind the POI is being settled separately from the generation site as either NOIE or competitive Load. </a:t>
            </a:r>
          </a:p>
        </p:txBody>
      </p:sp>
      <p:sp>
        <p:nvSpPr>
          <p:cNvPr id="4" name="Slide Number Placeholder 3">
            <a:extLst>
              <a:ext uri="{FF2B5EF4-FFF2-40B4-BE49-F238E27FC236}">
                <a16:creationId xmlns:a16="http://schemas.microsoft.com/office/drawing/2014/main" id="{17C22819-A1C5-4D7F-B87D-575DC6586462}"/>
              </a:ext>
            </a:extLst>
          </p:cNvPr>
          <p:cNvSpPr>
            <a:spLocks noGrp="1"/>
          </p:cNvSpPr>
          <p:nvPr>
            <p:ph type="sldNum" sz="quarter" idx="4"/>
          </p:nvPr>
        </p:nvSpPr>
        <p:spPr/>
        <p:txBody>
          <a:bodyPr/>
          <a:lstStyle/>
          <a:p>
            <a:fld id="{1D93BD3E-1E9A-4970-A6F7-E7AC52762E0C}" type="slidenum">
              <a:rPr lang="en-US" smtClean="0"/>
              <a:pPr/>
              <a:t>7</a:t>
            </a:fld>
            <a:endParaRPr lang="en-US" dirty="0"/>
          </a:p>
        </p:txBody>
      </p:sp>
      <p:sp>
        <p:nvSpPr>
          <p:cNvPr id="5" name="Footer Placeholder 4">
            <a:extLst>
              <a:ext uri="{FF2B5EF4-FFF2-40B4-BE49-F238E27FC236}">
                <a16:creationId xmlns:a16="http://schemas.microsoft.com/office/drawing/2014/main" id="{5061B327-23C8-4E1B-8409-4D8C5266B916}"/>
              </a:ext>
            </a:extLst>
          </p:cNvPr>
          <p:cNvSpPr>
            <a:spLocks noGrp="1"/>
          </p:cNvSpPr>
          <p:nvPr>
            <p:ph type="ftr" sz="quarter" idx="11"/>
          </p:nvPr>
        </p:nvSpPr>
        <p:spPr>
          <a:xfrm>
            <a:off x="3200400" y="6553200"/>
            <a:ext cx="2743200" cy="228600"/>
          </a:xfrm>
        </p:spPr>
        <p:txBody>
          <a:bodyPr/>
          <a:lstStyle/>
          <a:p>
            <a:r>
              <a:rPr lang="en-US" dirty="0"/>
              <a:t>FOR DISCUSSION ONLY</a:t>
            </a:r>
          </a:p>
        </p:txBody>
      </p:sp>
    </p:spTree>
    <p:extLst>
      <p:ext uri="{BB962C8B-B14F-4D97-AF65-F5344CB8AC3E}">
        <p14:creationId xmlns:p14="http://schemas.microsoft.com/office/powerpoint/2010/main" val="1763014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ECC75-EB6D-4305-8C51-655F8B3EC5FF}"/>
              </a:ext>
            </a:extLst>
          </p:cNvPr>
          <p:cNvSpPr>
            <a:spLocks noGrp="1"/>
          </p:cNvSpPr>
          <p:nvPr>
            <p:ph type="title"/>
          </p:nvPr>
        </p:nvSpPr>
        <p:spPr/>
        <p:txBody>
          <a:bodyPr/>
          <a:lstStyle/>
          <a:p>
            <a:r>
              <a:rPr lang="en-US" dirty="0"/>
              <a:t>Metering of Gen Site and Retail Load Behind POI </a:t>
            </a:r>
          </a:p>
        </p:txBody>
      </p:sp>
      <p:sp>
        <p:nvSpPr>
          <p:cNvPr id="3" name="Content Placeholder 2">
            <a:extLst>
              <a:ext uri="{FF2B5EF4-FFF2-40B4-BE49-F238E27FC236}">
                <a16:creationId xmlns:a16="http://schemas.microsoft.com/office/drawing/2014/main" id="{7045A1D5-E5C6-4561-89A2-2C8720130975}"/>
              </a:ext>
            </a:extLst>
          </p:cNvPr>
          <p:cNvSpPr>
            <a:spLocks noGrp="1"/>
          </p:cNvSpPr>
          <p:nvPr>
            <p:ph idx="1"/>
          </p:nvPr>
        </p:nvSpPr>
        <p:spPr/>
        <p:txBody>
          <a:bodyPr/>
          <a:lstStyle/>
          <a:p>
            <a:r>
              <a:rPr lang="en-US" sz="2200" dirty="0"/>
              <a:t>EPS Metering point behind the POI for the generation facility to support ERCOT Settlements of the generation site</a:t>
            </a:r>
          </a:p>
          <a:p>
            <a:pPr lvl="1"/>
            <a:r>
              <a:rPr lang="en-US" sz="2000" dirty="0"/>
              <a:t>The generation site metered net energy flows behind the POI are settled as either, net generation through generation settlement or net load through load settlement</a:t>
            </a:r>
          </a:p>
          <a:p>
            <a:r>
              <a:rPr lang="en-US" sz="2200" dirty="0"/>
              <a:t>TDSP metering for the Load to support ERCOT Load settlements. </a:t>
            </a:r>
          </a:p>
          <a:p>
            <a:pPr lvl="1"/>
            <a:r>
              <a:rPr lang="en-US" sz="2000" dirty="0"/>
              <a:t>Note: As per current protocols (January 2022), load is settled at the applicable Load Zone SPP</a:t>
            </a:r>
          </a:p>
          <a:p>
            <a:pPr lvl="1"/>
            <a:r>
              <a:rPr lang="en-US" sz="2000" dirty="0"/>
              <a:t>TDSP</a:t>
            </a:r>
            <a:r>
              <a:rPr lang="en-US" sz="1800" dirty="0"/>
              <a:t> Load metering point will be submitted by the TDSP on an ESI ID and used for ERCOT Load settlements</a:t>
            </a:r>
          </a:p>
          <a:p>
            <a:pPr lvl="2"/>
            <a:r>
              <a:rPr lang="en-US" sz="1800" dirty="0"/>
              <a:t>There is an option for NOIE to have EPS Metering and have ERCOT populate the associated EPS Metering point RID</a:t>
            </a:r>
          </a:p>
          <a:p>
            <a:endParaRPr lang="en-US" dirty="0"/>
          </a:p>
        </p:txBody>
      </p:sp>
      <p:sp>
        <p:nvSpPr>
          <p:cNvPr id="4" name="Slide Number Placeholder 3">
            <a:extLst>
              <a:ext uri="{FF2B5EF4-FFF2-40B4-BE49-F238E27FC236}">
                <a16:creationId xmlns:a16="http://schemas.microsoft.com/office/drawing/2014/main" id="{17C22819-A1C5-4D7F-B87D-575DC6586462}"/>
              </a:ext>
            </a:extLst>
          </p:cNvPr>
          <p:cNvSpPr>
            <a:spLocks noGrp="1"/>
          </p:cNvSpPr>
          <p:nvPr>
            <p:ph type="sldNum" sz="quarter" idx="4"/>
          </p:nvPr>
        </p:nvSpPr>
        <p:spPr/>
        <p:txBody>
          <a:bodyPr/>
          <a:lstStyle/>
          <a:p>
            <a:fld id="{1D93BD3E-1E9A-4970-A6F7-E7AC52762E0C}" type="slidenum">
              <a:rPr lang="en-US" smtClean="0"/>
              <a:pPr/>
              <a:t>8</a:t>
            </a:fld>
            <a:endParaRPr lang="en-US" dirty="0"/>
          </a:p>
        </p:txBody>
      </p:sp>
      <p:sp>
        <p:nvSpPr>
          <p:cNvPr id="5" name="Footer Placeholder 4">
            <a:extLst>
              <a:ext uri="{FF2B5EF4-FFF2-40B4-BE49-F238E27FC236}">
                <a16:creationId xmlns:a16="http://schemas.microsoft.com/office/drawing/2014/main" id="{B9B8862C-A7C1-41A0-B88D-EBE9D58AD4AA}"/>
              </a:ext>
            </a:extLst>
          </p:cNvPr>
          <p:cNvSpPr>
            <a:spLocks noGrp="1"/>
          </p:cNvSpPr>
          <p:nvPr>
            <p:ph type="ftr" sz="quarter" idx="11"/>
          </p:nvPr>
        </p:nvSpPr>
        <p:spPr>
          <a:xfrm>
            <a:off x="3200400" y="6553200"/>
            <a:ext cx="2895600" cy="228600"/>
          </a:xfrm>
        </p:spPr>
        <p:txBody>
          <a:bodyPr/>
          <a:lstStyle/>
          <a:p>
            <a:r>
              <a:rPr lang="en-US" dirty="0"/>
              <a:t>FOR DISCUSSION ONLY</a:t>
            </a:r>
          </a:p>
        </p:txBody>
      </p:sp>
    </p:spTree>
    <p:extLst>
      <p:ext uri="{BB962C8B-B14F-4D97-AF65-F5344CB8AC3E}">
        <p14:creationId xmlns:p14="http://schemas.microsoft.com/office/powerpoint/2010/main" val="3974337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ECC75-EB6D-4305-8C51-655F8B3EC5FF}"/>
              </a:ext>
            </a:extLst>
          </p:cNvPr>
          <p:cNvSpPr>
            <a:spLocks noGrp="1"/>
          </p:cNvSpPr>
          <p:nvPr>
            <p:ph type="title"/>
          </p:nvPr>
        </p:nvSpPr>
        <p:spPr/>
        <p:txBody>
          <a:bodyPr/>
          <a:lstStyle/>
          <a:p>
            <a:r>
              <a:rPr lang="en-US" dirty="0"/>
              <a:t>Metering of Gen Site and Retail Load Behind POI </a:t>
            </a:r>
          </a:p>
        </p:txBody>
      </p:sp>
      <p:sp>
        <p:nvSpPr>
          <p:cNvPr id="3" name="Content Placeholder 2">
            <a:extLst>
              <a:ext uri="{FF2B5EF4-FFF2-40B4-BE49-F238E27FC236}">
                <a16:creationId xmlns:a16="http://schemas.microsoft.com/office/drawing/2014/main" id="{7045A1D5-E5C6-4561-89A2-2C8720130975}"/>
              </a:ext>
            </a:extLst>
          </p:cNvPr>
          <p:cNvSpPr>
            <a:spLocks noGrp="1"/>
          </p:cNvSpPr>
          <p:nvPr>
            <p:ph idx="1"/>
          </p:nvPr>
        </p:nvSpPr>
        <p:spPr/>
        <p:txBody>
          <a:bodyPr/>
          <a:lstStyle/>
          <a:p>
            <a:r>
              <a:rPr lang="en-US" sz="2400" dirty="0"/>
              <a:t>How would this configuration meet the defined metering requirements for the generation to be metered at/compensated to the shared POI/TDSP Transmission interconnection point? </a:t>
            </a:r>
          </a:p>
          <a:p>
            <a:pPr lvl="1"/>
            <a:r>
              <a:rPr lang="en-US" sz="2200" dirty="0"/>
              <a:t>Is the generation site EPS meter programmed to compensate the gen site Load and generation channel energy to the shared POI/TDSP Transmission interconnection point?</a:t>
            </a:r>
          </a:p>
          <a:p>
            <a:pPr lvl="2"/>
            <a:r>
              <a:rPr lang="en-US" sz="2000" dirty="0"/>
              <a:t>Recognize that there would be inaccuracies based on actual energy flows.</a:t>
            </a:r>
          </a:p>
          <a:p>
            <a:pPr lvl="3"/>
            <a:r>
              <a:rPr lang="en-US" sz="1800" dirty="0"/>
              <a:t>Generation serving load does not flow from the POI, calculation of losses will not represent actual losses.</a:t>
            </a:r>
          </a:p>
          <a:p>
            <a:pPr lvl="3"/>
            <a:r>
              <a:rPr lang="en-US" sz="1800" dirty="0"/>
              <a:t>Under a net load condition at the POI, individual meter programming will not account for the cumulative current on the line and calculated losses will not represent actual losses. </a:t>
            </a:r>
          </a:p>
          <a:p>
            <a:endParaRPr lang="en-US" dirty="0"/>
          </a:p>
        </p:txBody>
      </p:sp>
      <p:sp>
        <p:nvSpPr>
          <p:cNvPr id="4" name="Slide Number Placeholder 3">
            <a:extLst>
              <a:ext uri="{FF2B5EF4-FFF2-40B4-BE49-F238E27FC236}">
                <a16:creationId xmlns:a16="http://schemas.microsoft.com/office/drawing/2014/main" id="{17C22819-A1C5-4D7F-B87D-575DC6586462}"/>
              </a:ext>
            </a:extLst>
          </p:cNvPr>
          <p:cNvSpPr>
            <a:spLocks noGrp="1"/>
          </p:cNvSpPr>
          <p:nvPr>
            <p:ph type="sldNum" sz="quarter" idx="4"/>
          </p:nvPr>
        </p:nvSpPr>
        <p:spPr/>
        <p:txBody>
          <a:bodyPr/>
          <a:lstStyle/>
          <a:p>
            <a:fld id="{1D93BD3E-1E9A-4970-A6F7-E7AC52762E0C}" type="slidenum">
              <a:rPr lang="en-US" smtClean="0"/>
              <a:pPr/>
              <a:t>9</a:t>
            </a:fld>
            <a:endParaRPr lang="en-US" dirty="0"/>
          </a:p>
        </p:txBody>
      </p:sp>
      <p:sp>
        <p:nvSpPr>
          <p:cNvPr id="5" name="Footer Placeholder 4">
            <a:extLst>
              <a:ext uri="{FF2B5EF4-FFF2-40B4-BE49-F238E27FC236}">
                <a16:creationId xmlns:a16="http://schemas.microsoft.com/office/drawing/2014/main" id="{3EA98A21-9975-4D76-9F6C-41D24C9AA45D}"/>
              </a:ext>
            </a:extLst>
          </p:cNvPr>
          <p:cNvSpPr>
            <a:spLocks noGrp="1"/>
          </p:cNvSpPr>
          <p:nvPr>
            <p:ph type="ftr" sz="quarter" idx="11"/>
          </p:nvPr>
        </p:nvSpPr>
        <p:spPr>
          <a:xfrm>
            <a:off x="3200400" y="6553200"/>
            <a:ext cx="2743200" cy="228600"/>
          </a:xfrm>
        </p:spPr>
        <p:txBody>
          <a:bodyPr/>
          <a:lstStyle/>
          <a:p>
            <a:r>
              <a:rPr lang="en-US" dirty="0"/>
              <a:t>FOR DISCUSSION ONLY</a:t>
            </a:r>
          </a:p>
        </p:txBody>
      </p:sp>
    </p:spTree>
    <p:extLst>
      <p:ext uri="{BB962C8B-B14F-4D97-AF65-F5344CB8AC3E}">
        <p14:creationId xmlns:p14="http://schemas.microsoft.com/office/powerpoint/2010/main" val="86288264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8333</TotalTime>
  <Words>1157</Words>
  <Application>Microsoft Office PowerPoint</Application>
  <PresentationFormat>On-screen Show (4:3)</PresentationFormat>
  <Paragraphs>106</Paragraphs>
  <Slides>15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Arial</vt:lpstr>
      <vt:lpstr>Calibri</vt:lpstr>
      <vt:lpstr>TradeGothic LT</vt:lpstr>
      <vt:lpstr>1_Custom Design</vt:lpstr>
      <vt:lpstr>Office Theme</vt:lpstr>
      <vt:lpstr>PowerPoint Presentation</vt:lpstr>
      <vt:lpstr>Retail Load Metering Point behind the POI</vt:lpstr>
      <vt:lpstr>Retail Load Metering Point behind the POI</vt:lpstr>
      <vt:lpstr>Retail Load Metering Point behind the POI</vt:lpstr>
      <vt:lpstr>Retail Load Metering Point behind the POI</vt:lpstr>
      <vt:lpstr>Metering of Gen Site and Retail Load Behind POI </vt:lpstr>
      <vt:lpstr>Metering of Gen Site and Retail Load Behind POI </vt:lpstr>
      <vt:lpstr>Metering of Gen Site and Retail Load Behind POI </vt:lpstr>
      <vt:lpstr>Metering of Gen Site and Retail Load Behind POI </vt:lpstr>
      <vt:lpstr>Metering of Gen Site and Retail Load Behind POI </vt:lpstr>
      <vt:lpstr>Metering of Gen Site and Retail Load Behind POI </vt:lpstr>
      <vt:lpstr>Metering of Gen Site and Retail Load Behind POI </vt:lpstr>
      <vt:lpstr>Metering of Gen Site and Retail Load Behind POI </vt:lpstr>
      <vt:lpstr>Metering of Gen Site and Retail Load Behind POI </vt:lpstr>
      <vt:lpstr>Metering of Gen Site and Retail Load Behind POI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Tucker, Donald</cp:lastModifiedBy>
  <cp:revision>238</cp:revision>
  <cp:lastPrinted>2016-01-21T20:53:15Z</cp:lastPrinted>
  <dcterms:created xsi:type="dcterms:W3CDTF">2016-01-21T15:20:31Z</dcterms:created>
  <dcterms:modified xsi:type="dcterms:W3CDTF">2022-01-21T14:32:03Z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