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2"/>
  </p:notesMasterIdLst>
  <p:handoutMasterIdLst>
    <p:handoutMasterId r:id="rId13"/>
  </p:handoutMasterIdLst>
  <p:sldIdLst>
    <p:sldId id="260" r:id="rId6"/>
    <p:sldId id="371" r:id="rId7"/>
    <p:sldId id="372" r:id="rId8"/>
    <p:sldId id="373" r:id="rId9"/>
    <p:sldId id="374" r:id="rId10"/>
    <p:sldId id="296" r:id="rId11"/>
  </p:sldIdLst>
  <p:sldSz cx="9144000" cy="6858000" type="screen4x3"/>
  <p:notesSz cx="6873875" cy="91281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rati, Camron" initials="BC" lastIdx="2" clrIdx="0">
    <p:extLst>
      <p:ext uri="{19B8F6BF-5375-455C-9EA6-DF929625EA0E}">
        <p15:presenceInfo xmlns:p15="http://schemas.microsoft.com/office/powerpoint/2012/main" userId="S::Camron.Barati@ercot.com::a7c10a99-be80-4cb3-aede-c10879a7f1c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41" autoAdjust="0"/>
    <p:restoredTop sz="92814" autoAdjust="0"/>
  </p:normalViewPr>
  <p:slideViewPr>
    <p:cSldViewPr showGuides="1">
      <p:cViewPr varScale="1">
        <p:scale>
          <a:sx n="91" d="100"/>
          <a:sy n="91" d="100"/>
        </p:scale>
        <p:origin x="1272" y="7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3018" y="2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69849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3018" y="8669849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3605" y="0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5700" y="684213"/>
            <a:ext cx="4562475" cy="3422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3" tIns="45932" rIns="91863" bIns="459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388" y="4335860"/>
            <a:ext cx="5499100" cy="4107656"/>
          </a:xfrm>
          <a:prstGeom prst="rect">
            <a:avLst/>
          </a:prstGeom>
        </p:spPr>
        <p:txBody>
          <a:bodyPr vert="horz" lIns="91863" tIns="45932" rIns="91863" bIns="4593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70135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3605" y="8670135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133600"/>
            <a:ext cx="51816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Load Resource Update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chemeClr val="tx2"/>
                </a:solidFill>
              </a:rPr>
              <a:t>ERCOT Staff</a:t>
            </a:r>
          </a:p>
          <a:p>
            <a:r>
              <a:rPr lang="en-US" dirty="0">
                <a:solidFill>
                  <a:schemeClr val="tx2"/>
                </a:solidFill>
              </a:rPr>
              <a:t>January 21, 2022 DSWG Meeting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939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534400" cy="5052221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sz="2000" b="1" dirty="0"/>
              <a:t>Change Group Assignments for NCLRs providing RRS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sz="2000" b="1" dirty="0"/>
              <a:t>Initial Requirements for the Changes Currently being reviewed and approved internally 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sz="2000" b="1" dirty="0"/>
              <a:t>Basic timing for the process remains as it is done currently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sz="2000" b="1" dirty="0"/>
              <a:t>Going from 2 Groups to 4 Groups upon Implementation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sz="2000" b="1" dirty="0"/>
              <a:t>Group Size can vary depending on RRS Capacity allowed for NCLRs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sz="2000" b="1" dirty="0"/>
              <a:t>ERCOT Operators can deploy more than one group at a time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sz="2000" b="1" dirty="0"/>
              <a:t>Group 1 will continue to also include any LRs not assigned to a group in the day-ahead process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sz="2000" b="1" dirty="0"/>
              <a:t>Currently expected to be part of Release 3 - 5/24/2022-5/26/2022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5640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FFR System Changes and Schedule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sz="2000" b="1" dirty="0"/>
              <a:t>Workshops Conducted  on 10/27/21 and 12/7/21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sz="2000" b="1" dirty="0"/>
              <a:t>Changes for FFR also affect submission of offers for RRS from GR, CLR, and UFR Load Resources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sz="2000" b="1" dirty="0"/>
              <a:t>Changes also affect submission of trades for RRS from GR, CLR, and UFR Load Resources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sz="2000" b="1" dirty="0"/>
              <a:t>Implementation is currently planned for Release R5 – 10/4/22 to 10/6/22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sz="2000" b="1" dirty="0"/>
              <a:t>IT Working Group being established and will include participation from our system software vendors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284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1093 and 1101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45983" y="1124972"/>
            <a:ext cx="8534400" cy="5052221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sz="2000" b="1" dirty="0"/>
              <a:t>Allow Interruptible Load Resources to provide Non-Spin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sz="2000" b="1" dirty="0"/>
              <a:t>Dispatched with the Off-line GRs (mixed groups of GRs and NCLRs of about 500 MW)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sz="2000" b="1" dirty="0"/>
              <a:t>UFR LRs must disarm their relays 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sz="2000" b="1" dirty="0"/>
              <a:t>Initial Requirements for the changes currently being finalized and subject to internal review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sz="2000" b="1" dirty="0"/>
              <a:t>Workshop planned for February 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sz="2000" b="1" dirty="0"/>
              <a:t>Currently expected to be part of Release 3 - 5/24/22-5/26/22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0226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Implementation of RIOO for Load Resource Registration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534400" cy="3828028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sz="2000" b="1" dirty="0"/>
              <a:t>On-Line Registration Tool that eliminates the RARF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sz="2000" b="1" dirty="0"/>
              <a:t>Currently working on requirements for the system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sz="2000" b="1" dirty="0"/>
              <a:t>Similar to process used for GRs and being implemented for DGRs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sz="2000" b="1" dirty="0"/>
              <a:t>No details on release plans but have asked to have in place for NPRR 1093 Implementation in late May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3409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4003675" y="2065338"/>
            <a:ext cx="1136650" cy="1925637"/>
            <a:chOff x="1968" y="672"/>
            <a:chExt cx="1416" cy="2400"/>
          </a:xfrm>
        </p:grpSpPr>
        <p:pic>
          <p:nvPicPr>
            <p:cNvPr id="6" name="Picture 4" descr="MCj0340308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672"/>
              <a:ext cx="1416" cy="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496" y="1008"/>
              <a:ext cx="576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ON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2496" y="2353"/>
              <a:ext cx="739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OFF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7115977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29373</TotalTime>
  <Words>295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Britannic Bold</vt:lpstr>
      <vt:lpstr>Calibri</vt:lpstr>
      <vt:lpstr>1_Custom Design</vt:lpstr>
      <vt:lpstr>Office Theme</vt:lpstr>
      <vt:lpstr>PowerPoint Presentation</vt:lpstr>
      <vt:lpstr>NPRR 939</vt:lpstr>
      <vt:lpstr>FFR System Changes and Schedule</vt:lpstr>
      <vt:lpstr>NPRR 1093 and 1101</vt:lpstr>
      <vt:lpstr>Implementation of RIOO for Load Resource Registration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Krein, Steve</cp:lastModifiedBy>
  <cp:revision>476</cp:revision>
  <cp:lastPrinted>2020-02-20T00:38:16Z</cp:lastPrinted>
  <dcterms:created xsi:type="dcterms:W3CDTF">2016-01-21T15:20:31Z</dcterms:created>
  <dcterms:modified xsi:type="dcterms:W3CDTF">2022-01-20T23:13:02Z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