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282" r:id="rId8"/>
    <p:sldId id="283" r:id="rId9"/>
    <p:sldId id="333" r:id="rId10"/>
    <p:sldId id="338" r:id="rId11"/>
    <p:sldId id="330" r:id="rId12"/>
    <p:sldId id="337"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A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6" autoAdjust="0"/>
    <p:restoredTop sz="95417" autoAdjust="0"/>
  </p:normalViewPr>
  <p:slideViewPr>
    <p:cSldViewPr showGuides="1">
      <p:cViewPr varScale="1">
        <p:scale>
          <a:sx n="109" d="100"/>
          <a:sy n="109" d="100"/>
        </p:scale>
        <p:origin x="170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ercot.com\Business\MarketOperationsSupport\jchen\Study\CMWG\2021_12\RENA_Spet_202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ercot.com\Business\MarketOperationsSupport\jchen\Study\CMWG\2021_12\RENA_Spet_202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rcot.com\Business\MarketOperationsSupport\jchen\Study\CMWG\2021_12\RENA_Spet_202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ercot.com\Business\MarketOperationsSupport\jchen\Study\CMWG\2021_12\072021_crrba_plot.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ercot.com\Business\MarketOperationsSupport\jchen\Study\CMWG\2021_12\072021_crrba_plot.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Monthly RENA</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Monthly!$Q$2</c:f>
              <c:strCache>
                <c:ptCount val="1"/>
                <c:pt idx="0">
                  <c:v>RENA</c:v>
                </c:pt>
              </c:strCache>
            </c:strRef>
          </c:tx>
          <c:spPr>
            <a:solidFill>
              <a:schemeClr val="accent1"/>
            </a:solidFill>
            <a:ln>
              <a:noFill/>
            </a:ln>
            <a:effectLst/>
          </c:spPr>
          <c:invertIfNegative val="0"/>
          <c:dPt>
            <c:idx val="23"/>
            <c:invertIfNegative val="0"/>
            <c:bubble3D val="0"/>
            <c:spPr>
              <a:solidFill>
                <a:schemeClr val="accent1"/>
              </a:solidFill>
              <a:ln>
                <a:noFill/>
              </a:ln>
              <a:effectLst/>
            </c:spPr>
            <c:extLst>
              <c:ext xmlns:c16="http://schemas.microsoft.com/office/drawing/2014/chart" uri="{C3380CC4-5D6E-409C-BE32-E72D297353CC}">
                <c16:uniqueId val="{00000001-9E1D-4A9C-9225-2742F3CBEB07}"/>
              </c:ext>
            </c:extLst>
          </c:dPt>
          <c:dPt>
            <c:idx val="24"/>
            <c:invertIfNegative val="0"/>
            <c:bubble3D val="0"/>
            <c:spPr>
              <a:solidFill>
                <a:schemeClr val="accent2"/>
              </a:solidFill>
              <a:ln>
                <a:noFill/>
              </a:ln>
              <a:effectLst/>
            </c:spPr>
            <c:extLst>
              <c:ext xmlns:c16="http://schemas.microsoft.com/office/drawing/2014/chart" uri="{C3380CC4-5D6E-409C-BE32-E72D297353CC}">
                <c16:uniqueId val="{00000003-9E1D-4A9C-9225-2742F3CBEB07}"/>
              </c:ext>
            </c:extLst>
          </c:dPt>
          <c:cat>
            <c:strRef>
              <c:f>Monthly!$P$3:$P$27</c:f>
              <c:strCache>
                <c:ptCount val="25"/>
                <c:pt idx="0">
                  <c:v>2019_9</c:v>
                </c:pt>
                <c:pt idx="1">
                  <c:v>2019_10</c:v>
                </c:pt>
                <c:pt idx="2">
                  <c:v>2019_11</c:v>
                </c:pt>
                <c:pt idx="3">
                  <c:v>2019_12</c:v>
                </c:pt>
                <c:pt idx="4">
                  <c:v>2020_1</c:v>
                </c:pt>
                <c:pt idx="5">
                  <c:v>2020_2</c:v>
                </c:pt>
                <c:pt idx="6">
                  <c:v>2020_3</c:v>
                </c:pt>
                <c:pt idx="7">
                  <c:v>2020_4</c:v>
                </c:pt>
                <c:pt idx="8">
                  <c:v>2020_5</c:v>
                </c:pt>
                <c:pt idx="9">
                  <c:v>2020_6</c:v>
                </c:pt>
                <c:pt idx="10">
                  <c:v>2020_7</c:v>
                </c:pt>
                <c:pt idx="11">
                  <c:v>2020_8</c:v>
                </c:pt>
                <c:pt idx="12">
                  <c:v>2020_9</c:v>
                </c:pt>
                <c:pt idx="13">
                  <c:v>2020_10</c:v>
                </c:pt>
                <c:pt idx="14">
                  <c:v>2020_11</c:v>
                </c:pt>
                <c:pt idx="15">
                  <c:v>2020_12</c:v>
                </c:pt>
                <c:pt idx="16">
                  <c:v>2021_1</c:v>
                </c:pt>
                <c:pt idx="17">
                  <c:v>2021_2</c:v>
                </c:pt>
                <c:pt idx="18">
                  <c:v>2021_3</c:v>
                </c:pt>
                <c:pt idx="19">
                  <c:v>2021_4</c:v>
                </c:pt>
                <c:pt idx="20">
                  <c:v>2021_5</c:v>
                </c:pt>
                <c:pt idx="21">
                  <c:v>2021_6</c:v>
                </c:pt>
                <c:pt idx="22">
                  <c:v>2021_7</c:v>
                </c:pt>
                <c:pt idx="23">
                  <c:v>2021_8</c:v>
                </c:pt>
                <c:pt idx="24">
                  <c:v>2021_9</c:v>
                </c:pt>
              </c:strCache>
            </c:strRef>
          </c:cat>
          <c:val>
            <c:numRef>
              <c:f>Monthly!$Q$3:$Q$27</c:f>
              <c:numCache>
                <c:formatCode>General</c:formatCode>
                <c:ptCount val="25"/>
                <c:pt idx="0">
                  <c:v>6604.220000000525</c:v>
                </c:pt>
                <c:pt idx="1">
                  <c:v>5782591.5900000045</c:v>
                </c:pt>
                <c:pt idx="2">
                  <c:v>-5054952.3899999987</c:v>
                </c:pt>
                <c:pt idx="3">
                  <c:v>9942188.320000004</c:v>
                </c:pt>
                <c:pt idx="4">
                  <c:v>6398653.7600000007</c:v>
                </c:pt>
                <c:pt idx="5">
                  <c:v>7591379.410000002</c:v>
                </c:pt>
                <c:pt idx="6">
                  <c:v>26975003.069999997</c:v>
                </c:pt>
                <c:pt idx="7">
                  <c:v>2782950.2200000007</c:v>
                </c:pt>
                <c:pt idx="8">
                  <c:v>14204605.040000008</c:v>
                </c:pt>
                <c:pt idx="9">
                  <c:v>-295501.83</c:v>
                </c:pt>
                <c:pt idx="10">
                  <c:v>1374127.76</c:v>
                </c:pt>
                <c:pt idx="11">
                  <c:v>-13329665.039999999</c:v>
                </c:pt>
                <c:pt idx="12">
                  <c:v>5265833.459999999</c:v>
                </c:pt>
                <c:pt idx="13">
                  <c:v>-2876364.1299999994</c:v>
                </c:pt>
                <c:pt idx="14">
                  <c:v>22308654.66</c:v>
                </c:pt>
                <c:pt idx="15">
                  <c:v>5117961.3900000006</c:v>
                </c:pt>
                <c:pt idx="16">
                  <c:v>5414406.5199999986</c:v>
                </c:pt>
                <c:pt idx="17">
                  <c:v>-57004649.330000006</c:v>
                </c:pt>
                <c:pt idx="18">
                  <c:v>15662765.750000004</c:v>
                </c:pt>
                <c:pt idx="19">
                  <c:v>9977037.0099999998</c:v>
                </c:pt>
                <c:pt idx="20">
                  <c:v>1113330.9400000002</c:v>
                </c:pt>
                <c:pt idx="21">
                  <c:v>-2339324.35</c:v>
                </c:pt>
                <c:pt idx="22">
                  <c:v>1682468.5200000003</c:v>
                </c:pt>
                <c:pt idx="23">
                  <c:v>2079333.04</c:v>
                </c:pt>
                <c:pt idx="24">
                  <c:v>3040929.0099999988</c:v>
                </c:pt>
              </c:numCache>
            </c:numRef>
          </c:val>
          <c:extLst>
            <c:ext xmlns:c16="http://schemas.microsoft.com/office/drawing/2014/chart" uri="{C3380CC4-5D6E-409C-BE32-E72D297353CC}">
              <c16:uniqueId val="{00000004-9E1D-4A9C-9225-2742F3CBEB07}"/>
            </c:ext>
          </c:extLst>
        </c:ser>
        <c:dLbls>
          <c:showLegendKey val="0"/>
          <c:showVal val="0"/>
          <c:showCatName val="0"/>
          <c:showSerName val="0"/>
          <c:showPercent val="0"/>
          <c:showBubbleSize val="0"/>
        </c:dLbls>
        <c:gapWidth val="219"/>
        <c:overlap val="-27"/>
        <c:axId val="467674208"/>
        <c:axId val="467677344"/>
      </c:barChart>
      <c:catAx>
        <c:axId val="46767420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7344"/>
        <c:crosses val="autoZero"/>
        <c:auto val="1"/>
        <c:lblAlgn val="ctr"/>
        <c:lblOffset val="100"/>
        <c:tickLblSkip val="3"/>
        <c:noMultiLvlLbl val="0"/>
      </c:catAx>
      <c:valAx>
        <c:axId val="467677344"/>
        <c:scaling>
          <c:orientation val="minMax"/>
          <c:max val="30000000"/>
          <c:min val="-6000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4208"/>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baseline="0">
                <a:effectLst/>
              </a:rPr>
              <a:t>Daily RENA vs RT Congestion Rent</a:t>
            </a:r>
            <a:endParaRPr lang="en-US" sz="14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areaChart>
        <c:grouping val="standard"/>
        <c:varyColors val="0"/>
        <c:ser>
          <c:idx val="0"/>
          <c:order val="0"/>
          <c:tx>
            <c:strRef>
              <c:f>Aug_RENA!$I$1</c:f>
              <c:strCache>
                <c:ptCount val="1"/>
                <c:pt idx="0">
                  <c:v>Sum of RT Congestion Rent</c:v>
                </c:pt>
              </c:strCache>
            </c:strRef>
          </c:tx>
          <c:spPr>
            <a:solidFill>
              <a:schemeClr val="accent1"/>
            </a:solidFill>
            <a:ln>
              <a:noFill/>
            </a:ln>
            <a:effectLst/>
          </c:spPr>
          <c:cat>
            <c:numRef>
              <c:f>Aug_RENA!$H$2:$H$31</c:f>
              <c:numCache>
                <c:formatCode>m/d/yyyy</c:formatCode>
                <c:ptCount val="30"/>
                <c:pt idx="0">
                  <c:v>44440</c:v>
                </c:pt>
                <c:pt idx="1">
                  <c:v>44441</c:v>
                </c:pt>
                <c:pt idx="2">
                  <c:v>44442</c:v>
                </c:pt>
                <c:pt idx="3">
                  <c:v>44443</c:v>
                </c:pt>
                <c:pt idx="4">
                  <c:v>44444</c:v>
                </c:pt>
                <c:pt idx="5">
                  <c:v>44445</c:v>
                </c:pt>
                <c:pt idx="6">
                  <c:v>44446</c:v>
                </c:pt>
                <c:pt idx="7">
                  <c:v>44447</c:v>
                </c:pt>
                <c:pt idx="8">
                  <c:v>44448</c:v>
                </c:pt>
                <c:pt idx="9">
                  <c:v>44449</c:v>
                </c:pt>
                <c:pt idx="10">
                  <c:v>44450</c:v>
                </c:pt>
                <c:pt idx="11">
                  <c:v>44451</c:v>
                </c:pt>
                <c:pt idx="12">
                  <c:v>44452</c:v>
                </c:pt>
                <c:pt idx="13">
                  <c:v>44453</c:v>
                </c:pt>
                <c:pt idx="14">
                  <c:v>44454</c:v>
                </c:pt>
                <c:pt idx="15">
                  <c:v>44455</c:v>
                </c:pt>
                <c:pt idx="16">
                  <c:v>44456</c:v>
                </c:pt>
                <c:pt idx="17">
                  <c:v>44457</c:v>
                </c:pt>
                <c:pt idx="18">
                  <c:v>44458</c:v>
                </c:pt>
                <c:pt idx="19">
                  <c:v>44459</c:v>
                </c:pt>
                <c:pt idx="20">
                  <c:v>44460</c:v>
                </c:pt>
                <c:pt idx="21">
                  <c:v>44461</c:v>
                </c:pt>
                <c:pt idx="22">
                  <c:v>44462</c:v>
                </c:pt>
                <c:pt idx="23">
                  <c:v>44463</c:v>
                </c:pt>
                <c:pt idx="24">
                  <c:v>44464</c:v>
                </c:pt>
                <c:pt idx="25">
                  <c:v>44465</c:v>
                </c:pt>
                <c:pt idx="26">
                  <c:v>44466</c:v>
                </c:pt>
                <c:pt idx="27">
                  <c:v>44467</c:v>
                </c:pt>
                <c:pt idx="28">
                  <c:v>44468</c:v>
                </c:pt>
                <c:pt idx="29">
                  <c:v>44469</c:v>
                </c:pt>
              </c:numCache>
            </c:numRef>
          </c:cat>
          <c:val>
            <c:numRef>
              <c:f>Aug_RENA!$I$2:$I$31</c:f>
              <c:numCache>
                <c:formatCode>#,##0.0</c:formatCode>
                <c:ptCount val="30"/>
                <c:pt idx="0">
                  <c:v>2526586.9699999993</c:v>
                </c:pt>
                <c:pt idx="1">
                  <c:v>2024801.06</c:v>
                </c:pt>
                <c:pt idx="2">
                  <c:v>3036256.0199999996</c:v>
                </c:pt>
                <c:pt idx="3">
                  <c:v>3102861.3599999994</c:v>
                </c:pt>
                <c:pt idx="4">
                  <c:v>827723.46000000008</c:v>
                </c:pt>
                <c:pt idx="5">
                  <c:v>1256118.04</c:v>
                </c:pt>
                <c:pt idx="6">
                  <c:v>2992837.4299999997</c:v>
                </c:pt>
                <c:pt idx="7">
                  <c:v>1073618.68</c:v>
                </c:pt>
                <c:pt idx="8">
                  <c:v>1790811.82</c:v>
                </c:pt>
                <c:pt idx="9">
                  <c:v>2178599.96</c:v>
                </c:pt>
                <c:pt idx="10">
                  <c:v>1178905.7200000002</c:v>
                </c:pt>
                <c:pt idx="11">
                  <c:v>1248518.48</c:v>
                </c:pt>
                <c:pt idx="12">
                  <c:v>1294492.9099999999</c:v>
                </c:pt>
                <c:pt idx="13">
                  <c:v>684894.76</c:v>
                </c:pt>
                <c:pt idx="14">
                  <c:v>2135230.33</c:v>
                </c:pt>
                <c:pt idx="15">
                  <c:v>5379252.2899999991</c:v>
                </c:pt>
                <c:pt idx="16">
                  <c:v>2722874.4899999998</c:v>
                </c:pt>
                <c:pt idx="17">
                  <c:v>1057270.24</c:v>
                </c:pt>
                <c:pt idx="18">
                  <c:v>3282058.3899999997</c:v>
                </c:pt>
                <c:pt idx="19">
                  <c:v>19527977.169999998</c:v>
                </c:pt>
                <c:pt idx="20">
                  <c:v>18432649.569999993</c:v>
                </c:pt>
                <c:pt idx="21">
                  <c:v>2911020.8899999997</c:v>
                </c:pt>
                <c:pt idx="22">
                  <c:v>2139673.5</c:v>
                </c:pt>
                <c:pt idx="23">
                  <c:v>852442.8899999999</c:v>
                </c:pt>
                <c:pt idx="24">
                  <c:v>628179.85999999987</c:v>
                </c:pt>
                <c:pt idx="25">
                  <c:v>1723650.59</c:v>
                </c:pt>
                <c:pt idx="26">
                  <c:v>1960722.36</c:v>
                </c:pt>
                <c:pt idx="27">
                  <c:v>4597455.6199999992</c:v>
                </c:pt>
                <c:pt idx="28">
                  <c:v>2902693.92</c:v>
                </c:pt>
                <c:pt idx="29">
                  <c:v>2059900.4800000002</c:v>
                </c:pt>
              </c:numCache>
            </c:numRef>
          </c:val>
          <c:extLst>
            <c:ext xmlns:c16="http://schemas.microsoft.com/office/drawing/2014/chart" uri="{C3380CC4-5D6E-409C-BE32-E72D297353CC}">
              <c16:uniqueId val="{00000000-86CC-4254-97C4-03808E22AD1F}"/>
            </c:ext>
          </c:extLst>
        </c:ser>
        <c:dLbls>
          <c:showLegendKey val="0"/>
          <c:showVal val="0"/>
          <c:showCatName val="0"/>
          <c:showSerName val="0"/>
          <c:showPercent val="0"/>
          <c:showBubbleSize val="0"/>
        </c:dLbls>
        <c:axId val="788200368"/>
        <c:axId val="846835072"/>
      </c:areaChart>
      <c:barChart>
        <c:barDir val="col"/>
        <c:grouping val="clustered"/>
        <c:varyColors val="0"/>
        <c:ser>
          <c:idx val="1"/>
          <c:order val="1"/>
          <c:tx>
            <c:strRef>
              <c:f>Aug_RENA!$E$1</c:f>
              <c:strCache>
                <c:ptCount val="1"/>
                <c:pt idx="0">
                  <c:v>RENA</c:v>
                </c:pt>
              </c:strCache>
            </c:strRef>
          </c:tx>
          <c:spPr>
            <a:solidFill>
              <a:schemeClr val="accent2"/>
            </a:solidFill>
            <a:ln w="25400">
              <a:noFill/>
            </a:ln>
            <a:effectLst/>
          </c:spPr>
          <c:invertIfNegative val="0"/>
          <c:cat>
            <c:numRef>
              <c:f>Aug_RENA!$H$2:$H$31</c:f>
              <c:numCache>
                <c:formatCode>m/d/yyyy</c:formatCode>
                <c:ptCount val="30"/>
                <c:pt idx="0">
                  <c:v>44440</c:v>
                </c:pt>
                <c:pt idx="1">
                  <c:v>44441</c:v>
                </c:pt>
                <c:pt idx="2">
                  <c:v>44442</c:v>
                </c:pt>
                <c:pt idx="3">
                  <c:v>44443</c:v>
                </c:pt>
                <c:pt idx="4">
                  <c:v>44444</c:v>
                </c:pt>
                <c:pt idx="5">
                  <c:v>44445</c:v>
                </c:pt>
                <c:pt idx="6">
                  <c:v>44446</c:v>
                </c:pt>
                <c:pt idx="7">
                  <c:v>44447</c:v>
                </c:pt>
                <c:pt idx="8">
                  <c:v>44448</c:v>
                </c:pt>
                <c:pt idx="9">
                  <c:v>44449</c:v>
                </c:pt>
                <c:pt idx="10">
                  <c:v>44450</c:v>
                </c:pt>
                <c:pt idx="11">
                  <c:v>44451</c:v>
                </c:pt>
                <c:pt idx="12">
                  <c:v>44452</c:v>
                </c:pt>
                <c:pt idx="13">
                  <c:v>44453</c:v>
                </c:pt>
                <c:pt idx="14">
                  <c:v>44454</c:v>
                </c:pt>
                <c:pt idx="15">
                  <c:v>44455</c:v>
                </c:pt>
                <c:pt idx="16">
                  <c:v>44456</c:v>
                </c:pt>
                <c:pt idx="17">
                  <c:v>44457</c:v>
                </c:pt>
                <c:pt idx="18">
                  <c:v>44458</c:v>
                </c:pt>
                <c:pt idx="19">
                  <c:v>44459</c:v>
                </c:pt>
                <c:pt idx="20">
                  <c:v>44460</c:v>
                </c:pt>
                <c:pt idx="21">
                  <c:v>44461</c:v>
                </c:pt>
                <c:pt idx="22">
                  <c:v>44462</c:v>
                </c:pt>
                <c:pt idx="23">
                  <c:v>44463</c:v>
                </c:pt>
                <c:pt idx="24">
                  <c:v>44464</c:v>
                </c:pt>
                <c:pt idx="25">
                  <c:v>44465</c:v>
                </c:pt>
                <c:pt idx="26">
                  <c:v>44466</c:v>
                </c:pt>
                <c:pt idx="27">
                  <c:v>44467</c:v>
                </c:pt>
                <c:pt idx="28">
                  <c:v>44468</c:v>
                </c:pt>
                <c:pt idx="29">
                  <c:v>44469</c:v>
                </c:pt>
              </c:numCache>
            </c:numRef>
          </c:cat>
          <c:val>
            <c:numRef>
              <c:f>Aug_RENA!$E$2:$E$31</c:f>
              <c:numCache>
                <c:formatCode>#,##0.0</c:formatCode>
                <c:ptCount val="30"/>
                <c:pt idx="0">
                  <c:v>128672.23</c:v>
                </c:pt>
                <c:pt idx="1">
                  <c:v>91008.95</c:v>
                </c:pt>
                <c:pt idx="2">
                  <c:v>149038.92000000001</c:v>
                </c:pt>
                <c:pt idx="3">
                  <c:v>140383.35999999999</c:v>
                </c:pt>
                <c:pt idx="4">
                  <c:v>102287.5</c:v>
                </c:pt>
                <c:pt idx="5">
                  <c:v>112579.25</c:v>
                </c:pt>
                <c:pt idx="6">
                  <c:v>278438.19</c:v>
                </c:pt>
                <c:pt idx="7">
                  <c:v>67385.03</c:v>
                </c:pt>
                <c:pt idx="8">
                  <c:v>-162735.70000000001</c:v>
                </c:pt>
                <c:pt idx="9">
                  <c:v>165602.84</c:v>
                </c:pt>
                <c:pt idx="10">
                  <c:v>23190.9</c:v>
                </c:pt>
                <c:pt idx="11">
                  <c:v>-44158.44</c:v>
                </c:pt>
                <c:pt idx="12">
                  <c:v>40691.870000000003</c:v>
                </c:pt>
                <c:pt idx="13">
                  <c:v>-4314.7299999999996</c:v>
                </c:pt>
                <c:pt idx="14">
                  <c:v>510171.15</c:v>
                </c:pt>
                <c:pt idx="15">
                  <c:v>1214572.26</c:v>
                </c:pt>
                <c:pt idx="16">
                  <c:v>107183.42</c:v>
                </c:pt>
                <c:pt idx="17">
                  <c:v>-8476.84</c:v>
                </c:pt>
                <c:pt idx="18">
                  <c:v>110664.91</c:v>
                </c:pt>
                <c:pt idx="19">
                  <c:v>220142.36</c:v>
                </c:pt>
                <c:pt idx="20">
                  <c:v>-314657.7</c:v>
                </c:pt>
                <c:pt idx="21">
                  <c:v>42846.53</c:v>
                </c:pt>
                <c:pt idx="22">
                  <c:v>52000.01</c:v>
                </c:pt>
                <c:pt idx="23">
                  <c:v>66526.34</c:v>
                </c:pt>
                <c:pt idx="24">
                  <c:v>109882.51</c:v>
                </c:pt>
                <c:pt idx="25">
                  <c:v>-19213.2</c:v>
                </c:pt>
                <c:pt idx="26">
                  <c:v>63730.55</c:v>
                </c:pt>
                <c:pt idx="27">
                  <c:v>22306.07</c:v>
                </c:pt>
                <c:pt idx="28">
                  <c:v>-205757.02</c:v>
                </c:pt>
                <c:pt idx="29">
                  <c:v>-19062.509999999998</c:v>
                </c:pt>
              </c:numCache>
            </c:numRef>
          </c:val>
          <c:extLst>
            <c:ext xmlns:c16="http://schemas.microsoft.com/office/drawing/2014/chart" uri="{C3380CC4-5D6E-409C-BE32-E72D297353CC}">
              <c16:uniqueId val="{00000001-86CC-4254-97C4-03808E22AD1F}"/>
            </c:ext>
          </c:extLst>
        </c:ser>
        <c:dLbls>
          <c:showLegendKey val="0"/>
          <c:showVal val="0"/>
          <c:showCatName val="0"/>
          <c:showSerName val="0"/>
          <c:showPercent val="0"/>
          <c:showBubbleSize val="0"/>
        </c:dLbls>
        <c:gapWidth val="150"/>
        <c:axId val="192193864"/>
        <c:axId val="467679304"/>
      </c:barChart>
      <c:catAx>
        <c:axId val="192193864"/>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9304"/>
        <c:crosses val="autoZero"/>
        <c:auto val="0"/>
        <c:lblAlgn val="ctr"/>
        <c:lblOffset val="100"/>
        <c:tickLblSkip val="5"/>
        <c:tickMarkSkip val="5"/>
        <c:noMultiLvlLbl val="0"/>
      </c:catAx>
      <c:valAx>
        <c:axId val="467679304"/>
        <c:scaling>
          <c:orientation val="minMax"/>
          <c:max val="2000000"/>
          <c:min val="-400000"/>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92193864"/>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valAx>
        <c:axId val="846835072"/>
        <c:scaling>
          <c:orientation val="minMax"/>
          <c:max val="20000000"/>
          <c:min val="-4000000"/>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88200368"/>
        <c:crosses val="max"/>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dateAx>
        <c:axId val="788200368"/>
        <c:scaling>
          <c:orientation val="minMax"/>
        </c:scaling>
        <c:delete val="1"/>
        <c:axPos val="b"/>
        <c:numFmt formatCode="m/d/yyyy" sourceLinked="1"/>
        <c:majorTickMark val="out"/>
        <c:minorTickMark val="none"/>
        <c:tickLblPos val="nextTo"/>
        <c:crossAx val="846835072"/>
        <c:crosses val="autoZero"/>
        <c:auto val="1"/>
        <c:lblOffset val="100"/>
        <c:baseTimeUnit val="days"/>
      </c:date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baseline="0">
                <a:effectLst/>
              </a:rPr>
              <a:t>Estimated DAM oversold vs RENA</a:t>
            </a:r>
            <a:endParaRPr lang="en-US" sz="14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Aug_RENA!$J$1</c:f>
              <c:strCache>
                <c:ptCount val="1"/>
                <c:pt idx="0">
                  <c:v>Sum of Oversold</c:v>
                </c:pt>
              </c:strCache>
            </c:strRef>
          </c:tx>
          <c:spPr>
            <a:solidFill>
              <a:schemeClr val="accent1"/>
            </a:solidFill>
            <a:ln>
              <a:noFill/>
            </a:ln>
            <a:effectLst/>
          </c:spPr>
          <c:invertIfNegative val="0"/>
          <c:cat>
            <c:numRef>
              <c:f>Aug_RENA!$H$2:$H$31</c:f>
              <c:numCache>
                <c:formatCode>m/d/yyyy</c:formatCode>
                <c:ptCount val="30"/>
                <c:pt idx="0">
                  <c:v>44440</c:v>
                </c:pt>
                <c:pt idx="1">
                  <c:v>44441</c:v>
                </c:pt>
                <c:pt idx="2">
                  <c:v>44442</c:v>
                </c:pt>
                <c:pt idx="3">
                  <c:v>44443</c:v>
                </c:pt>
                <c:pt idx="4">
                  <c:v>44444</c:v>
                </c:pt>
                <c:pt idx="5">
                  <c:v>44445</c:v>
                </c:pt>
                <c:pt idx="6">
                  <c:v>44446</c:v>
                </c:pt>
                <c:pt idx="7">
                  <c:v>44447</c:v>
                </c:pt>
                <c:pt idx="8">
                  <c:v>44448</c:v>
                </c:pt>
                <c:pt idx="9">
                  <c:v>44449</c:v>
                </c:pt>
                <c:pt idx="10">
                  <c:v>44450</c:v>
                </c:pt>
                <c:pt idx="11">
                  <c:v>44451</c:v>
                </c:pt>
                <c:pt idx="12">
                  <c:v>44452</c:v>
                </c:pt>
                <c:pt idx="13">
                  <c:v>44453</c:v>
                </c:pt>
                <c:pt idx="14">
                  <c:v>44454</c:v>
                </c:pt>
                <c:pt idx="15">
                  <c:v>44455</c:v>
                </c:pt>
                <c:pt idx="16">
                  <c:v>44456</c:v>
                </c:pt>
                <c:pt idx="17">
                  <c:v>44457</c:v>
                </c:pt>
                <c:pt idx="18">
                  <c:v>44458</c:v>
                </c:pt>
                <c:pt idx="19">
                  <c:v>44459</c:v>
                </c:pt>
                <c:pt idx="20">
                  <c:v>44460</c:v>
                </c:pt>
                <c:pt idx="21">
                  <c:v>44461</c:v>
                </c:pt>
                <c:pt idx="22">
                  <c:v>44462</c:v>
                </c:pt>
                <c:pt idx="23">
                  <c:v>44463</c:v>
                </c:pt>
                <c:pt idx="24">
                  <c:v>44464</c:v>
                </c:pt>
                <c:pt idx="25">
                  <c:v>44465</c:v>
                </c:pt>
                <c:pt idx="26">
                  <c:v>44466</c:v>
                </c:pt>
                <c:pt idx="27">
                  <c:v>44467</c:v>
                </c:pt>
                <c:pt idx="28">
                  <c:v>44468</c:v>
                </c:pt>
                <c:pt idx="29">
                  <c:v>44469</c:v>
                </c:pt>
              </c:numCache>
            </c:numRef>
          </c:cat>
          <c:val>
            <c:numRef>
              <c:f>Aug_RENA!$J$2:$J$31</c:f>
              <c:numCache>
                <c:formatCode>#,##0.0</c:formatCode>
                <c:ptCount val="30"/>
                <c:pt idx="0">
                  <c:v>46546.670000000006</c:v>
                </c:pt>
                <c:pt idx="1">
                  <c:v>29587.340000000007</c:v>
                </c:pt>
                <c:pt idx="2">
                  <c:v>35722.21</c:v>
                </c:pt>
                <c:pt idx="3">
                  <c:v>75206.499999999985</c:v>
                </c:pt>
                <c:pt idx="4">
                  <c:v>38151.42</c:v>
                </c:pt>
                <c:pt idx="5">
                  <c:v>31671.280000000002</c:v>
                </c:pt>
                <c:pt idx="6">
                  <c:v>120577.03</c:v>
                </c:pt>
                <c:pt idx="7">
                  <c:v>17113.879999999997</c:v>
                </c:pt>
                <c:pt idx="8">
                  <c:v>-216975.00999999998</c:v>
                </c:pt>
                <c:pt idx="9">
                  <c:v>82441.649999999994</c:v>
                </c:pt>
                <c:pt idx="10">
                  <c:v>18276.259999999998</c:v>
                </c:pt>
                <c:pt idx="11">
                  <c:v>-67739.13</c:v>
                </c:pt>
                <c:pt idx="12">
                  <c:v>-46533.71</c:v>
                </c:pt>
                <c:pt idx="13">
                  <c:v>-19047.920000000002</c:v>
                </c:pt>
                <c:pt idx="14">
                  <c:v>615156.28999999992</c:v>
                </c:pt>
                <c:pt idx="15">
                  <c:v>1195204.4799999997</c:v>
                </c:pt>
                <c:pt idx="16">
                  <c:v>88937.43</c:v>
                </c:pt>
                <c:pt idx="17">
                  <c:v>-65092.95</c:v>
                </c:pt>
                <c:pt idx="18">
                  <c:v>46343.709999999992</c:v>
                </c:pt>
                <c:pt idx="19">
                  <c:v>62182.270000000004</c:v>
                </c:pt>
                <c:pt idx="20">
                  <c:v>88086.669999999955</c:v>
                </c:pt>
                <c:pt idx="21">
                  <c:v>-10315.170000000002</c:v>
                </c:pt>
                <c:pt idx="22">
                  <c:v>-6464.6399999999921</c:v>
                </c:pt>
                <c:pt idx="23">
                  <c:v>77979.989999999991</c:v>
                </c:pt>
                <c:pt idx="24">
                  <c:v>102499.59999999999</c:v>
                </c:pt>
                <c:pt idx="25">
                  <c:v>27553.860000000004</c:v>
                </c:pt>
                <c:pt idx="26">
                  <c:v>20543.969999999994</c:v>
                </c:pt>
                <c:pt idx="27">
                  <c:v>2224.6699999999873</c:v>
                </c:pt>
                <c:pt idx="28">
                  <c:v>-313261.84000000003</c:v>
                </c:pt>
                <c:pt idx="29">
                  <c:v>-224188.47</c:v>
                </c:pt>
              </c:numCache>
            </c:numRef>
          </c:val>
          <c:extLst>
            <c:ext xmlns:c16="http://schemas.microsoft.com/office/drawing/2014/chart" uri="{C3380CC4-5D6E-409C-BE32-E72D297353CC}">
              <c16:uniqueId val="{00000000-9300-4C31-98A6-F3F73FCBCBA1}"/>
            </c:ext>
          </c:extLst>
        </c:ser>
        <c:ser>
          <c:idx val="1"/>
          <c:order val="1"/>
          <c:tx>
            <c:strRef>
              <c:f>Aug_RENA!$E$1</c:f>
              <c:strCache>
                <c:ptCount val="1"/>
                <c:pt idx="0">
                  <c:v>RENA</c:v>
                </c:pt>
              </c:strCache>
            </c:strRef>
          </c:tx>
          <c:spPr>
            <a:solidFill>
              <a:schemeClr val="accent2"/>
            </a:solidFill>
            <a:ln>
              <a:noFill/>
            </a:ln>
            <a:effectLst/>
          </c:spPr>
          <c:invertIfNegative val="0"/>
          <c:cat>
            <c:numRef>
              <c:f>Aug_RENA!$H$2:$H$31</c:f>
              <c:numCache>
                <c:formatCode>m/d/yyyy</c:formatCode>
                <c:ptCount val="30"/>
                <c:pt idx="0">
                  <c:v>44440</c:v>
                </c:pt>
                <c:pt idx="1">
                  <c:v>44441</c:v>
                </c:pt>
                <c:pt idx="2">
                  <c:v>44442</c:v>
                </c:pt>
                <c:pt idx="3">
                  <c:v>44443</c:v>
                </c:pt>
                <c:pt idx="4">
                  <c:v>44444</c:v>
                </c:pt>
                <c:pt idx="5">
                  <c:v>44445</c:v>
                </c:pt>
                <c:pt idx="6">
                  <c:v>44446</c:v>
                </c:pt>
                <c:pt idx="7">
                  <c:v>44447</c:v>
                </c:pt>
                <c:pt idx="8">
                  <c:v>44448</c:v>
                </c:pt>
                <c:pt idx="9">
                  <c:v>44449</c:v>
                </c:pt>
                <c:pt idx="10">
                  <c:v>44450</c:v>
                </c:pt>
                <c:pt idx="11">
                  <c:v>44451</c:v>
                </c:pt>
                <c:pt idx="12">
                  <c:v>44452</c:v>
                </c:pt>
                <c:pt idx="13">
                  <c:v>44453</c:v>
                </c:pt>
                <c:pt idx="14">
                  <c:v>44454</c:v>
                </c:pt>
                <c:pt idx="15">
                  <c:v>44455</c:v>
                </c:pt>
                <c:pt idx="16">
                  <c:v>44456</c:v>
                </c:pt>
                <c:pt idx="17">
                  <c:v>44457</c:v>
                </c:pt>
                <c:pt idx="18">
                  <c:v>44458</c:v>
                </c:pt>
                <c:pt idx="19">
                  <c:v>44459</c:v>
                </c:pt>
                <c:pt idx="20">
                  <c:v>44460</c:v>
                </c:pt>
                <c:pt idx="21">
                  <c:v>44461</c:v>
                </c:pt>
                <c:pt idx="22">
                  <c:v>44462</c:v>
                </c:pt>
                <c:pt idx="23">
                  <c:v>44463</c:v>
                </c:pt>
                <c:pt idx="24">
                  <c:v>44464</c:v>
                </c:pt>
                <c:pt idx="25">
                  <c:v>44465</c:v>
                </c:pt>
                <c:pt idx="26">
                  <c:v>44466</c:v>
                </c:pt>
                <c:pt idx="27">
                  <c:v>44467</c:v>
                </c:pt>
                <c:pt idx="28">
                  <c:v>44468</c:v>
                </c:pt>
                <c:pt idx="29">
                  <c:v>44469</c:v>
                </c:pt>
              </c:numCache>
            </c:numRef>
          </c:cat>
          <c:val>
            <c:numRef>
              <c:f>Aug_RENA!$E$2:$E$31</c:f>
              <c:numCache>
                <c:formatCode>#,##0.0</c:formatCode>
                <c:ptCount val="30"/>
                <c:pt idx="0">
                  <c:v>128672.23</c:v>
                </c:pt>
                <c:pt idx="1">
                  <c:v>91008.95</c:v>
                </c:pt>
                <c:pt idx="2">
                  <c:v>149038.92000000001</c:v>
                </c:pt>
                <c:pt idx="3">
                  <c:v>140383.35999999999</c:v>
                </c:pt>
                <c:pt idx="4">
                  <c:v>102287.5</c:v>
                </c:pt>
                <c:pt idx="5">
                  <c:v>112579.25</c:v>
                </c:pt>
                <c:pt idx="6">
                  <c:v>278438.19</c:v>
                </c:pt>
                <c:pt idx="7">
                  <c:v>67385.03</c:v>
                </c:pt>
                <c:pt idx="8">
                  <c:v>-162735.70000000001</c:v>
                </c:pt>
                <c:pt idx="9">
                  <c:v>165602.84</c:v>
                </c:pt>
                <c:pt idx="10">
                  <c:v>23190.9</c:v>
                </c:pt>
                <c:pt idx="11">
                  <c:v>-44158.44</c:v>
                </c:pt>
                <c:pt idx="12">
                  <c:v>40691.870000000003</c:v>
                </c:pt>
                <c:pt idx="13">
                  <c:v>-4314.7299999999996</c:v>
                </c:pt>
                <c:pt idx="14">
                  <c:v>510171.15</c:v>
                </c:pt>
                <c:pt idx="15">
                  <c:v>1214572.26</c:v>
                </c:pt>
                <c:pt idx="16">
                  <c:v>107183.42</c:v>
                </c:pt>
                <c:pt idx="17">
                  <c:v>-8476.84</c:v>
                </c:pt>
                <c:pt idx="18">
                  <c:v>110664.91</c:v>
                </c:pt>
                <c:pt idx="19">
                  <c:v>220142.36</c:v>
                </c:pt>
                <c:pt idx="20">
                  <c:v>-314657.7</c:v>
                </c:pt>
                <c:pt idx="21">
                  <c:v>42846.53</c:v>
                </c:pt>
                <c:pt idx="22">
                  <c:v>52000.01</c:v>
                </c:pt>
                <c:pt idx="23">
                  <c:v>66526.34</c:v>
                </c:pt>
                <c:pt idx="24">
                  <c:v>109882.51</c:v>
                </c:pt>
                <c:pt idx="25">
                  <c:v>-19213.2</c:v>
                </c:pt>
                <c:pt idx="26">
                  <c:v>63730.55</c:v>
                </c:pt>
                <c:pt idx="27">
                  <c:v>22306.07</c:v>
                </c:pt>
                <c:pt idx="28">
                  <c:v>-205757.02</c:v>
                </c:pt>
                <c:pt idx="29">
                  <c:v>-19062.509999999998</c:v>
                </c:pt>
              </c:numCache>
            </c:numRef>
          </c:val>
          <c:extLst>
            <c:ext xmlns:c16="http://schemas.microsoft.com/office/drawing/2014/chart" uri="{C3380CC4-5D6E-409C-BE32-E72D297353CC}">
              <c16:uniqueId val="{00000001-9300-4C31-98A6-F3F73FCBCBA1}"/>
            </c:ext>
          </c:extLst>
        </c:ser>
        <c:dLbls>
          <c:showLegendKey val="0"/>
          <c:showVal val="0"/>
          <c:showCatName val="0"/>
          <c:showSerName val="0"/>
          <c:showPercent val="0"/>
          <c:showBubbleSize val="0"/>
        </c:dLbls>
        <c:gapWidth val="219"/>
        <c:overlap val="-27"/>
        <c:axId val="467674600"/>
        <c:axId val="467675776"/>
      </c:barChart>
      <c:catAx>
        <c:axId val="467674600"/>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5776"/>
        <c:crosses val="autoZero"/>
        <c:auto val="0"/>
        <c:lblAlgn val="ctr"/>
        <c:lblOffset val="100"/>
        <c:tickLblSkip val="5"/>
        <c:noMultiLvlLbl val="0"/>
      </c:catAx>
      <c:valAx>
        <c:axId val="46767577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4600"/>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t>Daily CRR value</a:t>
            </a:r>
            <a:r>
              <a:rPr lang="en-US" b="1" baseline="0"/>
              <a:t> vs DAM congestion Rent</a:t>
            </a:r>
            <a:endParaRPr lang="en-US"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Payment/Charge to CRRAH</c:v>
                </c:pt>
              </c:strCache>
            </c:strRef>
          </c:tx>
          <c:spPr>
            <a:solidFill>
              <a:schemeClr val="accent1"/>
            </a:solidFill>
            <a:ln>
              <a:noFill/>
            </a:ln>
            <a:effectLst/>
          </c:spPr>
          <c:invertIfNegative val="0"/>
          <c:cat>
            <c:numRef>
              <c:f>Sheet1!$A$2:$A$31</c:f>
              <c:numCache>
                <c:formatCode>m/d/yyyy</c:formatCode>
                <c:ptCount val="30"/>
                <c:pt idx="0">
                  <c:v>44440</c:v>
                </c:pt>
                <c:pt idx="1">
                  <c:v>44441</c:v>
                </c:pt>
                <c:pt idx="2">
                  <c:v>44442</c:v>
                </c:pt>
                <c:pt idx="3">
                  <c:v>44443</c:v>
                </c:pt>
                <c:pt idx="4">
                  <c:v>44444</c:v>
                </c:pt>
                <c:pt idx="5">
                  <c:v>44445</c:v>
                </c:pt>
                <c:pt idx="6">
                  <c:v>44446</c:v>
                </c:pt>
                <c:pt idx="7">
                  <c:v>44447</c:v>
                </c:pt>
                <c:pt idx="8">
                  <c:v>44448</c:v>
                </c:pt>
                <c:pt idx="9">
                  <c:v>44449</c:v>
                </c:pt>
                <c:pt idx="10">
                  <c:v>44450</c:v>
                </c:pt>
                <c:pt idx="11">
                  <c:v>44451</c:v>
                </c:pt>
                <c:pt idx="12">
                  <c:v>44452</c:v>
                </c:pt>
                <c:pt idx="13">
                  <c:v>44453</c:v>
                </c:pt>
                <c:pt idx="14">
                  <c:v>44454</c:v>
                </c:pt>
                <c:pt idx="15">
                  <c:v>44455</c:v>
                </c:pt>
                <c:pt idx="16">
                  <c:v>44456</c:v>
                </c:pt>
                <c:pt idx="17">
                  <c:v>44457</c:v>
                </c:pt>
                <c:pt idx="18">
                  <c:v>44458</c:v>
                </c:pt>
                <c:pt idx="19">
                  <c:v>44459</c:v>
                </c:pt>
                <c:pt idx="20">
                  <c:v>44460</c:v>
                </c:pt>
                <c:pt idx="21">
                  <c:v>44461</c:v>
                </c:pt>
                <c:pt idx="22">
                  <c:v>44462</c:v>
                </c:pt>
                <c:pt idx="23">
                  <c:v>44463</c:v>
                </c:pt>
                <c:pt idx="24">
                  <c:v>44464</c:v>
                </c:pt>
                <c:pt idx="25">
                  <c:v>44465</c:v>
                </c:pt>
                <c:pt idx="26">
                  <c:v>44466</c:v>
                </c:pt>
                <c:pt idx="27">
                  <c:v>44467</c:v>
                </c:pt>
                <c:pt idx="28">
                  <c:v>44468</c:v>
                </c:pt>
                <c:pt idx="29">
                  <c:v>44469</c:v>
                </c:pt>
              </c:numCache>
            </c:numRef>
          </c:cat>
          <c:val>
            <c:numRef>
              <c:f>Sheet1!$B$2:$B$31</c:f>
              <c:numCache>
                <c:formatCode>#,##0.0</c:formatCode>
                <c:ptCount val="30"/>
                <c:pt idx="0">
                  <c:v>2010824.8099999998</c:v>
                </c:pt>
                <c:pt idx="1">
                  <c:v>1827367.0099999998</c:v>
                </c:pt>
                <c:pt idx="2">
                  <c:v>2065177.4699999997</c:v>
                </c:pt>
                <c:pt idx="3">
                  <c:v>1941294.3900000001</c:v>
                </c:pt>
                <c:pt idx="4">
                  <c:v>1142154.6199999999</c:v>
                </c:pt>
                <c:pt idx="5">
                  <c:v>584611.47</c:v>
                </c:pt>
                <c:pt idx="6">
                  <c:v>1023871.9900000001</c:v>
                </c:pt>
                <c:pt idx="7">
                  <c:v>971297.08000000007</c:v>
                </c:pt>
                <c:pt idx="8">
                  <c:v>1148526.1499999999</c:v>
                </c:pt>
                <c:pt idx="9">
                  <c:v>2354567.56</c:v>
                </c:pt>
                <c:pt idx="10">
                  <c:v>1685359.8899999997</c:v>
                </c:pt>
                <c:pt idx="11">
                  <c:v>1162590.68</c:v>
                </c:pt>
                <c:pt idx="12">
                  <c:v>1576137.29</c:v>
                </c:pt>
                <c:pt idx="13">
                  <c:v>983133.98</c:v>
                </c:pt>
                <c:pt idx="14">
                  <c:v>880366.71</c:v>
                </c:pt>
                <c:pt idx="15">
                  <c:v>1522002.1800000002</c:v>
                </c:pt>
                <c:pt idx="16">
                  <c:v>2538015.9000000004</c:v>
                </c:pt>
                <c:pt idx="17">
                  <c:v>2229622.21</c:v>
                </c:pt>
                <c:pt idx="18">
                  <c:v>2509889.0999999996</c:v>
                </c:pt>
                <c:pt idx="19">
                  <c:v>8234620.9800000004</c:v>
                </c:pt>
                <c:pt idx="20">
                  <c:v>8803859.7100000009</c:v>
                </c:pt>
                <c:pt idx="21">
                  <c:v>4031246.5900000003</c:v>
                </c:pt>
                <c:pt idx="22">
                  <c:v>2935876.66</c:v>
                </c:pt>
                <c:pt idx="23">
                  <c:v>2152887.6100000003</c:v>
                </c:pt>
                <c:pt idx="24">
                  <c:v>1033284.5299999999</c:v>
                </c:pt>
                <c:pt idx="25">
                  <c:v>1778806.0100000002</c:v>
                </c:pt>
                <c:pt idx="26">
                  <c:v>2761098.38</c:v>
                </c:pt>
                <c:pt idx="27">
                  <c:v>4722883.91</c:v>
                </c:pt>
                <c:pt idx="28">
                  <c:v>2888070.17</c:v>
                </c:pt>
                <c:pt idx="29">
                  <c:v>2700899.3899999997</c:v>
                </c:pt>
              </c:numCache>
            </c:numRef>
          </c:val>
          <c:extLst>
            <c:ext xmlns:c16="http://schemas.microsoft.com/office/drawing/2014/chart" uri="{C3380CC4-5D6E-409C-BE32-E72D297353CC}">
              <c16:uniqueId val="{00000000-B619-499E-AA65-85AC6294FE59}"/>
            </c:ext>
          </c:extLst>
        </c:ser>
        <c:ser>
          <c:idx val="1"/>
          <c:order val="1"/>
          <c:tx>
            <c:strRef>
              <c:f>Sheet1!$C$1</c:f>
              <c:strCache>
                <c:ptCount val="1"/>
                <c:pt idx="0">
                  <c:v>DACONGRENT</c:v>
                </c:pt>
              </c:strCache>
            </c:strRef>
          </c:tx>
          <c:spPr>
            <a:solidFill>
              <a:schemeClr val="accent2"/>
            </a:solidFill>
            <a:ln>
              <a:noFill/>
            </a:ln>
            <a:effectLst/>
          </c:spPr>
          <c:invertIfNegative val="0"/>
          <c:cat>
            <c:numRef>
              <c:f>Sheet1!$A$2:$A$31</c:f>
              <c:numCache>
                <c:formatCode>m/d/yyyy</c:formatCode>
                <c:ptCount val="30"/>
                <c:pt idx="0">
                  <c:v>44440</c:v>
                </c:pt>
                <c:pt idx="1">
                  <c:v>44441</c:v>
                </c:pt>
                <c:pt idx="2">
                  <c:v>44442</c:v>
                </c:pt>
                <c:pt idx="3">
                  <c:v>44443</c:v>
                </c:pt>
                <c:pt idx="4">
                  <c:v>44444</c:v>
                </c:pt>
                <c:pt idx="5">
                  <c:v>44445</c:v>
                </c:pt>
                <c:pt idx="6">
                  <c:v>44446</c:v>
                </c:pt>
                <c:pt idx="7">
                  <c:v>44447</c:v>
                </c:pt>
                <c:pt idx="8">
                  <c:v>44448</c:v>
                </c:pt>
                <c:pt idx="9">
                  <c:v>44449</c:v>
                </c:pt>
                <c:pt idx="10">
                  <c:v>44450</c:v>
                </c:pt>
                <c:pt idx="11">
                  <c:v>44451</c:v>
                </c:pt>
                <c:pt idx="12">
                  <c:v>44452</c:v>
                </c:pt>
                <c:pt idx="13">
                  <c:v>44453</c:v>
                </c:pt>
                <c:pt idx="14">
                  <c:v>44454</c:v>
                </c:pt>
                <c:pt idx="15">
                  <c:v>44455</c:v>
                </c:pt>
                <c:pt idx="16">
                  <c:v>44456</c:v>
                </c:pt>
                <c:pt idx="17">
                  <c:v>44457</c:v>
                </c:pt>
                <c:pt idx="18">
                  <c:v>44458</c:v>
                </c:pt>
                <c:pt idx="19">
                  <c:v>44459</c:v>
                </c:pt>
                <c:pt idx="20">
                  <c:v>44460</c:v>
                </c:pt>
                <c:pt idx="21">
                  <c:v>44461</c:v>
                </c:pt>
                <c:pt idx="22">
                  <c:v>44462</c:v>
                </c:pt>
                <c:pt idx="23">
                  <c:v>44463</c:v>
                </c:pt>
                <c:pt idx="24">
                  <c:v>44464</c:v>
                </c:pt>
                <c:pt idx="25">
                  <c:v>44465</c:v>
                </c:pt>
                <c:pt idx="26">
                  <c:v>44466</c:v>
                </c:pt>
                <c:pt idx="27">
                  <c:v>44467</c:v>
                </c:pt>
                <c:pt idx="28">
                  <c:v>44468</c:v>
                </c:pt>
                <c:pt idx="29">
                  <c:v>44469</c:v>
                </c:pt>
              </c:numCache>
            </c:numRef>
          </c:cat>
          <c:val>
            <c:numRef>
              <c:f>Sheet1!$C$2:$C$31</c:f>
              <c:numCache>
                <c:formatCode>#,##0.0</c:formatCode>
                <c:ptCount val="30"/>
                <c:pt idx="0">
                  <c:v>2712663.74</c:v>
                </c:pt>
                <c:pt idx="1">
                  <c:v>2430981.63</c:v>
                </c:pt>
                <c:pt idx="2">
                  <c:v>2753718.76</c:v>
                </c:pt>
                <c:pt idx="3">
                  <c:v>2555523.16</c:v>
                </c:pt>
                <c:pt idx="4">
                  <c:v>1468959.68</c:v>
                </c:pt>
                <c:pt idx="5">
                  <c:v>732130.37</c:v>
                </c:pt>
                <c:pt idx="6">
                  <c:v>1329111.74</c:v>
                </c:pt>
                <c:pt idx="7">
                  <c:v>1283287.8899999999</c:v>
                </c:pt>
                <c:pt idx="8">
                  <c:v>1547950.28</c:v>
                </c:pt>
                <c:pt idx="9">
                  <c:v>3046461.63</c:v>
                </c:pt>
                <c:pt idx="10">
                  <c:v>2354329.61</c:v>
                </c:pt>
                <c:pt idx="11">
                  <c:v>1639306.6</c:v>
                </c:pt>
                <c:pt idx="12">
                  <c:v>2196725.34</c:v>
                </c:pt>
                <c:pt idx="13">
                  <c:v>1404622.43</c:v>
                </c:pt>
                <c:pt idx="14">
                  <c:v>1180380.28</c:v>
                </c:pt>
                <c:pt idx="15">
                  <c:v>1774879.14</c:v>
                </c:pt>
                <c:pt idx="16">
                  <c:v>3103338.58</c:v>
                </c:pt>
                <c:pt idx="17">
                  <c:v>2695793.47</c:v>
                </c:pt>
                <c:pt idx="18">
                  <c:v>3033527.98</c:v>
                </c:pt>
                <c:pt idx="19">
                  <c:v>9732543.0099999998</c:v>
                </c:pt>
                <c:pt idx="20">
                  <c:v>10885798.6</c:v>
                </c:pt>
                <c:pt idx="21">
                  <c:v>4361303.67</c:v>
                </c:pt>
                <c:pt idx="22">
                  <c:v>3121885.22</c:v>
                </c:pt>
                <c:pt idx="23">
                  <c:v>2520175.31</c:v>
                </c:pt>
                <c:pt idx="24">
                  <c:v>1272268.49</c:v>
                </c:pt>
                <c:pt idx="25">
                  <c:v>2123402.0299999998</c:v>
                </c:pt>
                <c:pt idx="26">
                  <c:v>3280038.22</c:v>
                </c:pt>
                <c:pt idx="27">
                  <c:v>5320427.5</c:v>
                </c:pt>
                <c:pt idx="28">
                  <c:v>3359613.45</c:v>
                </c:pt>
                <c:pt idx="29">
                  <c:v>3085643.98</c:v>
                </c:pt>
              </c:numCache>
            </c:numRef>
          </c:val>
          <c:extLst>
            <c:ext xmlns:c16="http://schemas.microsoft.com/office/drawing/2014/chart" uri="{C3380CC4-5D6E-409C-BE32-E72D297353CC}">
              <c16:uniqueId val="{00000001-B619-499E-AA65-85AC6294FE59}"/>
            </c:ext>
          </c:extLst>
        </c:ser>
        <c:dLbls>
          <c:showLegendKey val="0"/>
          <c:showVal val="0"/>
          <c:showCatName val="0"/>
          <c:showSerName val="0"/>
          <c:showPercent val="0"/>
          <c:showBubbleSize val="0"/>
        </c:dLbls>
        <c:gapWidth val="219"/>
        <c:overlap val="-27"/>
        <c:axId val="693646160"/>
        <c:axId val="693647336"/>
      </c:barChart>
      <c:catAx>
        <c:axId val="693646160"/>
        <c:scaling>
          <c:orientation val="minMax"/>
        </c:scaling>
        <c:delete val="0"/>
        <c:axPos val="b"/>
        <c:numFmt formatCode="m/d/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93647336"/>
        <c:crosses val="autoZero"/>
        <c:auto val="0"/>
        <c:lblAlgn val="ctr"/>
        <c:lblOffset val="100"/>
        <c:tickLblSkip val="5"/>
        <c:noMultiLvlLbl val="0"/>
      </c:catAx>
      <c:valAx>
        <c:axId val="69364733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93646160"/>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n-US" sz="1400" b="1" i="0" u="none" strike="noStrike" kern="1200" spc="0" baseline="0">
                <a:solidFill>
                  <a:sysClr val="windowText" lastClr="000000">
                    <a:lumMod val="65000"/>
                    <a:lumOff val="35000"/>
                  </a:sysClr>
                </a:solidFill>
                <a:latin typeface="+mn-lt"/>
                <a:ea typeface="+mn-ea"/>
                <a:cs typeface="+mn-cs"/>
              </a:defRPr>
            </a:pPr>
            <a:r>
              <a:rPr lang="en-US" sz="1400" b="1" i="0" u="none" strike="noStrike" kern="1200" spc="0" baseline="0">
                <a:solidFill>
                  <a:sysClr val="windowText" lastClr="000000">
                    <a:lumMod val="65000"/>
                    <a:lumOff val="35000"/>
                  </a:sysClr>
                </a:solidFill>
                <a:latin typeface="+mn-lt"/>
                <a:ea typeface="+mn-ea"/>
                <a:cs typeface="+mn-cs"/>
              </a:rPr>
              <a:t>Daily Credit/Charge to CRR Balancing Account  </a:t>
            </a:r>
          </a:p>
        </c:rich>
      </c:tx>
      <c:overlay val="0"/>
      <c:spPr>
        <a:noFill/>
        <a:ln>
          <a:noFill/>
        </a:ln>
        <a:effectLst/>
      </c:spPr>
      <c:txPr>
        <a:bodyPr rot="0" spcFirstLastPara="1" vertOverflow="ellipsis" vert="horz" wrap="square" anchor="ctr" anchorCtr="1"/>
        <a:lstStyle/>
        <a:p>
          <a:pPr algn="ctr" rtl="0">
            <a:defRPr lang="en-US" sz="1400" b="1"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clustered"/>
        <c:varyColors val="0"/>
        <c:ser>
          <c:idx val="0"/>
          <c:order val="0"/>
          <c:tx>
            <c:strRef>
              <c:f>Sheet1!$D$1</c:f>
              <c:strCache>
                <c:ptCount val="1"/>
                <c:pt idx="0">
                  <c:v>DAILY_CREDIT_OR_SHORT</c:v>
                </c:pt>
              </c:strCache>
            </c:strRef>
          </c:tx>
          <c:spPr>
            <a:solidFill>
              <a:schemeClr val="accent1"/>
            </a:solidFill>
            <a:ln>
              <a:noFill/>
            </a:ln>
            <a:effectLst/>
          </c:spPr>
          <c:invertIfNegative val="0"/>
          <c:cat>
            <c:numRef>
              <c:f>Sheet1!$A$2:$A$31</c:f>
              <c:numCache>
                <c:formatCode>m/d/yyyy</c:formatCode>
                <c:ptCount val="30"/>
                <c:pt idx="0">
                  <c:v>44440</c:v>
                </c:pt>
                <c:pt idx="1">
                  <c:v>44441</c:v>
                </c:pt>
                <c:pt idx="2">
                  <c:v>44442</c:v>
                </c:pt>
                <c:pt idx="3">
                  <c:v>44443</c:v>
                </c:pt>
                <c:pt idx="4">
                  <c:v>44444</c:v>
                </c:pt>
                <c:pt idx="5">
                  <c:v>44445</c:v>
                </c:pt>
                <c:pt idx="6">
                  <c:v>44446</c:v>
                </c:pt>
                <c:pt idx="7">
                  <c:v>44447</c:v>
                </c:pt>
                <c:pt idx="8">
                  <c:v>44448</c:v>
                </c:pt>
                <c:pt idx="9">
                  <c:v>44449</c:v>
                </c:pt>
                <c:pt idx="10">
                  <c:v>44450</c:v>
                </c:pt>
                <c:pt idx="11">
                  <c:v>44451</c:v>
                </c:pt>
                <c:pt idx="12">
                  <c:v>44452</c:v>
                </c:pt>
                <c:pt idx="13">
                  <c:v>44453</c:v>
                </c:pt>
                <c:pt idx="14">
                  <c:v>44454</c:v>
                </c:pt>
                <c:pt idx="15">
                  <c:v>44455</c:v>
                </c:pt>
                <c:pt idx="16">
                  <c:v>44456</c:v>
                </c:pt>
                <c:pt idx="17">
                  <c:v>44457</c:v>
                </c:pt>
                <c:pt idx="18">
                  <c:v>44458</c:v>
                </c:pt>
                <c:pt idx="19">
                  <c:v>44459</c:v>
                </c:pt>
                <c:pt idx="20">
                  <c:v>44460</c:v>
                </c:pt>
                <c:pt idx="21">
                  <c:v>44461</c:v>
                </c:pt>
                <c:pt idx="22">
                  <c:v>44462</c:v>
                </c:pt>
                <c:pt idx="23">
                  <c:v>44463</c:v>
                </c:pt>
                <c:pt idx="24">
                  <c:v>44464</c:v>
                </c:pt>
                <c:pt idx="25">
                  <c:v>44465</c:v>
                </c:pt>
                <c:pt idx="26">
                  <c:v>44466</c:v>
                </c:pt>
                <c:pt idx="27">
                  <c:v>44467</c:v>
                </c:pt>
                <c:pt idx="28">
                  <c:v>44468</c:v>
                </c:pt>
                <c:pt idx="29">
                  <c:v>44469</c:v>
                </c:pt>
              </c:numCache>
            </c:numRef>
          </c:cat>
          <c:val>
            <c:numRef>
              <c:f>Sheet1!$D$2:$D$31</c:f>
              <c:numCache>
                <c:formatCode>#,##0.0</c:formatCode>
                <c:ptCount val="30"/>
                <c:pt idx="0">
                  <c:v>701838.93</c:v>
                </c:pt>
                <c:pt idx="1">
                  <c:v>603614.62</c:v>
                </c:pt>
                <c:pt idx="2">
                  <c:v>688541.29</c:v>
                </c:pt>
                <c:pt idx="3">
                  <c:v>614228.77</c:v>
                </c:pt>
                <c:pt idx="4">
                  <c:v>326805.06</c:v>
                </c:pt>
                <c:pt idx="5">
                  <c:v>147518.9</c:v>
                </c:pt>
                <c:pt idx="6">
                  <c:v>305239.75</c:v>
                </c:pt>
                <c:pt idx="7">
                  <c:v>311990.81</c:v>
                </c:pt>
                <c:pt idx="8">
                  <c:v>399424.13</c:v>
                </c:pt>
                <c:pt idx="9">
                  <c:v>691894.07</c:v>
                </c:pt>
                <c:pt idx="10">
                  <c:v>668969.72</c:v>
                </c:pt>
                <c:pt idx="11">
                  <c:v>476715.92</c:v>
                </c:pt>
                <c:pt idx="12">
                  <c:v>620588.05000000005</c:v>
                </c:pt>
                <c:pt idx="13">
                  <c:v>421488.45</c:v>
                </c:pt>
                <c:pt idx="14">
                  <c:v>300013.57</c:v>
                </c:pt>
                <c:pt idx="15">
                  <c:v>252876.96</c:v>
                </c:pt>
                <c:pt idx="16">
                  <c:v>565322.68000000005</c:v>
                </c:pt>
                <c:pt idx="17">
                  <c:v>466171.26</c:v>
                </c:pt>
                <c:pt idx="18">
                  <c:v>523638.88</c:v>
                </c:pt>
                <c:pt idx="19">
                  <c:v>1497922.03</c:v>
                </c:pt>
                <c:pt idx="20">
                  <c:v>2081938.89</c:v>
                </c:pt>
                <c:pt idx="21">
                  <c:v>330057.08</c:v>
                </c:pt>
                <c:pt idx="22">
                  <c:v>186008.56</c:v>
                </c:pt>
                <c:pt idx="23">
                  <c:v>367287.7</c:v>
                </c:pt>
                <c:pt idx="24">
                  <c:v>238983.96</c:v>
                </c:pt>
                <c:pt idx="25">
                  <c:v>344596.02</c:v>
                </c:pt>
                <c:pt idx="26">
                  <c:v>518939.84</c:v>
                </c:pt>
                <c:pt idx="27">
                  <c:v>597543.59</c:v>
                </c:pt>
                <c:pt idx="28">
                  <c:v>471543.28</c:v>
                </c:pt>
                <c:pt idx="29">
                  <c:v>384744.59</c:v>
                </c:pt>
              </c:numCache>
            </c:numRef>
          </c:val>
          <c:extLst>
            <c:ext xmlns:c16="http://schemas.microsoft.com/office/drawing/2014/chart" uri="{C3380CC4-5D6E-409C-BE32-E72D297353CC}">
              <c16:uniqueId val="{00000000-33B1-4E6C-AA7E-5521A0D40267}"/>
            </c:ext>
          </c:extLst>
        </c:ser>
        <c:dLbls>
          <c:showLegendKey val="0"/>
          <c:showVal val="0"/>
          <c:showCatName val="0"/>
          <c:showSerName val="0"/>
          <c:showPercent val="0"/>
          <c:showBubbleSize val="0"/>
        </c:dLbls>
        <c:gapWidth val="219"/>
        <c:overlap val="-27"/>
        <c:axId val="716490160"/>
        <c:axId val="716486632"/>
      </c:barChart>
      <c:catAx>
        <c:axId val="716490160"/>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16486632"/>
        <c:crosses val="autoZero"/>
        <c:auto val="0"/>
        <c:lblAlgn val="ctr"/>
        <c:lblOffset val="100"/>
        <c:tickLblSkip val="5"/>
        <c:noMultiLvlLbl val="0"/>
      </c:catAx>
      <c:valAx>
        <c:axId val="71648663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16490160"/>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11/30/2021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11/30/2021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502469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585323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417848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317886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487769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FF0000"/>
              </a:solidFill>
            </a:endParaRPr>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42225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9359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1" name="TextBox 10"/>
          <p:cNvSpPr txBox="1"/>
          <p:nvPr userDrawn="1"/>
        </p:nvSpPr>
        <p:spPr>
          <a:xfrm>
            <a:off x="8345235" y="6540542"/>
            <a:ext cx="707325" cy="276999"/>
          </a:xfrm>
          <a:prstGeom prst="rect">
            <a:avLst/>
          </a:prstGeom>
          <a:noFill/>
        </p:spPr>
        <p:txBody>
          <a:bodyPr wrap="square" rtlCol="0">
            <a:spAutoFit/>
          </a:bodyPr>
          <a:lstStyle/>
          <a:p>
            <a:pPr algn="r"/>
            <a:fld id="{70FCC7E3-021B-47DF-A1B2-17EE18AFD701}" type="slidenum">
              <a:rPr lang="en-US" sz="1200" b="0" smtClean="0">
                <a:solidFill>
                  <a:schemeClr val="tx2"/>
                </a:solidFill>
              </a:rPr>
              <a:pPr algn="r"/>
              <a:t>‹#›</a:t>
            </a:fld>
            <a:endParaRPr lang="en-US" sz="12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3447098"/>
          </a:xfrm>
          <a:prstGeom prst="rect">
            <a:avLst/>
          </a:prstGeom>
          <a:noFill/>
        </p:spPr>
        <p:txBody>
          <a:bodyPr wrap="square" rtlCol="0">
            <a:spAutoFit/>
          </a:bodyPr>
          <a:lstStyle/>
          <a:p>
            <a:r>
              <a:rPr lang="en-US" sz="2800" b="1" dirty="0">
                <a:solidFill>
                  <a:schemeClr val="tx2"/>
                </a:solidFill>
              </a:rPr>
              <a:t>Review of September RENA</a:t>
            </a:r>
          </a:p>
          <a:p>
            <a:endParaRPr lang="en-US" dirty="0">
              <a:solidFill>
                <a:schemeClr val="tx2"/>
              </a:solidFill>
            </a:endParaRPr>
          </a:p>
          <a:p>
            <a:endParaRPr lang="en-US" dirty="0">
              <a:solidFill>
                <a:schemeClr val="tx2"/>
              </a:solidFill>
            </a:endParaRPr>
          </a:p>
          <a:p>
            <a:r>
              <a:rPr lang="en-US" i="1" dirty="0">
                <a:solidFill>
                  <a:schemeClr val="tx2"/>
                </a:solidFill>
              </a:rPr>
              <a:t>Jian Chen</a:t>
            </a:r>
          </a:p>
          <a:p>
            <a:r>
              <a:rPr lang="en-US" dirty="0">
                <a:solidFill>
                  <a:schemeClr val="tx2"/>
                </a:solidFill>
              </a:rPr>
              <a:t>Market Analysis and Validation</a:t>
            </a:r>
          </a:p>
          <a:p>
            <a:endParaRPr lang="en-US" dirty="0">
              <a:solidFill>
                <a:schemeClr val="tx2"/>
              </a:solidFill>
            </a:endParaRPr>
          </a:p>
          <a:p>
            <a:r>
              <a:rPr lang="en-US" dirty="0">
                <a:solidFill>
                  <a:schemeClr val="tx2"/>
                </a:solidFill>
              </a:rPr>
              <a:t>CMWG</a:t>
            </a:r>
          </a:p>
          <a:p>
            <a:endParaRPr lang="en-US" dirty="0">
              <a:solidFill>
                <a:schemeClr val="tx2"/>
              </a:solidFill>
            </a:endParaRPr>
          </a:p>
          <a:p>
            <a:r>
              <a:rPr lang="en-US" dirty="0">
                <a:solidFill>
                  <a:schemeClr val="tx2"/>
                </a:solidFill>
              </a:rPr>
              <a:t>Dec. 6</a:t>
            </a:r>
            <a:r>
              <a:rPr lang="en-US" baseline="30000" dirty="0">
                <a:solidFill>
                  <a:schemeClr val="tx2"/>
                </a:solidFill>
              </a:rPr>
              <a:t>th</a:t>
            </a:r>
            <a:r>
              <a:rPr lang="en-US" dirty="0">
                <a:solidFill>
                  <a:schemeClr val="tx2"/>
                </a:solidFill>
              </a:rPr>
              <a:t>, 2021</a:t>
            </a:r>
          </a:p>
          <a:p>
            <a:endParaRPr lang="en-US" sz="2800" b="1" dirty="0">
              <a:solidFill>
                <a:schemeClr val="tx2"/>
              </a:solidFill>
            </a:endParaRP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Monthly Sum of RENA </a:t>
            </a:r>
          </a:p>
        </p:txBody>
      </p:sp>
      <p:graphicFrame>
        <p:nvGraphicFramePr>
          <p:cNvPr id="5" name="Chart 4">
            <a:extLst>
              <a:ext uri="{FF2B5EF4-FFF2-40B4-BE49-F238E27FC236}">
                <a16:creationId xmlns:a16="http://schemas.microsoft.com/office/drawing/2014/main" id="{00000000-0008-0000-0400-000002000000}"/>
              </a:ext>
            </a:extLst>
          </p:cNvPr>
          <p:cNvGraphicFramePr>
            <a:graphicFrameLocks/>
          </p:cNvGraphicFramePr>
          <p:nvPr>
            <p:extLst>
              <p:ext uri="{D42A27DB-BD31-4B8C-83A1-F6EECF244321}">
                <p14:modId xmlns:p14="http://schemas.microsoft.com/office/powerpoint/2010/main" val="67831815"/>
              </p:ext>
            </p:extLst>
          </p:nvPr>
        </p:nvGraphicFramePr>
        <p:xfrm>
          <a:off x="762000" y="1905000"/>
          <a:ext cx="7315200" cy="2895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3795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RENA with RT Congestion </a:t>
            </a:r>
          </a:p>
        </p:txBody>
      </p:sp>
      <p:sp>
        <p:nvSpPr>
          <p:cNvPr id="8" name="Content Placeholder 2"/>
          <p:cNvSpPr>
            <a:spLocks noGrp="1"/>
          </p:cNvSpPr>
          <p:nvPr>
            <p:ph idx="1"/>
          </p:nvPr>
        </p:nvSpPr>
        <p:spPr>
          <a:xfrm>
            <a:off x="304800" y="1386682"/>
            <a:ext cx="8534400" cy="4319832"/>
          </a:xfrm>
        </p:spPr>
        <p:txBody>
          <a:bodyPr/>
          <a:lstStyle/>
          <a:p>
            <a:r>
              <a:rPr lang="en-US" sz="2000" dirty="0"/>
              <a:t>The total RENA in September was $3.0M, while the total SCED congestion rent was around $97.5M. </a:t>
            </a:r>
          </a:p>
        </p:txBody>
      </p:sp>
      <p:graphicFrame>
        <p:nvGraphicFramePr>
          <p:cNvPr id="5" name="Chart 4">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3936366151"/>
              </p:ext>
            </p:extLst>
          </p:nvPr>
        </p:nvGraphicFramePr>
        <p:xfrm>
          <a:off x="695325" y="2318422"/>
          <a:ext cx="7829550" cy="24622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81439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RENA and estimated DAM oversold</a:t>
            </a:r>
          </a:p>
        </p:txBody>
      </p:sp>
      <p:sp>
        <p:nvSpPr>
          <p:cNvPr id="3" name="Content Placeholder 2"/>
          <p:cNvSpPr>
            <a:spLocks noGrp="1"/>
          </p:cNvSpPr>
          <p:nvPr>
            <p:ph idx="1"/>
          </p:nvPr>
        </p:nvSpPr>
        <p:spPr>
          <a:xfrm>
            <a:off x="304800" y="1383165"/>
            <a:ext cx="8534400" cy="4319832"/>
          </a:xfrm>
        </p:spPr>
        <p:txBody>
          <a:bodyPr/>
          <a:lstStyle/>
          <a:p>
            <a:r>
              <a:rPr lang="en-US" sz="2000" dirty="0"/>
              <a:t>The total estimated DAM oversold amount in September was around $1.9M. </a:t>
            </a:r>
          </a:p>
        </p:txBody>
      </p:sp>
      <p:graphicFrame>
        <p:nvGraphicFramePr>
          <p:cNvPr id="5" name="Chart 4">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1900714488"/>
              </p:ext>
            </p:extLst>
          </p:nvPr>
        </p:nvGraphicFramePr>
        <p:xfrm>
          <a:off x="609600" y="2362200"/>
          <a:ext cx="7667626" cy="25003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12886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7D362-1EA2-4A6C-A1E5-1EEABCB5D071}"/>
              </a:ext>
            </a:extLst>
          </p:cNvPr>
          <p:cNvSpPr>
            <a:spLocks noGrp="1"/>
          </p:cNvSpPr>
          <p:nvPr>
            <p:ph type="title"/>
          </p:nvPr>
        </p:nvSpPr>
        <p:spPr/>
        <p:txBody>
          <a:bodyPr/>
          <a:lstStyle/>
          <a:p>
            <a:r>
              <a:rPr lang="en-US" dirty="0"/>
              <a:t>OD 9/16/2021</a:t>
            </a:r>
          </a:p>
        </p:txBody>
      </p:sp>
      <p:sp>
        <p:nvSpPr>
          <p:cNvPr id="3" name="Content Placeholder 2">
            <a:extLst>
              <a:ext uri="{FF2B5EF4-FFF2-40B4-BE49-F238E27FC236}">
                <a16:creationId xmlns:a16="http://schemas.microsoft.com/office/drawing/2014/main" id="{9D4B44FD-E84E-46F2-B472-79B811D50F3C}"/>
              </a:ext>
            </a:extLst>
          </p:cNvPr>
          <p:cNvSpPr>
            <a:spLocks noGrp="1"/>
          </p:cNvSpPr>
          <p:nvPr>
            <p:ph idx="1"/>
          </p:nvPr>
        </p:nvSpPr>
        <p:spPr>
          <a:xfrm>
            <a:off x="381000" y="1269084"/>
            <a:ext cx="8534400" cy="4319832"/>
          </a:xfrm>
        </p:spPr>
        <p:txBody>
          <a:bodyPr/>
          <a:lstStyle/>
          <a:p>
            <a:r>
              <a:rPr lang="en-US" sz="2000" dirty="0"/>
              <a:t>About $1.2M RENA was observed on OD 9/16. Most of the RENA was related to the DAM “oversold” on the RT constraints in South Houston area. </a:t>
            </a:r>
          </a:p>
          <a:p>
            <a:endParaRPr lang="en-US" sz="2000" dirty="0">
              <a:solidFill>
                <a:srgbClr val="FF0000"/>
              </a:solidFill>
            </a:endParaRPr>
          </a:p>
          <a:p>
            <a:r>
              <a:rPr lang="en-US" sz="2000" dirty="0"/>
              <a:t>DAM oversold on the RT constraints: Significant “DAM oversold” was observed on the RT constraints in South Houston area. The oversold was mostly related to the forced outages submitted after DAM run, which were also related to Hurricane Nicolas. </a:t>
            </a:r>
          </a:p>
          <a:p>
            <a:endParaRPr lang="en-US" sz="2000" dirty="0"/>
          </a:p>
        </p:txBody>
      </p:sp>
    </p:spTree>
    <p:extLst>
      <p:ext uri="{BB962C8B-B14F-4D97-AF65-F5344CB8AC3E}">
        <p14:creationId xmlns:p14="http://schemas.microsoft.com/office/powerpoint/2010/main" val="4167534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304800" y="815182"/>
            <a:ext cx="8610600" cy="5204618"/>
          </a:xfrm>
        </p:spPr>
        <p:txBody>
          <a:bodyPr/>
          <a:lstStyle/>
          <a:p>
            <a:pPr marL="0" indent="0">
              <a:buNone/>
            </a:pPr>
            <a:endParaRPr lang="en-US" sz="2200" dirty="0"/>
          </a:p>
          <a:p>
            <a:endParaRPr lang="en-US" sz="2000" dirty="0"/>
          </a:p>
          <a:p>
            <a:r>
              <a:rPr lang="en-US" sz="2000" dirty="0"/>
              <a:t>The RENA observed in Sept, 2021 was relatively low.</a:t>
            </a:r>
          </a:p>
          <a:p>
            <a:endParaRPr lang="en-US" sz="2000" dirty="0">
              <a:solidFill>
                <a:srgbClr val="FF0000"/>
              </a:solidFill>
            </a:endParaRPr>
          </a:p>
          <a:p>
            <a:r>
              <a:rPr lang="en-US" sz="2000" dirty="0"/>
              <a:t>The highest RENA happened on 9/16 with $1.2M, which was related to DAM “oversold” with forced transmission outages. </a:t>
            </a:r>
          </a:p>
          <a:p>
            <a:endParaRPr lang="en-US" sz="2000" dirty="0"/>
          </a:p>
          <a:p>
            <a:r>
              <a:rPr lang="en-US" sz="2000" dirty="0"/>
              <a:t>PTP w/ links to options didn’t make significant impact to RENA in September. The highest amount of its impact happened on 9/20 with $178k. </a:t>
            </a:r>
          </a:p>
          <a:p>
            <a:endParaRPr lang="en-US" sz="2000" dirty="0"/>
          </a:p>
          <a:p>
            <a:endParaRPr lang="en-US" sz="2200" dirty="0">
              <a:solidFill>
                <a:srgbClr val="FF0000"/>
              </a:solidFill>
            </a:endParaRPr>
          </a:p>
          <a:p>
            <a:pPr marL="0" indent="0">
              <a:buNone/>
            </a:pPr>
            <a:endParaRPr lang="en-US" sz="2400" dirty="0"/>
          </a:p>
          <a:p>
            <a:endParaRPr lang="en-US" sz="2400" dirty="0"/>
          </a:p>
          <a:p>
            <a:endParaRPr lang="en-US" sz="2400" dirty="0"/>
          </a:p>
          <a:p>
            <a:endParaRPr lang="en-US" sz="2400" dirty="0"/>
          </a:p>
          <a:p>
            <a:endParaRPr lang="en-US" sz="2400" dirty="0"/>
          </a:p>
        </p:txBody>
      </p:sp>
    </p:spTree>
    <p:extLst>
      <p:ext uri="{BB962C8B-B14F-4D97-AF65-F5344CB8AC3E}">
        <p14:creationId xmlns:p14="http://schemas.microsoft.com/office/powerpoint/2010/main" val="608304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CRR Balance Account</a:t>
            </a:r>
          </a:p>
        </p:txBody>
      </p:sp>
      <p:graphicFrame>
        <p:nvGraphicFramePr>
          <p:cNvPr id="8" name="Chart 7">
            <a:extLst>
              <a:ext uri="{FF2B5EF4-FFF2-40B4-BE49-F238E27FC236}">
                <a16:creationId xmlns:a16="http://schemas.microsoft.com/office/drawing/2014/main" id="{00000000-0008-0000-0100-000002000000}"/>
              </a:ext>
            </a:extLst>
          </p:cNvPr>
          <p:cNvGraphicFramePr>
            <a:graphicFrameLocks/>
          </p:cNvGraphicFramePr>
          <p:nvPr>
            <p:extLst>
              <p:ext uri="{D42A27DB-BD31-4B8C-83A1-F6EECF244321}">
                <p14:modId xmlns:p14="http://schemas.microsoft.com/office/powerpoint/2010/main" val="3297741305"/>
              </p:ext>
            </p:extLst>
          </p:nvPr>
        </p:nvGraphicFramePr>
        <p:xfrm>
          <a:off x="1295400" y="990599"/>
          <a:ext cx="6605588" cy="249994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00000000-0008-0000-0100-000003000000}"/>
              </a:ext>
            </a:extLst>
          </p:cNvPr>
          <p:cNvGraphicFramePr>
            <a:graphicFrameLocks/>
          </p:cNvGraphicFramePr>
          <p:nvPr>
            <p:extLst>
              <p:ext uri="{D42A27DB-BD31-4B8C-83A1-F6EECF244321}">
                <p14:modId xmlns:p14="http://schemas.microsoft.com/office/powerpoint/2010/main" val="1630243110"/>
              </p:ext>
            </p:extLst>
          </p:nvPr>
        </p:nvGraphicFramePr>
        <p:xfrm>
          <a:off x="1371600" y="3490547"/>
          <a:ext cx="6529388" cy="265271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2055377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248F63C-08AC-4CDD-B36F-0851B11853CB}">
  <ds:schemaRefs>
    <ds:schemaRef ds:uri="http://purl.org/dc/elements/1.1/"/>
    <ds:schemaRef ds:uri="http://purl.org/dc/terms/"/>
    <ds:schemaRef ds:uri="http://purl.org/dc/dcmitype/"/>
    <ds:schemaRef ds:uri="http://schemas.openxmlformats.org/package/2006/metadata/core-properties"/>
    <ds:schemaRef ds:uri="http://schemas.microsoft.com/office/2006/documentManagement/types"/>
    <ds:schemaRef ds:uri="http://schemas.microsoft.com/office/infopath/2007/PartnerControls"/>
    <ds:schemaRef ds:uri="c34af464-7aa1-4edd-9be4-83dffc1cb926"/>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35035</TotalTime>
  <Words>243</Words>
  <Application>Microsoft Office PowerPoint</Application>
  <PresentationFormat>On-screen Show (4:3)</PresentationFormat>
  <Paragraphs>43</Paragraphs>
  <Slides>7</Slides>
  <Notes>6</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7</vt:i4>
      </vt:variant>
    </vt:vector>
  </HeadingPairs>
  <TitlesOfParts>
    <vt:vector size="12" baseType="lpstr">
      <vt:lpstr>Arial</vt:lpstr>
      <vt:lpstr>Calibri</vt:lpstr>
      <vt:lpstr>1_Custom Design</vt:lpstr>
      <vt:lpstr>Office Theme</vt:lpstr>
      <vt:lpstr>Custom Design</vt:lpstr>
      <vt:lpstr>PowerPoint Presentation</vt:lpstr>
      <vt:lpstr>Monthly Sum of RENA </vt:lpstr>
      <vt:lpstr>Daily RENA with RT Congestion </vt:lpstr>
      <vt:lpstr>Daily RENA and estimated DAM oversold</vt:lpstr>
      <vt:lpstr>OD 9/16/2021</vt:lpstr>
      <vt:lpstr>Summary</vt:lpstr>
      <vt:lpstr>September CRR Balance Account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Sean</dc:creator>
  <cp:lastModifiedBy>Chen, Jian</cp:lastModifiedBy>
  <cp:revision>523</cp:revision>
  <cp:lastPrinted>2021-07-16T14:42:57Z</cp:lastPrinted>
  <dcterms:created xsi:type="dcterms:W3CDTF">2016-01-21T15:20:31Z</dcterms:created>
  <dcterms:modified xsi:type="dcterms:W3CDTF">2021-11-30T19:49:17Z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