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82" r:id="rId8"/>
    <p:sldId id="283" r:id="rId9"/>
    <p:sldId id="333" r:id="rId10"/>
    <p:sldId id="338" r:id="rId11"/>
    <p:sldId id="339" r:id="rId12"/>
    <p:sldId id="330" r:id="rId13"/>
    <p:sldId id="33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6" autoAdjust="0"/>
    <p:restoredTop sz="95417" autoAdjust="0"/>
  </p:normalViewPr>
  <p:slideViewPr>
    <p:cSldViewPr showGuides="1">
      <p:cViewPr varScale="1">
        <p:scale>
          <a:sx n="109" d="100"/>
          <a:sy n="109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1\RENA_Oct_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1\RENA_Oct_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1\RENA_Oct_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1\102021_crrba_plo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1\102021_crrba_plo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Monthly!$Q$2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B93-4258-8DD2-001B0653951E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B93-4258-8DD2-001B0653951E}"/>
              </c:ext>
            </c:extLst>
          </c:dPt>
          <c:cat>
            <c:strRef>
              <c:f>Monthly!$P$3:$P$27</c:f>
              <c:strCache>
                <c:ptCount val="25"/>
                <c:pt idx="0">
                  <c:v>2019_10</c:v>
                </c:pt>
                <c:pt idx="1">
                  <c:v>2019_11</c:v>
                </c:pt>
                <c:pt idx="2">
                  <c:v>2019_12</c:v>
                </c:pt>
                <c:pt idx="3">
                  <c:v>2020_1</c:v>
                </c:pt>
                <c:pt idx="4">
                  <c:v>2020_2</c:v>
                </c:pt>
                <c:pt idx="5">
                  <c:v>2020_3</c:v>
                </c:pt>
                <c:pt idx="6">
                  <c:v>2020_4</c:v>
                </c:pt>
                <c:pt idx="7">
                  <c:v>2020_5</c:v>
                </c:pt>
                <c:pt idx="8">
                  <c:v>2020_6</c:v>
                </c:pt>
                <c:pt idx="9">
                  <c:v>2020_7</c:v>
                </c:pt>
                <c:pt idx="10">
                  <c:v>2020_8</c:v>
                </c:pt>
                <c:pt idx="11">
                  <c:v>2020_9</c:v>
                </c:pt>
                <c:pt idx="12">
                  <c:v>2020_10</c:v>
                </c:pt>
                <c:pt idx="13">
                  <c:v>2020_11</c:v>
                </c:pt>
                <c:pt idx="14">
                  <c:v>2020_12</c:v>
                </c:pt>
                <c:pt idx="15">
                  <c:v>2021_1</c:v>
                </c:pt>
                <c:pt idx="16">
                  <c:v>2021_2</c:v>
                </c:pt>
                <c:pt idx="17">
                  <c:v>2021_3</c:v>
                </c:pt>
                <c:pt idx="18">
                  <c:v>2021_4</c:v>
                </c:pt>
                <c:pt idx="19">
                  <c:v>2021_5</c:v>
                </c:pt>
                <c:pt idx="20">
                  <c:v>2021_6</c:v>
                </c:pt>
                <c:pt idx="21">
                  <c:v>2021_7</c:v>
                </c:pt>
                <c:pt idx="22">
                  <c:v>2021_8</c:v>
                </c:pt>
                <c:pt idx="23">
                  <c:v>2021_9</c:v>
                </c:pt>
                <c:pt idx="24">
                  <c:v>2021_10</c:v>
                </c:pt>
              </c:strCache>
            </c:strRef>
          </c:cat>
          <c:val>
            <c:numRef>
              <c:f>Monthly!$Q$3:$Q$27</c:f>
              <c:numCache>
                <c:formatCode>General</c:formatCode>
                <c:ptCount val="25"/>
                <c:pt idx="0">
                  <c:v>5782591.5900000045</c:v>
                </c:pt>
                <c:pt idx="1">
                  <c:v>-5054952.3899999987</c:v>
                </c:pt>
                <c:pt idx="2">
                  <c:v>9942188.320000004</c:v>
                </c:pt>
                <c:pt idx="3">
                  <c:v>6398653.7600000007</c:v>
                </c:pt>
                <c:pt idx="4">
                  <c:v>7591379.410000002</c:v>
                </c:pt>
                <c:pt idx="5">
                  <c:v>26975003.069999997</c:v>
                </c:pt>
                <c:pt idx="6">
                  <c:v>2782950.2200000007</c:v>
                </c:pt>
                <c:pt idx="7">
                  <c:v>14204605.040000008</c:v>
                </c:pt>
                <c:pt idx="8">
                  <c:v>-295501.83</c:v>
                </c:pt>
                <c:pt idx="9">
                  <c:v>1374127.76</c:v>
                </c:pt>
                <c:pt idx="10">
                  <c:v>-13329665.039999999</c:v>
                </c:pt>
                <c:pt idx="11">
                  <c:v>5265833.459999999</c:v>
                </c:pt>
                <c:pt idx="12">
                  <c:v>-2876364.1299999994</c:v>
                </c:pt>
                <c:pt idx="13">
                  <c:v>22308654.66</c:v>
                </c:pt>
                <c:pt idx="14">
                  <c:v>5117961.3900000006</c:v>
                </c:pt>
                <c:pt idx="15">
                  <c:v>5414406.5199999986</c:v>
                </c:pt>
                <c:pt idx="16">
                  <c:v>-57004649.330000006</c:v>
                </c:pt>
                <c:pt idx="17">
                  <c:v>15662765.750000004</c:v>
                </c:pt>
                <c:pt idx="18">
                  <c:v>9977037.0099999998</c:v>
                </c:pt>
                <c:pt idx="19">
                  <c:v>1113330.9400000002</c:v>
                </c:pt>
                <c:pt idx="20">
                  <c:v>-2344357.1199999992</c:v>
                </c:pt>
                <c:pt idx="21">
                  <c:v>1662605.2100000002</c:v>
                </c:pt>
                <c:pt idx="22">
                  <c:v>2079333.04</c:v>
                </c:pt>
                <c:pt idx="23">
                  <c:v>3040929.0099999988</c:v>
                </c:pt>
                <c:pt idx="24">
                  <c:v>2822315.3899999997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93-4258-8DD2-001B06539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Oct_RENA!$I$1</c:f>
              <c:strCache>
                <c:ptCount val="1"/>
                <c:pt idx="0">
                  <c:v>Sum of RT Congestion 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Oct_RENA!$H$2:$H$31</c:f>
              <c:numCache>
                <c:formatCode>m/d/yyyy</c:formatCode>
                <c:ptCount val="30"/>
                <c:pt idx="0">
                  <c:v>44470</c:v>
                </c:pt>
                <c:pt idx="1">
                  <c:v>44471</c:v>
                </c:pt>
                <c:pt idx="2">
                  <c:v>44472</c:v>
                </c:pt>
                <c:pt idx="3">
                  <c:v>44473</c:v>
                </c:pt>
                <c:pt idx="4">
                  <c:v>44474</c:v>
                </c:pt>
                <c:pt idx="5">
                  <c:v>44475</c:v>
                </c:pt>
                <c:pt idx="6">
                  <c:v>44476</c:v>
                </c:pt>
                <c:pt idx="7">
                  <c:v>44477</c:v>
                </c:pt>
                <c:pt idx="8">
                  <c:v>44478</c:v>
                </c:pt>
                <c:pt idx="9">
                  <c:v>44479</c:v>
                </c:pt>
                <c:pt idx="10">
                  <c:v>44480</c:v>
                </c:pt>
                <c:pt idx="11">
                  <c:v>44481</c:v>
                </c:pt>
                <c:pt idx="12">
                  <c:v>44482</c:v>
                </c:pt>
                <c:pt idx="13">
                  <c:v>44483</c:v>
                </c:pt>
                <c:pt idx="14">
                  <c:v>44484</c:v>
                </c:pt>
                <c:pt idx="15">
                  <c:v>44485</c:v>
                </c:pt>
                <c:pt idx="16">
                  <c:v>44486</c:v>
                </c:pt>
                <c:pt idx="17">
                  <c:v>44487</c:v>
                </c:pt>
                <c:pt idx="18">
                  <c:v>44488</c:v>
                </c:pt>
                <c:pt idx="19">
                  <c:v>44489</c:v>
                </c:pt>
                <c:pt idx="20">
                  <c:v>44490</c:v>
                </c:pt>
                <c:pt idx="21">
                  <c:v>44491</c:v>
                </c:pt>
                <c:pt idx="22">
                  <c:v>44492</c:v>
                </c:pt>
                <c:pt idx="23">
                  <c:v>44493</c:v>
                </c:pt>
                <c:pt idx="24">
                  <c:v>44494</c:v>
                </c:pt>
                <c:pt idx="25">
                  <c:v>44495</c:v>
                </c:pt>
                <c:pt idx="26">
                  <c:v>44496</c:v>
                </c:pt>
                <c:pt idx="27">
                  <c:v>44497</c:v>
                </c:pt>
                <c:pt idx="28">
                  <c:v>44498</c:v>
                </c:pt>
                <c:pt idx="29">
                  <c:v>44499</c:v>
                </c:pt>
              </c:numCache>
            </c:numRef>
          </c:cat>
          <c:val>
            <c:numRef>
              <c:f>Oct_RENA!$I$2:$I$31</c:f>
              <c:numCache>
                <c:formatCode>#,##0.0</c:formatCode>
                <c:ptCount val="30"/>
                <c:pt idx="0">
                  <c:v>950533.37011889997</c:v>
                </c:pt>
                <c:pt idx="1">
                  <c:v>622919.94767899998</c:v>
                </c:pt>
                <c:pt idx="2">
                  <c:v>3232257.9232787006</c:v>
                </c:pt>
                <c:pt idx="3">
                  <c:v>2122927.1243973002</c:v>
                </c:pt>
                <c:pt idx="4">
                  <c:v>3575928.3154325001</c:v>
                </c:pt>
                <c:pt idx="5">
                  <c:v>3595688.3373930505</c:v>
                </c:pt>
                <c:pt idx="6">
                  <c:v>3088580.0512626995</c:v>
                </c:pt>
                <c:pt idx="7">
                  <c:v>9075595.1903399676</c:v>
                </c:pt>
                <c:pt idx="8">
                  <c:v>10440354.330178743</c:v>
                </c:pt>
                <c:pt idx="9">
                  <c:v>14165923.637596091</c:v>
                </c:pt>
                <c:pt idx="10">
                  <c:v>3588202.4454111997</c:v>
                </c:pt>
                <c:pt idx="11">
                  <c:v>28445668.332578901</c:v>
                </c:pt>
                <c:pt idx="12">
                  <c:v>7780680.641999091</c:v>
                </c:pt>
                <c:pt idx="13">
                  <c:v>1951428.38225695</c:v>
                </c:pt>
                <c:pt idx="14">
                  <c:v>7779560.1239747507</c:v>
                </c:pt>
                <c:pt idx="15">
                  <c:v>2665164.2378229406</c:v>
                </c:pt>
                <c:pt idx="16">
                  <c:v>381901.22942798003</c:v>
                </c:pt>
                <c:pt idx="17">
                  <c:v>3877399.3082033307</c:v>
                </c:pt>
                <c:pt idx="18">
                  <c:v>5631428.2533556689</c:v>
                </c:pt>
                <c:pt idx="19">
                  <c:v>5195788.4016408995</c:v>
                </c:pt>
                <c:pt idx="20">
                  <c:v>540835.80154811998</c:v>
                </c:pt>
                <c:pt idx="21">
                  <c:v>3885911.4415430599</c:v>
                </c:pt>
                <c:pt idx="22">
                  <c:v>11200071.54738111</c:v>
                </c:pt>
                <c:pt idx="23">
                  <c:v>4883966.0847689994</c:v>
                </c:pt>
                <c:pt idx="24">
                  <c:v>2770943.5874421401</c:v>
                </c:pt>
                <c:pt idx="25">
                  <c:v>15031682.854947099</c:v>
                </c:pt>
                <c:pt idx="26">
                  <c:v>9050603.2125919405</c:v>
                </c:pt>
                <c:pt idx="27">
                  <c:v>7608838.9153982885</c:v>
                </c:pt>
                <c:pt idx="28">
                  <c:v>1606176.8112025349</c:v>
                </c:pt>
                <c:pt idx="29">
                  <c:v>699076.25601230981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5A-485A-8A97-04BBFB970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200368"/>
        <c:axId val="846835072"/>
      </c:areaChart>
      <c:barChart>
        <c:barDir val="col"/>
        <c:grouping val="clustered"/>
        <c:varyColors val="0"/>
        <c:ser>
          <c:idx val="1"/>
          <c:order val="1"/>
          <c:tx>
            <c:strRef>
              <c:f>Oct_RENA!$E$1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invertIfNegative val="0"/>
          <c:cat>
            <c:numRef>
              <c:f>Oct_RENA!$H$2:$H$31</c:f>
              <c:numCache>
                <c:formatCode>m/d/yyyy</c:formatCode>
                <c:ptCount val="30"/>
                <c:pt idx="0">
                  <c:v>44470</c:v>
                </c:pt>
                <c:pt idx="1">
                  <c:v>44471</c:v>
                </c:pt>
                <c:pt idx="2">
                  <c:v>44472</c:v>
                </c:pt>
                <c:pt idx="3">
                  <c:v>44473</c:v>
                </c:pt>
                <c:pt idx="4">
                  <c:v>44474</c:v>
                </c:pt>
                <c:pt idx="5">
                  <c:v>44475</c:v>
                </c:pt>
                <c:pt idx="6">
                  <c:v>44476</c:v>
                </c:pt>
                <c:pt idx="7">
                  <c:v>44477</c:v>
                </c:pt>
                <c:pt idx="8">
                  <c:v>44478</c:v>
                </c:pt>
                <c:pt idx="9">
                  <c:v>44479</c:v>
                </c:pt>
                <c:pt idx="10">
                  <c:v>44480</c:v>
                </c:pt>
                <c:pt idx="11">
                  <c:v>44481</c:v>
                </c:pt>
                <c:pt idx="12">
                  <c:v>44482</c:v>
                </c:pt>
                <c:pt idx="13">
                  <c:v>44483</c:v>
                </c:pt>
                <c:pt idx="14">
                  <c:v>44484</c:v>
                </c:pt>
                <c:pt idx="15">
                  <c:v>44485</c:v>
                </c:pt>
                <c:pt idx="16">
                  <c:v>44486</c:v>
                </c:pt>
                <c:pt idx="17">
                  <c:v>44487</c:v>
                </c:pt>
                <c:pt idx="18">
                  <c:v>44488</c:v>
                </c:pt>
                <c:pt idx="19">
                  <c:v>44489</c:v>
                </c:pt>
                <c:pt idx="20">
                  <c:v>44490</c:v>
                </c:pt>
                <c:pt idx="21">
                  <c:v>44491</c:v>
                </c:pt>
                <c:pt idx="22">
                  <c:v>44492</c:v>
                </c:pt>
                <c:pt idx="23">
                  <c:v>44493</c:v>
                </c:pt>
                <c:pt idx="24">
                  <c:v>44494</c:v>
                </c:pt>
                <c:pt idx="25">
                  <c:v>44495</c:v>
                </c:pt>
                <c:pt idx="26">
                  <c:v>44496</c:v>
                </c:pt>
                <c:pt idx="27">
                  <c:v>44497</c:v>
                </c:pt>
                <c:pt idx="28">
                  <c:v>44498</c:v>
                </c:pt>
                <c:pt idx="29">
                  <c:v>44499</c:v>
                </c:pt>
              </c:numCache>
            </c:numRef>
          </c:cat>
          <c:val>
            <c:numRef>
              <c:f>Oct_RENA!$E$2:$E$31</c:f>
              <c:numCache>
                <c:formatCode>#,##0.0</c:formatCode>
                <c:ptCount val="30"/>
                <c:pt idx="0">
                  <c:v>-154792.53</c:v>
                </c:pt>
                <c:pt idx="1">
                  <c:v>-31794.68</c:v>
                </c:pt>
                <c:pt idx="2">
                  <c:v>469614.44</c:v>
                </c:pt>
                <c:pt idx="3">
                  <c:v>166548.35</c:v>
                </c:pt>
                <c:pt idx="4">
                  <c:v>255239.88</c:v>
                </c:pt>
                <c:pt idx="5">
                  <c:v>-42078.39</c:v>
                </c:pt>
                <c:pt idx="6">
                  <c:v>279224.23</c:v>
                </c:pt>
                <c:pt idx="7">
                  <c:v>238321.99</c:v>
                </c:pt>
                <c:pt idx="8">
                  <c:v>-386376.08</c:v>
                </c:pt>
                <c:pt idx="9">
                  <c:v>414277.67</c:v>
                </c:pt>
                <c:pt idx="10">
                  <c:v>37233.599999999999</c:v>
                </c:pt>
                <c:pt idx="11">
                  <c:v>1251375.05</c:v>
                </c:pt>
                <c:pt idx="12">
                  <c:v>683669.01</c:v>
                </c:pt>
                <c:pt idx="13">
                  <c:v>-128268.42</c:v>
                </c:pt>
                <c:pt idx="14">
                  <c:v>500598.3</c:v>
                </c:pt>
                <c:pt idx="15">
                  <c:v>234869.36</c:v>
                </c:pt>
                <c:pt idx="16">
                  <c:v>139.01</c:v>
                </c:pt>
                <c:pt idx="17">
                  <c:v>-159306.67000000001</c:v>
                </c:pt>
                <c:pt idx="18">
                  <c:v>-108172.01</c:v>
                </c:pt>
                <c:pt idx="19">
                  <c:v>6330.43</c:v>
                </c:pt>
                <c:pt idx="20">
                  <c:v>-2788.8</c:v>
                </c:pt>
                <c:pt idx="21">
                  <c:v>-290877.07</c:v>
                </c:pt>
                <c:pt idx="22">
                  <c:v>1381614.66</c:v>
                </c:pt>
                <c:pt idx="23">
                  <c:v>-157623.28</c:v>
                </c:pt>
                <c:pt idx="24">
                  <c:v>-156170.63</c:v>
                </c:pt>
                <c:pt idx="25">
                  <c:v>-450767.49</c:v>
                </c:pt>
                <c:pt idx="26">
                  <c:v>-380786.75</c:v>
                </c:pt>
                <c:pt idx="27">
                  <c:v>-788038.89</c:v>
                </c:pt>
                <c:pt idx="28">
                  <c:v>77843.69</c:v>
                </c:pt>
                <c:pt idx="29">
                  <c:v>70481.22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5A-485A-8A97-04BBFB970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193864"/>
        <c:axId val="467679304"/>
      </c:barChart>
      <c:catAx>
        <c:axId val="1921938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9304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467679304"/>
        <c:scaling>
          <c:orientation val="minMax"/>
          <c:max val="3000000"/>
          <c:min val="-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19386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46835072"/>
        <c:scaling>
          <c:orientation val="minMax"/>
          <c:max val="30000000"/>
          <c:min val="-10000000"/>
        </c:scaling>
        <c:delete val="0"/>
        <c:axPos val="r"/>
        <c:numFmt formatCode="#,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200368"/>
        <c:crosses val="max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ateAx>
        <c:axId val="78820036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46835072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Estimated DAM oversold vs RENA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Oct_RENA!$J$1</c:f>
              <c:strCache>
                <c:ptCount val="1"/>
                <c:pt idx="0">
                  <c:v>Sum of Oversold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Oct_RENA!$H$2:$H$31</c:f>
              <c:numCache>
                <c:formatCode>m/d/yyyy</c:formatCode>
                <c:ptCount val="30"/>
                <c:pt idx="0">
                  <c:v>44470</c:v>
                </c:pt>
                <c:pt idx="1">
                  <c:v>44471</c:v>
                </c:pt>
                <c:pt idx="2">
                  <c:v>44472</c:v>
                </c:pt>
                <c:pt idx="3">
                  <c:v>44473</c:v>
                </c:pt>
                <c:pt idx="4">
                  <c:v>44474</c:v>
                </c:pt>
                <c:pt idx="5">
                  <c:v>44475</c:v>
                </c:pt>
                <c:pt idx="6">
                  <c:v>44476</c:v>
                </c:pt>
                <c:pt idx="7">
                  <c:v>44477</c:v>
                </c:pt>
                <c:pt idx="8">
                  <c:v>44478</c:v>
                </c:pt>
                <c:pt idx="9">
                  <c:v>44479</c:v>
                </c:pt>
                <c:pt idx="10">
                  <c:v>44480</c:v>
                </c:pt>
                <c:pt idx="11">
                  <c:v>44481</c:v>
                </c:pt>
                <c:pt idx="12">
                  <c:v>44482</c:v>
                </c:pt>
                <c:pt idx="13">
                  <c:v>44483</c:v>
                </c:pt>
                <c:pt idx="14">
                  <c:v>44484</c:v>
                </c:pt>
                <c:pt idx="15">
                  <c:v>44485</c:v>
                </c:pt>
                <c:pt idx="16">
                  <c:v>44486</c:v>
                </c:pt>
                <c:pt idx="17">
                  <c:v>44487</c:v>
                </c:pt>
                <c:pt idx="18">
                  <c:v>44488</c:v>
                </c:pt>
                <c:pt idx="19">
                  <c:v>44489</c:v>
                </c:pt>
                <c:pt idx="20">
                  <c:v>44490</c:v>
                </c:pt>
                <c:pt idx="21">
                  <c:v>44491</c:v>
                </c:pt>
                <c:pt idx="22">
                  <c:v>44492</c:v>
                </c:pt>
                <c:pt idx="23">
                  <c:v>44493</c:v>
                </c:pt>
                <c:pt idx="24">
                  <c:v>44494</c:v>
                </c:pt>
                <c:pt idx="25">
                  <c:v>44495</c:v>
                </c:pt>
                <c:pt idx="26">
                  <c:v>44496</c:v>
                </c:pt>
                <c:pt idx="27">
                  <c:v>44497</c:v>
                </c:pt>
                <c:pt idx="28">
                  <c:v>44498</c:v>
                </c:pt>
                <c:pt idx="29">
                  <c:v>44499</c:v>
                </c:pt>
              </c:numCache>
            </c:numRef>
          </c:cat>
          <c:val>
            <c:numRef>
              <c:f>Oct_RENA!$J$2:$J$31</c:f>
              <c:numCache>
                <c:formatCode>#,##0.0</c:formatCode>
                <c:ptCount val="30"/>
                <c:pt idx="0">
                  <c:v>-213398.09434509999</c:v>
                </c:pt>
                <c:pt idx="1">
                  <c:v>-51120.384204689995</c:v>
                </c:pt>
                <c:pt idx="2">
                  <c:v>35439.883219750001</c:v>
                </c:pt>
                <c:pt idx="3">
                  <c:v>40221.313197800002</c:v>
                </c:pt>
                <c:pt idx="4">
                  <c:v>147027.13363969998</c:v>
                </c:pt>
                <c:pt idx="5">
                  <c:v>-128008.2657071</c:v>
                </c:pt>
                <c:pt idx="6">
                  <c:v>217863.60206567592</c:v>
                </c:pt>
                <c:pt idx="7">
                  <c:v>422291.72135664494</c:v>
                </c:pt>
                <c:pt idx="8">
                  <c:v>-58841.038014734979</c:v>
                </c:pt>
                <c:pt idx="9">
                  <c:v>564194.23457470455</c:v>
                </c:pt>
                <c:pt idx="10">
                  <c:v>-42626.943274099998</c:v>
                </c:pt>
                <c:pt idx="11">
                  <c:v>1137863.5116349387</c:v>
                </c:pt>
                <c:pt idx="12">
                  <c:v>729853.69359591941</c:v>
                </c:pt>
                <c:pt idx="13">
                  <c:v>-173048.28408290001</c:v>
                </c:pt>
                <c:pt idx="14">
                  <c:v>451128.47434408095</c:v>
                </c:pt>
                <c:pt idx="15">
                  <c:v>303853.43812255497</c:v>
                </c:pt>
                <c:pt idx="16">
                  <c:v>9065.9829344099981</c:v>
                </c:pt>
                <c:pt idx="17">
                  <c:v>-28858.89312383192</c:v>
                </c:pt>
                <c:pt idx="18">
                  <c:v>-98776.037543256039</c:v>
                </c:pt>
                <c:pt idx="19">
                  <c:v>-121376.16552154001</c:v>
                </c:pt>
                <c:pt idx="20">
                  <c:v>-2689.532780131</c:v>
                </c:pt>
                <c:pt idx="21">
                  <c:v>-159146.56452706733</c:v>
                </c:pt>
                <c:pt idx="22">
                  <c:v>1628099.9368957984</c:v>
                </c:pt>
                <c:pt idx="23">
                  <c:v>-26135.017379200013</c:v>
                </c:pt>
                <c:pt idx="24">
                  <c:v>-37889.688477020012</c:v>
                </c:pt>
                <c:pt idx="25">
                  <c:v>464658.42277892667</c:v>
                </c:pt>
                <c:pt idx="26">
                  <c:v>-77468.868329478981</c:v>
                </c:pt>
                <c:pt idx="27">
                  <c:v>-349452.35049732</c:v>
                </c:pt>
                <c:pt idx="28">
                  <c:v>87612.51183511813</c:v>
                </c:pt>
                <c:pt idx="29">
                  <c:v>63555.821468764014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2C-4836-86DA-41B2AD217B35}"/>
            </c:ext>
          </c:extLst>
        </c:ser>
        <c:ser>
          <c:idx val="1"/>
          <c:order val="1"/>
          <c:tx>
            <c:strRef>
              <c:f>Oct_RENA!$E$1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Oct_RENA!$H$2:$H$31</c:f>
              <c:numCache>
                <c:formatCode>m/d/yyyy</c:formatCode>
                <c:ptCount val="30"/>
                <c:pt idx="0">
                  <c:v>44470</c:v>
                </c:pt>
                <c:pt idx="1">
                  <c:v>44471</c:v>
                </c:pt>
                <c:pt idx="2">
                  <c:v>44472</c:v>
                </c:pt>
                <c:pt idx="3">
                  <c:v>44473</c:v>
                </c:pt>
                <c:pt idx="4">
                  <c:v>44474</c:v>
                </c:pt>
                <c:pt idx="5">
                  <c:v>44475</c:v>
                </c:pt>
                <c:pt idx="6">
                  <c:v>44476</c:v>
                </c:pt>
                <c:pt idx="7">
                  <c:v>44477</c:v>
                </c:pt>
                <c:pt idx="8">
                  <c:v>44478</c:v>
                </c:pt>
                <c:pt idx="9">
                  <c:v>44479</c:v>
                </c:pt>
                <c:pt idx="10">
                  <c:v>44480</c:v>
                </c:pt>
                <c:pt idx="11">
                  <c:v>44481</c:v>
                </c:pt>
                <c:pt idx="12">
                  <c:v>44482</c:v>
                </c:pt>
                <c:pt idx="13">
                  <c:v>44483</c:v>
                </c:pt>
                <c:pt idx="14">
                  <c:v>44484</c:v>
                </c:pt>
                <c:pt idx="15">
                  <c:v>44485</c:v>
                </c:pt>
                <c:pt idx="16">
                  <c:v>44486</c:v>
                </c:pt>
                <c:pt idx="17">
                  <c:v>44487</c:v>
                </c:pt>
                <c:pt idx="18">
                  <c:v>44488</c:v>
                </c:pt>
                <c:pt idx="19">
                  <c:v>44489</c:v>
                </c:pt>
                <c:pt idx="20">
                  <c:v>44490</c:v>
                </c:pt>
                <c:pt idx="21">
                  <c:v>44491</c:v>
                </c:pt>
                <c:pt idx="22">
                  <c:v>44492</c:v>
                </c:pt>
                <c:pt idx="23">
                  <c:v>44493</c:v>
                </c:pt>
                <c:pt idx="24">
                  <c:v>44494</c:v>
                </c:pt>
                <c:pt idx="25">
                  <c:v>44495</c:v>
                </c:pt>
                <c:pt idx="26">
                  <c:v>44496</c:v>
                </c:pt>
                <c:pt idx="27">
                  <c:v>44497</c:v>
                </c:pt>
                <c:pt idx="28">
                  <c:v>44498</c:v>
                </c:pt>
                <c:pt idx="29">
                  <c:v>44499</c:v>
                </c:pt>
              </c:numCache>
            </c:numRef>
          </c:cat>
          <c:val>
            <c:numRef>
              <c:f>Oct_RENA!$E$2:$E$31</c:f>
              <c:numCache>
                <c:formatCode>#,##0.0</c:formatCode>
                <c:ptCount val="30"/>
                <c:pt idx="0">
                  <c:v>-154792.53</c:v>
                </c:pt>
                <c:pt idx="1">
                  <c:v>-31794.68</c:v>
                </c:pt>
                <c:pt idx="2">
                  <c:v>469614.44</c:v>
                </c:pt>
                <c:pt idx="3">
                  <c:v>166548.35</c:v>
                </c:pt>
                <c:pt idx="4">
                  <c:v>255239.88</c:v>
                </c:pt>
                <c:pt idx="5">
                  <c:v>-42078.39</c:v>
                </c:pt>
                <c:pt idx="6">
                  <c:v>279224.23</c:v>
                </c:pt>
                <c:pt idx="7">
                  <c:v>238321.99</c:v>
                </c:pt>
                <c:pt idx="8">
                  <c:v>-386376.08</c:v>
                </c:pt>
                <c:pt idx="9">
                  <c:v>414277.67</c:v>
                </c:pt>
                <c:pt idx="10">
                  <c:v>37233.599999999999</c:v>
                </c:pt>
                <c:pt idx="11">
                  <c:v>1251375.05</c:v>
                </c:pt>
                <c:pt idx="12">
                  <c:v>683669.01</c:v>
                </c:pt>
                <c:pt idx="13">
                  <c:v>-128268.42</c:v>
                </c:pt>
                <c:pt idx="14">
                  <c:v>500598.3</c:v>
                </c:pt>
                <c:pt idx="15">
                  <c:v>234869.36</c:v>
                </c:pt>
                <c:pt idx="16">
                  <c:v>139.01</c:v>
                </c:pt>
                <c:pt idx="17">
                  <c:v>-159306.67000000001</c:v>
                </c:pt>
                <c:pt idx="18">
                  <c:v>-108172.01</c:v>
                </c:pt>
                <c:pt idx="19">
                  <c:v>6330.43</c:v>
                </c:pt>
                <c:pt idx="20">
                  <c:v>-2788.8</c:v>
                </c:pt>
                <c:pt idx="21">
                  <c:v>-290877.07</c:v>
                </c:pt>
                <c:pt idx="22">
                  <c:v>1381614.66</c:v>
                </c:pt>
                <c:pt idx="23">
                  <c:v>-157623.28</c:v>
                </c:pt>
                <c:pt idx="24">
                  <c:v>-156170.63</c:v>
                </c:pt>
                <c:pt idx="25">
                  <c:v>-450767.49</c:v>
                </c:pt>
                <c:pt idx="26">
                  <c:v>-380786.75</c:v>
                </c:pt>
                <c:pt idx="27">
                  <c:v>-788038.89</c:v>
                </c:pt>
                <c:pt idx="28">
                  <c:v>77843.69</c:v>
                </c:pt>
                <c:pt idx="29">
                  <c:v>70481.22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2C-4836-86DA-41B2AD217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600"/>
        <c:axId val="467675776"/>
      </c:barChart>
      <c:catAx>
        <c:axId val="4676746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5776"/>
        <c:crosses val="autoZero"/>
        <c:auto val="0"/>
        <c:lblAlgn val="ctr"/>
        <c:lblOffset val="100"/>
        <c:tickLblSkip val="5"/>
        <c:noMultiLvlLbl val="0"/>
      </c:catAx>
      <c:valAx>
        <c:axId val="46767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60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44470</c:v>
                </c:pt>
                <c:pt idx="1">
                  <c:v>44471</c:v>
                </c:pt>
                <c:pt idx="2">
                  <c:v>44472</c:v>
                </c:pt>
                <c:pt idx="3">
                  <c:v>44473</c:v>
                </c:pt>
                <c:pt idx="4">
                  <c:v>44474</c:v>
                </c:pt>
                <c:pt idx="5">
                  <c:v>44475</c:v>
                </c:pt>
                <c:pt idx="6">
                  <c:v>44476</c:v>
                </c:pt>
                <c:pt idx="7">
                  <c:v>44477</c:v>
                </c:pt>
                <c:pt idx="8">
                  <c:v>44478</c:v>
                </c:pt>
                <c:pt idx="9">
                  <c:v>44479</c:v>
                </c:pt>
                <c:pt idx="10">
                  <c:v>44480</c:v>
                </c:pt>
                <c:pt idx="11">
                  <c:v>44481</c:v>
                </c:pt>
                <c:pt idx="12">
                  <c:v>44482</c:v>
                </c:pt>
                <c:pt idx="13">
                  <c:v>44483</c:v>
                </c:pt>
                <c:pt idx="14">
                  <c:v>44484</c:v>
                </c:pt>
                <c:pt idx="15">
                  <c:v>44485</c:v>
                </c:pt>
                <c:pt idx="16">
                  <c:v>44486</c:v>
                </c:pt>
                <c:pt idx="17">
                  <c:v>44487</c:v>
                </c:pt>
                <c:pt idx="18">
                  <c:v>44488</c:v>
                </c:pt>
                <c:pt idx="19">
                  <c:v>44489</c:v>
                </c:pt>
                <c:pt idx="20">
                  <c:v>44490</c:v>
                </c:pt>
                <c:pt idx="21">
                  <c:v>44491</c:v>
                </c:pt>
                <c:pt idx="22">
                  <c:v>44492</c:v>
                </c:pt>
                <c:pt idx="23">
                  <c:v>44493</c:v>
                </c:pt>
                <c:pt idx="24">
                  <c:v>44494</c:v>
                </c:pt>
                <c:pt idx="25">
                  <c:v>44495</c:v>
                </c:pt>
                <c:pt idx="26">
                  <c:v>44496</c:v>
                </c:pt>
                <c:pt idx="27">
                  <c:v>44497</c:v>
                </c:pt>
                <c:pt idx="28">
                  <c:v>44498</c:v>
                </c:pt>
                <c:pt idx="29">
                  <c:v>44499</c:v>
                </c:pt>
                <c:pt idx="30">
                  <c:v>44500</c:v>
                </c:pt>
              </c:numCache>
            </c:numRef>
          </c:cat>
          <c:val>
            <c:numRef>
              <c:f>Sheet1!$B$2:$B$32</c:f>
              <c:numCache>
                <c:formatCode>#,##0.0</c:formatCode>
                <c:ptCount val="31"/>
                <c:pt idx="0">
                  <c:v>1251621.49</c:v>
                </c:pt>
                <c:pt idx="1">
                  <c:v>1034612.6399999999</c:v>
                </c:pt>
                <c:pt idx="2">
                  <c:v>1150048.6599999999</c:v>
                </c:pt>
                <c:pt idx="3">
                  <c:v>2207193.14</c:v>
                </c:pt>
                <c:pt idx="4">
                  <c:v>2310703.04</c:v>
                </c:pt>
                <c:pt idx="5">
                  <c:v>2375345.5599999996</c:v>
                </c:pt>
                <c:pt idx="6">
                  <c:v>3981844.1400000006</c:v>
                </c:pt>
                <c:pt idx="7">
                  <c:v>8338070.0599999987</c:v>
                </c:pt>
                <c:pt idx="8">
                  <c:v>11183134.27</c:v>
                </c:pt>
                <c:pt idx="9">
                  <c:v>11357821.579999998</c:v>
                </c:pt>
                <c:pt idx="10">
                  <c:v>5822636.79</c:v>
                </c:pt>
                <c:pt idx="11">
                  <c:v>13001322.040000001</c:v>
                </c:pt>
                <c:pt idx="12">
                  <c:v>7516554.1600000001</c:v>
                </c:pt>
                <c:pt idx="13">
                  <c:v>4738252.5199999996</c:v>
                </c:pt>
                <c:pt idx="14">
                  <c:v>7325258.3399999999</c:v>
                </c:pt>
                <c:pt idx="15">
                  <c:v>3402130.14</c:v>
                </c:pt>
                <c:pt idx="16">
                  <c:v>882939.54999999993</c:v>
                </c:pt>
                <c:pt idx="17">
                  <c:v>6062463.5300000003</c:v>
                </c:pt>
                <c:pt idx="18">
                  <c:v>6095766.3900000006</c:v>
                </c:pt>
                <c:pt idx="19">
                  <c:v>4293591.16</c:v>
                </c:pt>
                <c:pt idx="20">
                  <c:v>4143252.88</c:v>
                </c:pt>
                <c:pt idx="21">
                  <c:v>2220708.5299999998</c:v>
                </c:pt>
                <c:pt idx="22">
                  <c:v>8476909.0700000003</c:v>
                </c:pt>
                <c:pt idx="23">
                  <c:v>5706755.9399999995</c:v>
                </c:pt>
                <c:pt idx="24">
                  <c:v>6318326.3300000001</c:v>
                </c:pt>
                <c:pt idx="25">
                  <c:v>14075739.640000001</c:v>
                </c:pt>
                <c:pt idx="26">
                  <c:v>14250558.870000001</c:v>
                </c:pt>
                <c:pt idx="27">
                  <c:v>8469673.0800000001</c:v>
                </c:pt>
                <c:pt idx="28">
                  <c:v>4518665.3100000005</c:v>
                </c:pt>
                <c:pt idx="29">
                  <c:v>2040016.9900000002</c:v>
                </c:pt>
                <c:pt idx="30">
                  <c:v>3118187.38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07-447A-B071-FAF0B557425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44470</c:v>
                </c:pt>
                <c:pt idx="1">
                  <c:v>44471</c:v>
                </c:pt>
                <c:pt idx="2">
                  <c:v>44472</c:v>
                </c:pt>
                <c:pt idx="3">
                  <c:v>44473</c:v>
                </c:pt>
                <c:pt idx="4">
                  <c:v>44474</c:v>
                </c:pt>
                <c:pt idx="5">
                  <c:v>44475</c:v>
                </c:pt>
                <c:pt idx="6">
                  <c:v>44476</c:v>
                </c:pt>
                <c:pt idx="7">
                  <c:v>44477</c:v>
                </c:pt>
                <c:pt idx="8">
                  <c:v>44478</c:v>
                </c:pt>
                <c:pt idx="9">
                  <c:v>44479</c:v>
                </c:pt>
                <c:pt idx="10">
                  <c:v>44480</c:v>
                </c:pt>
                <c:pt idx="11">
                  <c:v>44481</c:v>
                </c:pt>
                <c:pt idx="12">
                  <c:v>44482</c:v>
                </c:pt>
                <c:pt idx="13">
                  <c:v>44483</c:v>
                </c:pt>
                <c:pt idx="14">
                  <c:v>44484</c:v>
                </c:pt>
                <c:pt idx="15">
                  <c:v>44485</c:v>
                </c:pt>
                <c:pt idx="16">
                  <c:v>44486</c:v>
                </c:pt>
                <c:pt idx="17">
                  <c:v>44487</c:v>
                </c:pt>
                <c:pt idx="18">
                  <c:v>44488</c:v>
                </c:pt>
                <c:pt idx="19">
                  <c:v>44489</c:v>
                </c:pt>
                <c:pt idx="20">
                  <c:v>44490</c:v>
                </c:pt>
                <c:pt idx="21">
                  <c:v>44491</c:v>
                </c:pt>
                <c:pt idx="22">
                  <c:v>44492</c:v>
                </c:pt>
                <c:pt idx="23">
                  <c:v>44493</c:v>
                </c:pt>
                <c:pt idx="24">
                  <c:v>44494</c:v>
                </c:pt>
                <c:pt idx="25">
                  <c:v>44495</c:v>
                </c:pt>
                <c:pt idx="26">
                  <c:v>44496</c:v>
                </c:pt>
                <c:pt idx="27">
                  <c:v>44497</c:v>
                </c:pt>
                <c:pt idx="28">
                  <c:v>44498</c:v>
                </c:pt>
                <c:pt idx="29">
                  <c:v>44499</c:v>
                </c:pt>
                <c:pt idx="30">
                  <c:v>44500</c:v>
                </c:pt>
              </c:numCache>
            </c:numRef>
          </c:cat>
          <c:val>
            <c:numRef>
              <c:f>Sheet1!$C$2:$C$32</c:f>
              <c:numCache>
                <c:formatCode>#,##0.0</c:formatCode>
                <c:ptCount val="31"/>
                <c:pt idx="0">
                  <c:v>1370102.99</c:v>
                </c:pt>
                <c:pt idx="1">
                  <c:v>1157393.69</c:v>
                </c:pt>
                <c:pt idx="2">
                  <c:v>1286017.82</c:v>
                </c:pt>
                <c:pt idx="3">
                  <c:v>2149417.5499999998</c:v>
                </c:pt>
                <c:pt idx="4">
                  <c:v>2296286.87</c:v>
                </c:pt>
                <c:pt idx="5">
                  <c:v>2454046.4</c:v>
                </c:pt>
                <c:pt idx="6">
                  <c:v>4437981.53</c:v>
                </c:pt>
                <c:pt idx="7">
                  <c:v>8998357.2300000004</c:v>
                </c:pt>
                <c:pt idx="8">
                  <c:v>11770821.130000001</c:v>
                </c:pt>
                <c:pt idx="9">
                  <c:v>14659651.25</c:v>
                </c:pt>
                <c:pt idx="10">
                  <c:v>6337985.1799999997</c:v>
                </c:pt>
                <c:pt idx="11">
                  <c:v>15548580.390000001</c:v>
                </c:pt>
                <c:pt idx="12">
                  <c:v>8414327.0199999996</c:v>
                </c:pt>
                <c:pt idx="13">
                  <c:v>5167887.38</c:v>
                </c:pt>
                <c:pt idx="14">
                  <c:v>9573934.0199999996</c:v>
                </c:pt>
                <c:pt idx="15">
                  <c:v>3480768.15</c:v>
                </c:pt>
                <c:pt idx="16">
                  <c:v>898861.86</c:v>
                </c:pt>
                <c:pt idx="17">
                  <c:v>5918281.5999999996</c:v>
                </c:pt>
                <c:pt idx="18">
                  <c:v>6980666.4800000004</c:v>
                </c:pt>
                <c:pt idx="19">
                  <c:v>4659936.57</c:v>
                </c:pt>
                <c:pt idx="20">
                  <c:v>4211740.9000000004</c:v>
                </c:pt>
                <c:pt idx="21">
                  <c:v>2566362.86</c:v>
                </c:pt>
                <c:pt idx="22">
                  <c:v>10726877.689999999</c:v>
                </c:pt>
                <c:pt idx="23">
                  <c:v>6590887.7300000004</c:v>
                </c:pt>
                <c:pt idx="24">
                  <c:v>6022821.2800000003</c:v>
                </c:pt>
                <c:pt idx="25">
                  <c:v>16398982.689999999</c:v>
                </c:pt>
                <c:pt idx="26">
                  <c:v>16683707.789999999</c:v>
                </c:pt>
                <c:pt idx="27">
                  <c:v>9609878.1300000008</c:v>
                </c:pt>
                <c:pt idx="28">
                  <c:v>4312557.6399999997</c:v>
                </c:pt>
                <c:pt idx="29">
                  <c:v>1826993.72</c:v>
                </c:pt>
                <c:pt idx="30">
                  <c:v>2768265.79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07-447A-B071-FAF0B55742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646160"/>
        <c:axId val="693647336"/>
      </c:barChart>
      <c:catAx>
        <c:axId val="693646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7336"/>
        <c:crosses val="autoZero"/>
        <c:auto val="0"/>
        <c:lblAlgn val="ctr"/>
        <c:lblOffset val="100"/>
        <c:tickLblSkip val="5"/>
        <c:noMultiLvlLbl val="0"/>
      </c:catAx>
      <c:valAx>
        <c:axId val="69364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6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Daily Credit/Charge to CRR Balancing Account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44470</c:v>
                </c:pt>
                <c:pt idx="1">
                  <c:v>44471</c:v>
                </c:pt>
                <c:pt idx="2">
                  <c:v>44472</c:v>
                </c:pt>
                <c:pt idx="3">
                  <c:v>44473</c:v>
                </c:pt>
                <c:pt idx="4">
                  <c:v>44474</c:v>
                </c:pt>
                <c:pt idx="5">
                  <c:v>44475</c:v>
                </c:pt>
                <c:pt idx="6">
                  <c:v>44476</c:v>
                </c:pt>
                <c:pt idx="7">
                  <c:v>44477</c:v>
                </c:pt>
                <c:pt idx="8">
                  <c:v>44478</c:v>
                </c:pt>
                <c:pt idx="9">
                  <c:v>44479</c:v>
                </c:pt>
                <c:pt idx="10">
                  <c:v>44480</c:v>
                </c:pt>
                <c:pt idx="11">
                  <c:v>44481</c:v>
                </c:pt>
                <c:pt idx="12">
                  <c:v>44482</c:v>
                </c:pt>
                <c:pt idx="13">
                  <c:v>44483</c:v>
                </c:pt>
                <c:pt idx="14">
                  <c:v>44484</c:v>
                </c:pt>
                <c:pt idx="15">
                  <c:v>44485</c:v>
                </c:pt>
                <c:pt idx="16">
                  <c:v>44486</c:v>
                </c:pt>
                <c:pt idx="17">
                  <c:v>44487</c:v>
                </c:pt>
                <c:pt idx="18">
                  <c:v>44488</c:v>
                </c:pt>
                <c:pt idx="19">
                  <c:v>44489</c:v>
                </c:pt>
                <c:pt idx="20">
                  <c:v>44490</c:v>
                </c:pt>
                <c:pt idx="21">
                  <c:v>44491</c:v>
                </c:pt>
                <c:pt idx="22">
                  <c:v>44492</c:v>
                </c:pt>
                <c:pt idx="23">
                  <c:v>44493</c:v>
                </c:pt>
                <c:pt idx="24">
                  <c:v>44494</c:v>
                </c:pt>
                <c:pt idx="25">
                  <c:v>44495</c:v>
                </c:pt>
                <c:pt idx="26">
                  <c:v>44496</c:v>
                </c:pt>
                <c:pt idx="27">
                  <c:v>44497</c:v>
                </c:pt>
                <c:pt idx="28">
                  <c:v>44498</c:v>
                </c:pt>
                <c:pt idx="29">
                  <c:v>44499</c:v>
                </c:pt>
                <c:pt idx="30">
                  <c:v>44500</c:v>
                </c:pt>
              </c:numCache>
            </c:numRef>
          </c:cat>
          <c:val>
            <c:numRef>
              <c:f>Sheet1!$D$2:$D$32</c:f>
              <c:numCache>
                <c:formatCode>#,##0.0</c:formatCode>
                <c:ptCount val="31"/>
                <c:pt idx="0">
                  <c:v>118481.5</c:v>
                </c:pt>
                <c:pt idx="1">
                  <c:v>122781.05</c:v>
                </c:pt>
                <c:pt idx="2">
                  <c:v>135969.16</c:v>
                </c:pt>
                <c:pt idx="3">
                  <c:v>-57775.59</c:v>
                </c:pt>
                <c:pt idx="4">
                  <c:v>-14416.17</c:v>
                </c:pt>
                <c:pt idx="5">
                  <c:v>78700.84</c:v>
                </c:pt>
                <c:pt idx="6">
                  <c:v>456137.39</c:v>
                </c:pt>
                <c:pt idx="7">
                  <c:v>660287.17000000004</c:v>
                </c:pt>
                <c:pt idx="8">
                  <c:v>587686.86</c:v>
                </c:pt>
                <c:pt idx="9">
                  <c:v>3301829.67</c:v>
                </c:pt>
                <c:pt idx="10">
                  <c:v>515348.39</c:v>
                </c:pt>
                <c:pt idx="11">
                  <c:v>2547258.35</c:v>
                </c:pt>
                <c:pt idx="12">
                  <c:v>897772.86</c:v>
                </c:pt>
                <c:pt idx="13">
                  <c:v>429634.86</c:v>
                </c:pt>
                <c:pt idx="14">
                  <c:v>2248675.6800000002</c:v>
                </c:pt>
                <c:pt idx="15">
                  <c:v>78638.009999999995</c:v>
                </c:pt>
                <c:pt idx="16">
                  <c:v>15922.31</c:v>
                </c:pt>
                <c:pt idx="17">
                  <c:v>-144181.93</c:v>
                </c:pt>
                <c:pt idx="18">
                  <c:v>884900.09</c:v>
                </c:pt>
                <c:pt idx="19">
                  <c:v>366345.41</c:v>
                </c:pt>
                <c:pt idx="20">
                  <c:v>68488.02</c:v>
                </c:pt>
                <c:pt idx="21">
                  <c:v>345654.33</c:v>
                </c:pt>
                <c:pt idx="22">
                  <c:v>2249968.62</c:v>
                </c:pt>
                <c:pt idx="23">
                  <c:v>884131.79</c:v>
                </c:pt>
                <c:pt idx="24">
                  <c:v>-295505.05</c:v>
                </c:pt>
                <c:pt idx="25">
                  <c:v>2323243.0499999998</c:v>
                </c:pt>
                <c:pt idx="26">
                  <c:v>2433148.92</c:v>
                </c:pt>
                <c:pt idx="27">
                  <c:v>1140205.05</c:v>
                </c:pt>
                <c:pt idx="28">
                  <c:v>-206107.67</c:v>
                </c:pt>
                <c:pt idx="29">
                  <c:v>-213023.27</c:v>
                </c:pt>
                <c:pt idx="30">
                  <c:v>-349921.59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0B-49B0-B38A-FD4E1AF59E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6490160"/>
        <c:axId val="716486632"/>
      </c:barChart>
      <c:catAx>
        <c:axId val="716490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86632"/>
        <c:crosses val="autoZero"/>
        <c:auto val="0"/>
        <c:lblAlgn val="ctr"/>
        <c:lblOffset val="100"/>
        <c:tickLblSkip val="5"/>
        <c:noMultiLvlLbl val="0"/>
      </c:catAx>
      <c:valAx>
        <c:axId val="716486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90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Review of October RENA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Jian Chen</a:t>
            </a: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Jan. 24</a:t>
            </a:r>
            <a:r>
              <a:rPr lang="en-US" baseline="30000" dirty="0">
                <a:solidFill>
                  <a:schemeClr val="tx2"/>
                </a:solidFill>
              </a:rPr>
              <a:t>th</a:t>
            </a:r>
            <a:r>
              <a:rPr lang="en-US">
                <a:solidFill>
                  <a:schemeClr val="tx2"/>
                </a:solidFill>
              </a:rPr>
              <a:t>, 2022</a:t>
            </a:r>
            <a:endParaRPr lang="en-US" dirty="0">
              <a:solidFill>
                <a:schemeClr val="tx2"/>
              </a:solidFill>
            </a:endParaRP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Sum of RENA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50909"/>
              </p:ext>
            </p:extLst>
          </p:nvPr>
        </p:nvGraphicFramePr>
        <p:xfrm>
          <a:off x="838200" y="1752600"/>
          <a:ext cx="7258050" cy="3217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with RT Congestion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sz="2000" dirty="0"/>
              <a:t>The total RENA in October was $2.8M, while the total SCED congestion rent was around $178.9M.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8707237"/>
              </p:ext>
            </p:extLst>
          </p:nvPr>
        </p:nvGraphicFramePr>
        <p:xfrm>
          <a:off x="695325" y="2532613"/>
          <a:ext cx="7829550" cy="2831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and estimated DAM oversold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3165"/>
            <a:ext cx="8534400" cy="4319832"/>
          </a:xfrm>
        </p:spPr>
        <p:txBody>
          <a:bodyPr/>
          <a:lstStyle/>
          <a:p>
            <a:r>
              <a:rPr lang="en-US" sz="2000" dirty="0"/>
              <a:t>The total estimated DAM oversold amount in October was around $4.7M.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1029680"/>
              </p:ext>
            </p:extLst>
          </p:nvPr>
        </p:nvGraphicFramePr>
        <p:xfrm>
          <a:off x="738187" y="2438400"/>
          <a:ext cx="7667626" cy="2500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10/12/2021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69084"/>
            <a:ext cx="8534400" cy="4319832"/>
          </a:xfrm>
        </p:spPr>
        <p:txBody>
          <a:bodyPr/>
          <a:lstStyle/>
          <a:p>
            <a:r>
              <a:rPr lang="en-US" sz="2000" dirty="0"/>
              <a:t>About $1.3M RENA was observed on OD 10/12. Most of the RENA was related to the DAM “oversold” on the RT constraint on GTC NE_LOBO.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/>
              <a:t>DAM oversold on the RT constraints: Significant “DAM oversold” was observed on the RT constraints BASECASE: NE_LOBO . The oversold was related </a:t>
            </a:r>
            <a:r>
              <a:rPr lang="en-US" sz="2000"/>
              <a:t>to a </a:t>
            </a:r>
            <a:r>
              <a:rPr lang="en-US" sz="2000" dirty="0"/>
              <a:t>modeling error of NE_LOBO GTC in DAM.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67534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10/23/2021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69084"/>
            <a:ext cx="8534400" cy="4319832"/>
          </a:xfrm>
        </p:spPr>
        <p:txBody>
          <a:bodyPr/>
          <a:lstStyle/>
          <a:p>
            <a:r>
              <a:rPr lang="en-US" sz="2000" dirty="0"/>
              <a:t>About $1.4M RENA was observed on OD 10/23. Most of the RENA was related to the DAM “oversold” on the RT constraints.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/>
              <a:t>DAM oversold on the RT constraints: Significant “DAM oversold” was observed on the several RT constraints. The largest oversold ($0.8M) was observed on the constraint DCAGCI58: 255T279_1, which was related on a forced outage after DAM run. </a:t>
            </a:r>
          </a:p>
        </p:txBody>
      </p:sp>
    </p:spTree>
    <p:extLst>
      <p:ext uri="{BB962C8B-B14F-4D97-AF65-F5344CB8AC3E}">
        <p14:creationId xmlns:p14="http://schemas.microsoft.com/office/powerpoint/2010/main" val="715448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200" dirty="0"/>
          </a:p>
          <a:p>
            <a:endParaRPr lang="en-US" sz="2000" dirty="0"/>
          </a:p>
          <a:p>
            <a:r>
              <a:rPr lang="en-US" sz="2000" dirty="0"/>
              <a:t>The RENA observed in October 2021 was relatively low.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/>
              <a:t>The highest RENA happened on 10/23 with $1.4M, which was mostly related to DAM “oversold” with forced transmission outage. </a:t>
            </a:r>
          </a:p>
          <a:p>
            <a:endParaRPr lang="en-US" sz="2000" dirty="0"/>
          </a:p>
          <a:p>
            <a:r>
              <a:rPr lang="en-US" sz="2000" dirty="0"/>
              <a:t>PTP w/ links to options didn’t make significant impact to RENA in October. The highest amount of its impact happened on 10/3 with $336k. </a:t>
            </a:r>
          </a:p>
          <a:p>
            <a:endParaRPr lang="en-US" sz="2000" dirty="0"/>
          </a:p>
          <a:p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October CRR Balance Account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0657677"/>
              </p:ext>
            </p:extLst>
          </p:nvPr>
        </p:nvGraphicFramePr>
        <p:xfrm>
          <a:off x="914400" y="1012030"/>
          <a:ext cx="7696200" cy="2462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867644"/>
              </p:ext>
            </p:extLst>
          </p:nvPr>
        </p:nvGraphicFramePr>
        <p:xfrm>
          <a:off x="914400" y="3733800"/>
          <a:ext cx="7696200" cy="2393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35090</TotalTime>
  <Words>314</Words>
  <Application>Microsoft Office PowerPoint</Application>
  <PresentationFormat>On-screen Show (4:3)</PresentationFormat>
  <Paragraphs>47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</vt:lpstr>
      <vt:lpstr>OD 10/12/2021</vt:lpstr>
      <vt:lpstr>OD 10/23/2021</vt:lpstr>
      <vt:lpstr>Summary</vt:lpstr>
      <vt:lpstr>October CRR Balance Account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533</cp:revision>
  <cp:lastPrinted>2021-07-16T14:42:57Z</cp:lastPrinted>
  <dcterms:created xsi:type="dcterms:W3CDTF">2016-01-21T15:20:31Z</dcterms:created>
  <dcterms:modified xsi:type="dcterms:W3CDTF">2022-01-20T21:58:20Z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