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0" r:id="rId2"/>
    <p:sldMasterId id="2147483705" r:id="rId3"/>
  </p:sldMasterIdLst>
  <p:notesMasterIdLst>
    <p:notesMasterId r:id="rId7"/>
  </p:notesMasterIdLst>
  <p:handoutMasterIdLst>
    <p:handoutMasterId r:id="rId8"/>
  </p:handoutMasterIdLst>
  <p:sldIdLst>
    <p:sldId id="270" r:id="rId4"/>
    <p:sldId id="620" r:id="rId5"/>
    <p:sldId id="62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A" lastIdx="2" clrIdx="0"/>
  <p:cmAuthor id="7" name="Woodfin, Dan" initials="WD" lastIdx="1" clrIdx="7">
    <p:extLst>
      <p:ext uri="{19B8F6BF-5375-455C-9EA6-DF929625EA0E}">
        <p15:presenceInfo xmlns:p15="http://schemas.microsoft.com/office/powerpoint/2012/main" userId="S-1-5-21-639947351-343809578-3807592339-4693" providerId="AD"/>
      </p:ext>
    </p:extLst>
  </p:cmAuthor>
  <p:cmAuthor id="1" name="Du, Pengwei" initials="DP" lastIdx="3" clrIdx="1">
    <p:extLst>
      <p:ext uri="{19B8F6BF-5375-455C-9EA6-DF929625EA0E}">
        <p15:presenceInfo xmlns:p15="http://schemas.microsoft.com/office/powerpoint/2012/main" userId="S-1-5-21-639947351-343809578-3807592339-42176" providerId="AD"/>
      </p:ext>
    </p:extLst>
  </p:cmAuthor>
  <p:cmAuthor id="2" name="Mago, Nitika" initials="NVM" lastIdx="25" clrIdx="2">
    <p:extLst>
      <p:ext uri="{19B8F6BF-5375-455C-9EA6-DF929625EA0E}">
        <p15:presenceInfo xmlns:p15="http://schemas.microsoft.com/office/powerpoint/2012/main" userId="Mago, Nitika" providerId="None"/>
      </p:ext>
    </p:extLst>
  </p:cmAuthor>
  <p:cmAuthor id="3" name="Steffan, Nick" initials="SN" lastIdx="3" clrIdx="3">
    <p:extLst>
      <p:ext uri="{19B8F6BF-5375-455C-9EA6-DF929625EA0E}">
        <p15:presenceInfo xmlns:p15="http://schemas.microsoft.com/office/powerpoint/2012/main" userId="S-1-5-21-639947351-343809578-3807592339-42285" providerId="AD"/>
      </p:ext>
    </p:extLst>
  </p:cmAuthor>
  <p:cmAuthor id="4" name="Littlefield, Jennifer" initials="LJ" lastIdx="2" clrIdx="4">
    <p:extLst>
      <p:ext uri="{19B8F6BF-5375-455C-9EA6-DF929625EA0E}">
        <p15:presenceInfo xmlns:p15="http://schemas.microsoft.com/office/powerpoint/2012/main" userId="S-1-5-21-639947351-343809578-3807592339-51623" providerId="AD"/>
      </p:ext>
    </p:extLst>
  </p:cmAuthor>
  <p:cmAuthor id="5" name="Li, Weifeng" initials="LW" lastIdx="10" clrIdx="5">
    <p:extLst>
      <p:ext uri="{19B8F6BF-5375-455C-9EA6-DF929625EA0E}">
        <p15:presenceInfo xmlns:p15="http://schemas.microsoft.com/office/powerpoint/2012/main" userId="S-1-5-21-639947351-343809578-3807592339-55239" providerId="AD"/>
      </p:ext>
    </p:extLst>
  </p:cmAuthor>
  <p:cmAuthor id="6" name="Matevosyan, Julia" initials="MJ" lastIdx="3" clrIdx="6">
    <p:extLst>
      <p:ext uri="{19B8F6BF-5375-455C-9EA6-DF929625EA0E}">
        <p15:presenceInfo xmlns:p15="http://schemas.microsoft.com/office/powerpoint/2012/main" userId="S-1-5-21-639947351-343809578-3807592339-335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89F"/>
    <a:srgbClr val="73C8FD"/>
    <a:srgbClr val="50B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86" autoAdjust="0"/>
    <p:restoredTop sz="95112" autoAdjust="0"/>
  </p:normalViewPr>
  <p:slideViewPr>
    <p:cSldViewPr snapToGrid="0">
      <p:cViewPr varScale="1">
        <p:scale>
          <a:sx n="120" d="100"/>
          <a:sy n="120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howGuides="1">
      <p:cViewPr varScale="1">
        <p:scale>
          <a:sx n="98" d="100"/>
          <a:sy n="98" d="100"/>
        </p:scale>
        <p:origin x="351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DBA4A-CF1B-46AC-9045-2B6612C0624C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EE2B4-D30B-4D65-BC1C-DE57E4765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21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C6F44-CB68-48CB-8188-A47D4423899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2613F-3576-4EE9-945C-25503B987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4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05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428750" y="2625326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428750" y="4232673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6"/>
          </p:nvPr>
        </p:nvSpPr>
        <p:spPr>
          <a:xfrm>
            <a:off x="1428750" y="2895600"/>
            <a:ext cx="62865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 cap="small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81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853440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9768" y="655320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695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B75BAC-74D7-43DA-9DE7-3912ED22B40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36008" y="86334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237483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7085C4-D6A8-46D9-A1BA-F87C2DEFFC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4636008" y="1695200"/>
            <a:ext cx="4206240" cy="423277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304800" y="1695200"/>
            <a:ext cx="4206240" cy="422483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5"/>
          </p:nvPr>
        </p:nvSpPr>
        <p:spPr>
          <a:xfrm>
            <a:off x="4636008" y="863347"/>
            <a:ext cx="4206240" cy="730506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6"/>
          </p:nvPr>
        </p:nvSpPr>
        <p:spPr>
          <a:xfrm>
            <a:off x="304800" y="855407"/>
            <a:ext cx="4206240" cy="730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18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814561" y="266304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814561" y="266304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 userDrawn="1"/>
        </p:nvSpPr>
        <p:spPr>
          <a:xfrm>
            <a:off x="2898648" y="243682"/>
            <a:ext cx="6016752" cy="51831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01752" y="859536"/>
            <a:ext cx="8531352" cy="5065776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 marL="557213" indent="-214313">
              <a:buClr>
                <a:schemeClr val="accent1"/>
              </a:buClr>
              <a:buFont typeface="Wingdings" panose="05000000000000000000" pitchFamily="2" charset="2"/>
              <a:buChar char="§"/>
              <a:defRPr sz="1800" baseline="0">
                <a:solidFill>
                  <a:schemeClr val="tx2"/>
                </a:solidFill>
              </a:defRPr>
            </a:lvl2pPr>
            <a:lvl3pPr marL="857250" indent="-171450">
              <a:buClr>
                <a:schemeClr val="tx2"/>
              </a:buClr>
              <a:buFont typeface="Courier New" panose="02070309020205020404" pitchFamily="49" charset="0"/>
              <a:buChar char="o"/>
              <a:defRPr sz="1600" baseline="0">
                <a:solidFill>
                  <a:schemeClr val="tx2"/>
                </a:solidFill>
              </a:defRPr>
            </a:lvl3pPr>
            <a:lvl4pPr>
              <a:buClr>
                <a:schemeClr val="accent1"/>
              </a:buCl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8977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0883" y="4837176"/>
            <a:ext cx="4465283" cy="6492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47872" y="3429000"/>
            <a:ext cx="4465283" cy="92354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2" y="1325880"/>
            <a:ext cx="5519928" cy="23042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321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853440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9768" y="655320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69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054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7477" y="6561137"/>
            <a:ext cx="457200" cy="220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2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6" y="6553201"/>
            <a:ext cx="91988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664677" y="6561137"/>
            <a:ext cx="387883" cy="2127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7085C4-D6A8-46D9-A1BA-F87C2DEFFCDB}" type="slidenum">
              <a:rPr lang="en-US" sz="900" smtClean="0">
                <a:solidFill>
                  <a:schemeClr val="bg1">
                    <a:lumMod val="75000"/>
                  </a:schemeClr>
                </a:solidFill>
              </a:rPr>
              <a:pPr/>
              <a:t>‹#›</a:t>
            </a:fld>
            <a:endParaRPr lang="en-US" sz="9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75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64" r:id="rId2"/>
    <p:sldLayoutId id="2147483690" r:id="rId3"/>
    <p:sldLayoutId id="2147483691" r:id="rId4"/>
    <p:sldLayoutId id="2147483682" r:id="rId5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71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calendar/event?id=157228619262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C8516F-010F-4709-81E8-45572D2088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PDCWG</a:t>
            </a:r>
          </a:p>
          <a:p>
            <a:r>
              <a:rPr lang="en-US" dirty="0"/>
              <a:t>January 19, 2022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547872" y="3967700"/>
            <a:ext cx="4465283" cy="384843"/>
          </a:xfrm>
        </p:spPr>
        <p:txBody>
          <a:bodyPr/>
          <a:lstStyle/>
          <a:p>
            <a:r>
              <a:rPr lang="en-US" dirty="0"/>
              <a:t>ERCOT Staff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zh-CN" sz="3200" dirty="0"/>
              <a:t>Status Update on RFP</a:t>
            </a:r>
          </a:p>
          <a:p>
            <a:endParaRPr lang="en-US" altLang="zh-CN" sz="3200" i="1" cap="none" dirty="0"/>
          </a:p>
          <a:p>
            <a:pPr lvl="1"/>
            <a:r>
              <a:rPr lang="en-US" altLang="zh-CN" sz="2400" i="1" cap="none" dirty="0">
                <a:solidFill>
                  <a:schemeClr val="tx2"/>
                </a:solidFill>
              </a:rPr>
              <a:t>A Study to Evaluate the Need for Limitations on Resources Providing R</a:t>
            </a:r>
            <a:r>
              <a:rPr lang="en-US" sz="2400" i="1" cap="none" dirty="0">
                <a:solidFill>
                  <a:schemeClr val="tx2"/>
                </a:solidFill>
              </a:rPr>
              <a:t>RS-PFR</a:t>
            </a:r>
          </a:p>
        </p:txBody>
      </p:sp>
    </p:spTree>
    <p:extLst>
      <p:ext uri="{BB962C8B-B14F-4D97-AF65-F5344CB8AC3E}">
        <p14:creationId xmlns:p14="http://schemas.microsoft.com/office/powerpoint/2010/main" val="218805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D44DD-3B6A-4469-88E4-F9F5A31C4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12CA2-B420-47A7-A8D2-87B856641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In 2020, the PDCWG had several discussions on the topic of appropriate limits for provision of RRS-PFR for non-thermal resources.</a:t>
            </a:r>
          </a:p>
          <a:p>
            <a:endParaRPr lang="en-US" sz="1600" dirty="0"/>
          </a:p>
          <a:p>
            <a:r>
              <a:rPr lang="en-US" sz="1600" dirty="0"/>
              <a:t>During those discussions, it was recommend that the topic of RRS-PFR limit should be evaluated more broadly to identify any reliability-related limitations that need to be imposed on Resources providing RRS-PFR</a:t>
            </a:r>
          </a:p>
          <a:p>
            <a:pPr lvl="1"/>
            <a:r>
              <a:rPr lang="en-US" sz="1600" dirty="0"/>
              <a:t>The evaluation should look at the problem from a broad, technology-neutral perspective to identify the reliability reason(s) to impose such a limit; </a:t>
            </a:r>
          </a:p>
          <a:p>
            <a:pPr lvl="1"/>
            <a:r>
              <a:rPr lang="en-US" sz="1600" dirty="0"/>
              <a:t>take into account the technology trends and the changes planned for the ERCOT grid in the foreseen future;</a:t>
            </a:r>
          </a:p>
          <a:p>
            <a:pPr lvl="1"/>
            <a:r>
              <a:rPr lang="en-US" sz="1600" dirty="0"/>
              <a:t>leverage model, data, or operational experiences from other systems</a:t>
            </a:r>
          </a:p>
          <a:p>
            <a:pPr marL="0" indent="0">
              <a:buNone/>
            </a:pPr>
            <a:r>
              <a:rPr lang="en-US" sz="1600" dirty="0"/>
              <a:t> </a:t>
            </a:r>
          </a:p>
          <a:p>
            <a:r>
              <a:rPr lang="en-US" sz="1600" dirty="0"/>
              <a:t>At the </a:t>
            </a:r>
            <a:r>
              <a:rPr lang="en-US" sz="1600" dirty="0">
                <a:hlinkClick r:id="rId2"/>
              </a:rPr>
              <a:t>December 9, 2020 PDCWG meeting</a:t>
            </a:r>
            <a:r>
              <a:rPr lang="en-US" sz="1600" dirty="0"/>
              <a:t>, ERCOT had shared that ERCOT would be issuing an RFP to procure a consulting service to work on this topic and had shared the proposed scope of work.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1ADF4-0F7B-4CBB-8004-8EBD7BA5DE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002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BD806-C2F2-4F7D-B0A1-AA193CA1D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the RFP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11D71-603F-41F2-8AE7-A2DADE244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RFP on this topic was issued in January 2021 </a:t>
            </a:r>
          </a:p>
          <a:p>
            <a:pPr lvl="1"/>
            <a:endParaRPr lang="en-US" dirty="0"/>
          </a:p>
          <a:p>
            <a:r>
              <a:rPr lang="en-US" dirty="0"/>
              <a:t>GE Energy Consulting was selected from the pool of six RFP respondents.</a:t>
            </a:r>
          </a:p>
          <a:p>
            <a:pPr lvl="1"/>
            <a:endParaRPr lang="en-US" dirty="0"/>
          </a:p>
          <a:p>
            <a:r>
              <a:rPr lang="en-US" dirty="0"/>
              <a:t>The project to conduct evaluations on this topic was kicked off on December 14, 2021 and is planned to be completed later this summer.</a:t>
            </a:r>
          </a:p>
          <a:p>
            <a:pPr lvl="1"/>
            <a:endParaRPr lang="en-US" dirty="0"/>
          </a:p>
          <a:p>
            <a:r>
              <a:rPr lang="en-US" dirty="0"/>
              <a:t>ERCOT and GE Energy Consulting are currently targeting to share the scope of  studies that will be conducted at the February PDCWG meeting. </a:t>
            </a:r>
          </a:p>
          <a:p>
            <a:endParaRPr lang="en-US" dirty="0"/>
          </a:p>
          <a:p>
            <a:pPr lvl="1"/>
            <a:endParaRPr lang="en-US" sz="1800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CC6E3F-5D70-4F4E-9947-51F32F4E26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40454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33885</TotalTime>
  <Words>253</Words>
  <Application>Microsoft Office PowerPoint</Application>
  <PresentationFormat>On-screen Show (4:3)</PresentationFormat>
  <Paragraphs>35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Courier New</vt:lpstr>
      <vt:lpstr>Wingdings</vt:lpstr>
      <vt:lpstr>1_Office Theme</vt:lpstr>
      <vt:lpstr>2_Custom Design</vt:lpstr>
      <vt:lpstr>3_Custom Design</vt:lpstr>
      <vt:lpstr>PowerPoint Presentation</vt:lpstr>
      <vt:lpstr>Background</vt:lpstr>
      <vt:lpstr>Status of the RFP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Matevosjana, Julia</dc:creator>
  <cp:lastModifiedBy>Mago, Nitika</cp:lastModifiedBy>
  <cp:revision>793</cp:revision>
  <dcterms:created xsi:type="dcterms:W3CDTF">2016-04-16T13:25:21Z</dcterms:created>
  <dcterms:modified xsi:type="dcterms:W3CDTF">2022-01-19T14:27:46Z</dcterms:modified>
</cp:coreProperties>
</file>