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5" r:id="rId3"/>
  </p:sldMasterIdLst>
  <p:notesMasterIdLst>
    <p:notesMasterId r:id="rId7"/>
  </p:notesMasterIdLst>
  <p:handoutMasterIdLst>
    <p:handoutMasterId r:id="rId8"/>
  </p:handoutMasterIdLst>
  <p:sldIdLst>
    <p:sldId id="270" r:id="rId4"/>
    <p:sldId id="620" r:id="rId5"/>
    <p:sldId id="62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7" name="Woodfin, Dan" initials="WD" lastIdx="1" clrIdx="7">
    <p:extLst>
      <p:ext uri="{19B8F6BF-5375-455C-9EA6-DF929625EA0E}">
        <p15:presenceInfo xmlns:p15="http://schemas.microsoft.com/office/powerpoint/2012/main" userId="S-1-5-21-639947351-343809578-3807592339-4693" providerId="AD"/>
      </p:ext>
    </p:extLst>
  </p:cmAuthor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  <p:cmAuthor id="6" name="Matevosyan, Julia" initials="MJ" lastIdx="3" clrIdx="6">
    <p:extLst>
      <p:ext uri="{19B8F6BF-5375-455C-9EA6-DF929625EA0E}">
        <p15:presenceInfo xmlns:p15="http://schemas.microsoft.com/office/powerpoint/2012/main" userId="S-1-5-21-639947351-343809578-3807592339-335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5112" autoAdjust="0"/>
  </p:normalViewPr>
  <p:slideViewPr>
    <p:cSldViewPr snapToGrid="0">
      <p:cViewPr varScale="1">
        <p:scale>
          <a:sx n="120" d="100"/>
          <a:sy n="120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69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054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91988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71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5722861926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C8516F-010F-4709-81E8-45572D2088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PDCWG</a:t>
            </a:r>
          </a:p>
          <a:p>
            <a:r>
              <a:rPr lang="en-US" dirty="0"/>
              <a:t>January 19, 2022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47872" y="3967700"/>
            <a:ext cx="4465283" cy="384843"/>
          </a:xfrm>
        </p:spPr>
        <p:txBody>
          <a:bodyPr/>
          <a:lstStyle/>
          <a:p>
            <a:r>
              <a:rPr lang="en-US" dirty="0"/>
              <a:t>ERCOT Staff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sz="3200" dirty="0"/>
              <a:t>Status Update on RFP</a:t>
            </a:r>
          </a:p>
          <a:p>
            <a:endParaRPr lang="en-US" altLang="zh-CN" sz="3200" i="1" cap="none" dirty="0"/>
          </a:p>
          <a:p>
            <a:pPr lvl="1"/>
            <a:r>
              <a:rPr lang="en-US" altLang="zh-CN" sz="2400" i="1" cap="none" dirty="0">
                <a:solidFill>
                  <a:schemeClr val="tx2"/>
                </a:solidFill>
              </a:rPr>
              <a:t>A Study to Evaluate the Need for Limitations on Resources Providing R</a:t>
            </a:r>
            <a:r>
              <a:rPr lang="en-US" sz="2400" i="1" cap="none" dirty="0">
                <a:solidFill>
                  <a:schemeClr val="tx2"/>
                </a:solidFill>
              </a:rPr>
              <a:t>RS-PFR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D44DD-3B6A-4469-88E4-F9F5A31C4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2CA2-B420-47A7-A8D2-87B856641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2020, the PDCWG had several discussions on the topic of appropriate limits for provision of RRS-PFR for non-thermal resources.</a:t>
            </a:r>
          </a:p>
          <a:p>
            <a:endParaRPr lang="en-US" sz="1600" dirty="0"/>
          </a:p>
          <a:p>
            <a:r>
              <a:rPr lang="en-US" sz="1600" dirty="0"/>
              <a:t>During those discussions, it was recommend that the topic of RRS-PFR limit should be evaluated more broadly to identify any reliability-related limitations that need to be imposed on Resources providing RRS-PFR</a:t>
            </a:r>
          </a:p>
          <a:p>
            <a:pPr lvl="1"/>
            <a:r>
              <a:rPr lang="en-US" sz="1600" dirty="0"/>
              <a:t>The evaluation should look at the problem from a broad, technology-neutral perspective to identify the reliability reason(s) to impose such a limit; </a:t>
            </a:r>
          </a:p>
          <a:p>
            <a:pPr lvl="1"/>
            <a:r>
              <a:rPr lang="en-US" sz="1600" dirty="0"/>
              <a:t>take into account the technology trends and the changes planned for the ERCOT grid in the foreseen future;</a:t>
            </a:r>
          </a:p>
          <a:p>
            <a:pPr lvl="1"/>
            <a:r>
              <a:rPr lang="en-US" sz="1600" dirty="0"/>
              <a:t>leverage model, data, or operational experiences from other systems</a:t>
            </a:r>
          </a:p>
          <a:p>
            <a:pPr marL="0" indent="0">
              <a:buNone/>
            </a:pPr>
            <a:r>
              <a:rPr lang="en-US" sz="1600" dirty="0"/>
              <a:t> </a:t>
            </a:r>
          </a:p>
          <a:p>
            <a:r>
              <a:rPr lang="en-US" sz="1600" dirty="0"/>
              <a:t>At the </a:t>
            </a:r>
            <a:r>
              <a:rPr lang="en-US" sz="1600" dirty="0">
                <a:hlinkClick r:id="rId2"/>
              </a:rPr>
              <a:t>December 9, 2020 PDCWG meeting</a:t>
            </a:r>
            <a:r>
              <a:rPr lang="en-US" sz="1600" dirty="0"/>
              <a:t>, ERCOT had shared that ERCOT would be issuing an RFP to procure a consulting service to work on this topic and had shared the proposed scope of work.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1ADF4-0F7B-4CBB-8004-8EBD7BA5D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0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D806-C2F2-4F7D-B0A1-AA193CA1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the RFP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11D71-603F-41F2-8AE7-A2DADE244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RFP on this topic was issued in January 2021 </a:t>
            </a:r>
          </a:p>
          <a:p>
            <a:pPr lvl="1"/>
            <a:endParaRPr lang="en-US" dirty="0"/>
          </a:p>
          <a:p>
            <a:r>
              <a:rPr lang="en-US" dirty="0"/>
              <a:t>GE Energy Consulting was selected from the pool of six RFP respondents.</a:t>
            </a:r>
          </a:p>
          <a:p>
            <a:pPr lvl="1"/>
            <a:endParaRPr lang="en-US" dirty="0"/>
          </a:p>
          <a:p>
            <a:r>
              <a:rPr lang="en-US" dirty="0"/>
              <a:t>The project to conduct evaluations on this topic was kicked off on December 14, 2021 and is planned to be completed later this summer.</a:t>
            </a:r>
          </a:p>
          <a:p>
            <a:pPr lvl="1"/>
            <a:endParaRPr lang="en-US" dirty="0"/>
          </a:p>
          <a:p>
            <a:r>
              <a:rPr lang="en-US" dirty="0"/>
              <a:t>ERCOT and GE Energy Consulting are currently targeting to share the scope of  studies that will be conducted at the February PDCWG meeting. </a:t>
            </a:r>
          </a:p>
          <a:p>
            <a:endParaRPr lang="en-US" dirty="0"/>
          </a:p>
          <a:p>
            <a:pPr lvl="1"/>
            <a:endParaRPr lang="en-US" sz="1800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CC6E3F-5D70-4F4E-9947-51F32F4E2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045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33885</TotalTime>
  <Words>253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Background</vt:lpstr>
      <vt:lpstr>Status of the RFP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793</cp:revision>
  <dcterms:created xsi:type="dcterms:W3CDTF">2016-04-16T13:25:21Z</dcterms:created>
  <dcterms:modified xsi:type="dcterms:W3CDTF">2022-01-19T14:27:46Z</dcterms:modified>
</cp:coreProperties>
</file>