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260" r:id="rId4"/>
    <p:sldId id="257" r:id="rId5"/>
    <p:sldId id="264" r:id="rId6"/>
    <p:sldId id="265" r:id="rId7"/>
    <p:sldId id="262" r:id="rId8"/>
    <p:sldId id="266" r:id="rId9"/>
    <p:sldId id="26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20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CRR Activity Calendar Update</a:t>
            </a:r>
          </a:p>
          <a:p>
            <a:endParaRPr lang="en-US" dirty="0"/>
          </a:p>
          <a:p>
            <a:r>
              <a:rPr lang="en-US" dirty="0"/>
              <a:t>Donald House</a:t>
            </a:r>
          </a:p>
          <a:p>
            <a:r>
              <a:rPr lang="en-US" dirty="0"/>
              <a:t>Supervisor, CRR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January 24,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Protocol 7.5.1(4)(c) requires ERCOT to post an updated calendar no later than April 1 of each calendar year</a:t>
            </a:r>
          </a:p>
          <a:p>
            <a:pPr lvl="1"/>
            <a:r>
              <a:rPr lang="en-US" sz="2000" dirty="0"/>
              <a:t>Each calendar includes auction activity dates for the remainder of the current calendar year and for the two subsequent calendar years</a:t>
            </a:r>
          </a:p>
          <a:p>
            <a:pPr lvl="1"/>
            <a:r>
              <a:rPr lang="en-US" sz="2000" dirty="0"/>
              <a:t>The calendar must be approved by WMS prior to the annual posting</a:t>
            </a:r>
          </a:p>
          <a:p>
            <a:endParaRPr lang="en-US" sz="2400" dirty="0"/>
          </a:p>
          <a:p>
            <a:r>
              <a:rPr lang="en-US" sz="2400" dirty="0"/>
              <a:t>Would like feedback today from CMWG on the draft calendar before seeking final approval from WMS on February 2, 2022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general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3" y="1143000"/>
            <a:ext cx="8534400" cy="4953000"/>
          </a:xfrm>
        </p:spPr>
        <p:txBody>
          <a:bodyPr/>
          <a:lstStyle/>
          <a:p>
            <a:r>
              <a:rPr lang="en-US" sz="2400" dirty="0"/>
              <a:t>The model build process begins 2 weeks prior to the model posting date (get outages and Common Information Model snapshot)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2400" dirty="0"/>
              <a:t>We hold a monthly auction and a long-term auction every month of the year</a:t>
            </a:r>
          </a:p>
          <a:p>
            <a:pPr lvl="1"/>
            <a:r>
              <a:rPr lang="en-US" sz="2000" dirty="0"/>
              <a:t>Typical pattern is monthly auction bid window in the first half of the month followed by the long-term auction bid window the very next week (occasionally, there will be a one-week gap to avoid holidays)</a:t>
            </a:r>
          </a:p>
          <a:p>
            <a:pPr lvl="1"/>
            <a:r>
              <a:rPr lang="en-US" sz="2000" dirty="0"/>
              <a:t>Monthly auction results are posted one week after the bid window closes; long-term auction results are posted two weeks after the bid window closes</a:t>
            </a:r>
          </a:p>
          <a:p>
            <a:pPr lvl="1"/>
            <a:r>
              <a:rPr lang="en-US" sz="2000" dirty="0"/>
              <a:t>Monthly auction credit is usually released 1 day after the long-term auction credit is locked </a:t>
            </a:r>
            <a:r>
              <a:rPr lang="en-US" sz="2000" b="1" i="1" dirty="0"/>
              <a:t>(SCR816 will remove this overlap)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general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There are two additional tabs on the calendar </a:t>
            </a:r>
          </a:p>
          <a:p>
            <a:pPr lvl="1"/>
            <a:r>
              <a:rPr lang="en-US" sz="2000" dirty="0"/>
              <a:t>“Calendar Protocol References” includes any specific protocol sections related to the selection of dates </a:t>
            </a:r>
          </a:p>
          <a:p>
            <a:pPr lvl="1"/>
            <a:r>
              <a:rPr lang="en-US" sz="2000" dirty="0"/>
              <a:t>“PCRRs” gives activity dates and protocol sections related to the annual PCRR allocation process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description of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</a:t>
            </a:r>
          </a:p>
          <a:p>
            <a:pPr lvl="1"/>
            <a:r>
              <a:rPr lang="en-US" sz="2000" dirty="0"/>
              <a:t>Current calendar goes through the 2024.MAR.Monthly.Auction</a:t>
            </a:r>
          </a:p>
          <a:p>
            <a:pPr lvl="1"/>
            <a:r>
              <a:rPr lang="en-US" sz="2000" dirty="0"/>
              <a:t>One change to the currently approved calendar dates</a:t>
            </a:r>
          </a:p>
          <a:p>
            <a:pPr lvl="2"/>
            <a:r>
              <a:rPr lang="en-US" sz="1800" dirty="0"/>
              <a:t>“CRR Ownership Assigned” date moved back one day for the 2022.JUL.Monthly.Auction to adjust the settlements invoice cycle for the new Juneteenth bank holiday (not an ERCOT holiday)</a:t>
            </a:r>
          </a:p>
          <a:p>
            <a:r>
              <a:rPr lang="en-US" sz="2400" dirty="0"/>
              <a:t>Draft dates cover CRR activities through the 2025.MAR.Monthly.Auction</a:t>
            </a:r>
          </a:p>
          <a:p>
            <a:pPr lvl="1"/>
            <a:r>
              <a:rPr lang="en-US" sz="2000" dirty="0"/>
              <a:t>Applied the same patterns to assign the dates as have been used for previous calendars to maintain Protocol requirements and consistency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description of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r>
              <a:rPr lang="en-US" sz="2400" dirty="0"/>
              <a:t>One exception to the normal timelines</a:t>
            </a:r>
          </a:p>
          <a:p>
            <a:pPr lvl="1"/>
            <a:r>
              <a:rPr lang="en-US" sz="2000" dirty="0"/>
              <a:t>In June 2024, there will be an extra week between the bid windows for the 2024.JUL.Monthly.Auction and the 2025.2nd6.AnnualAuction.Seq3 </a:t>
            </a:r>
          </a:p>
          <a:p>
            <a:pPr lvl="1"/>
            <a:r>
              <a:rPr lang="en-US" sz="2000" dirty="0"/>
              <a:t>Necessary to avoid a conflict with Independence Day, which would have required auction credit to be locked 5 days longer than usual</a:t>
            </a:r>
          </a:p>
          <a:p>
            <a:pPr lvl="1"/>
            <a:r>
              <a:rPr lang="en-US" sz="2000" b="1" i="1" dirty="0"/>
              <a:t>Will result in a 1-day overlap of locked credit, but this overlap will not occur if SCR816 is implemented before these auctions</a:t>
            </a:r>
          </a:p>
          <a:p>
            <a:pPr lvl="2"/>
            <a:r>
              <a:rPr lang="en-US" sz="1800" dirty="0"/>
              <a:t>SCR816 will release auction credit on the day that results are posted</a:t>
            </a:r>
          </a:p>
          <a:p>
            <a:pPr lvl="3"/>
            <a:r>
              <a:rPr lang="en-US" sz="1600" dirty="0"/>
              <a:t>Currently, credit is released when auction invoices are issued on the next business day after results are posted</a:t>
            </a:r>
          </a:p>
          <a:p>
            <a:pPr lvl="3"/>
            <a:r>
              <a:rPr lang="en-US" sz="1600" dirty="0"/>
              <a:t>SCR816 is expected to be approved and implemented sometime in 2022</a:t>
            </a:r>
          </a:p>
          <a:p>
            <a:r>
              <a:rPr lang="en-US" sz="2400" dirty="0"/>
              <a:t>PCRR-eligible NOIEs are encouraged to view the dates on the “PCRRs” tab of the calendar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48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</a:t>
            </a:r>
            <a:r>
              <a:rPr lang="en-US" dirty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Will take to WMS for final approval on February 2</a:t>
            </a:r>
          </a:p>
          <a:p>
            <a:pPr lvl="1"/>
            <a:r>
              <a:rPr lang="en-US" sz="2000" dirty="0"/>
              <a:t>Last chance to get WMS approval will be on March 2</a:t>
            </a:r>
          </a:p>
          <a:p>
            <a:r>
              <a:rPr lang="en-US" sz="2400" dirty="0"/>
              <a:t>Approved calendar will be posted on the CRR webpage by April 1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3A2174-C667-425B-BEF9-E1AD8A07A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421518"/>
            <a:ext cx="6400800" cy="3955983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567</Words>
  <Application>Microsoft Office PowerPoint</Application>
  <PresentationFormat>On-screen Show (4:3)</PresentationFormat>
  <Paragraphs>60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– overview </vt:lpstr>
      <vt:lpstr>CRR activity calendar – general reminders</vt:lpstr>
      <vt:lpstr>CRR activity calendar – general reminders</vt:lpstr>
      <vt:lpstr>CRR activity calendar – description of changes</vt:lpstr>
      <vt:lpstr>CRR activity calendar – description of changes</vt:lpstr>
      <vt:lpstr>CRR activity calendar –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2021-12-28T18:40:10Z</dcterms:modified>
</cp:coreProperties>
</file>