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46"/>
  </p:notesMasterIdLst>
  <p:handoutMasterIdLst>
    <p:handoutMasterId r:id="rId47"/>
  </p:handoutMasterIdLst>
  <p:sldIdLst>
    <p:sldId id="260" r:id="rId7"/>
    <p:sldId id="258" r:id="rId8"/>
    <p:sldId id="263" r:id="rId9"/>
    <p:sldId id="308" r:id="rId10"/>
    <p:sldId id="310" r:id="rId11"/>
    <p:sldId id="313" r:id="rId12"/>
    <p:sldId id="314" r:id="rId13"/>
    <p:sldId id="272" r:id="rId14"/>
    <p:sldId id="262" r:id="rId15"/>
    <p:sldId id="264" r:id="rId16"/>
    <p:sldId id="291" r:id="rId17"/>
    <p:sldId id="265" r:id="rId18"/>
    <p:sldId id="271" r:id="rId19"/>
    <p:sldId id="273" r:id="rId20"/>
    <p:sldId id="274" r:id="rId21"/>
    <p:sldId id="266" r:id="rId22"/>
    <p:sldId id="275" r:id="rId23"/>
    <p:sldId id="267" r:id="rId24"/>
    <p:sldId id="278" r:id="rId25"/>
    <p:sldId id="279" r:id="rId26"/>
    <p:sldId id="268" r:id="rId27"/>
    <p:sldId id="280" r:id="rId28"/>
    <p:sldId id="281" r:id="rId29"/>
    <p:sldId id="269" r:id="rId30"/>
    <p:sldId id="282" r:id="rId31"/>
    <p:sldId id="283" r:id="rId32"/>
    <p:sldId id="270" r:id="rId33"/>
    <p:sldId id="284" r:id="rId34"/>
    <p:sldId id="285" r:id="rId35"/>
    <p:sldId id="295" r:id="rId36"/>
    <p:sldId id="286" r:id="rId37"/>
    <p:sldId id="293" r:id="rId38"/>
    <p:sldId id="287" r:id="rId39"/>
    <p:sldId id="288" r:id="rId40"/>
    <p:sldId id="305" r:id="rId41"/>
    <p:sldId id="289" r:id="rId42"/>
    <p:sldId id="311" r:id="rId43"/>
    <p:sldId id="312" r:id="rId44"/>
    <p:sldId id="290" r:id="rId4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  <p:cmAuthor id="2" name="Hinojosa, Jose Luis" initials="HJL" lastIdx="3" clrIdx="1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07" autoAdjust="0"/>
    <p:restoredTop sz="82412" autoAdjust="0"/>
  </p:normalViewPr>
  <p:slideViewPr>
    <p:cSldViewPr showGuides="1">
      <p:cViewPr varScale="1">
        <p:scale>
          <a:sx n="107" d="100"/>
          <a:sy n="107" d="100"/>
        </p:scale>
        <p:origin x="162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commentAuthors" Target="commentAuthors.xml"/><Relationship Id="rId8" Type="http://schemas.openxmlformats.org/officeDocument/2006/relationships/slide" Target="slides/slide2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431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05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335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288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701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591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815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725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692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0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Forecast – Actual</a:t>
            </a:r>
          </a:p>
          <a:p>
            <a:r>
              <a:rPr lang="en-US" dirty="0"/>
              <a:t>+</a:t>
            </a:r>
            <a:r>
              <a:rPr lang="en-US" dirty="0" err="1"/>
              <a:t>ve</a:t>
            </a:r>
            <a:r>
              <a:rPr lang="en-US" baseline="0" dirty="0"/>
              <a:t> Error =&gt; Over forecasted load</a:t>
            </a:r>
          </a:p>
          <a:p>
            <a:r>
              <a:rPr lang="en-US" baseline="0" dirty="0"/>
              <a:t>-</a:t>
            </a:r>
            <a:r>
              <a:rPr lang="en-US" baseline="0" dirty="0" err="1"/>
              <a:t>ve</a:t>
            </a:r>
            <a:r>
              <a:rPr lang="en-US" baseline="0" dirty="0"/>
              <a:t> Error +&gt; Under forecasted 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14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Error = Forecast – Actual</a:t>
            </a:r>
          </a:p>
          <a:p>
            <a:endParaRPr lang="en-US" dirty="0"/>
          </a:p>
          <a:p>
            <a:r>
              <a:rPr lang="en-US" dirty="0" err="1"/>
              <a:t>Min,Max</a:t>
            </a:r>
            <a:r>
              <a:rPr lang="en-US" dirty="0"/>
              <a:t>,</a:t>
            </a:r>
            <a:r>
              <a:rPr lang="en-US" baseline="0" dirty="0"/>
              <a:t> 10</a:t>
            </a:r>
            <a:r>
              <a:rPr lang="en-US" baseline="30000" dirty="0"/>
              <a:t>th</a:t>
            </a:r>
            <a:r>
              <a:rPr lang="en-US" baseline="0" dirty="0"/>
              <a:t>, 90</a:t>
            </a:r>
            <a:r>
              <a:rPr lang="en-US" baseline="30000" dirty="0"/>
              <a:t>th</a:t>
            </a:r>
            <a:r>
              <a:rPr lang="en-US" baseline="0" dirty="0"/>
              <a:t> percentile</a:t>
            </a:r>
          </a:p>
          <a:p>
            <a:r>
              <a:rPr lang="en-US" baseline="0" dirty="0"/>
              <a:t>15 minute intervals</a:t>
            </a:r>
          </a:p>
          <a:p>
            <a:endParaRPr lang="en-US" baseline="0" dirty="0"/>
          </a:p>
          <a:p>
            <a:r>
              <a:rPr lang="en-US" baseline="0" dirty="0"/>
              <a:t>Max Positive Forecast Error:</a:t>
            </a:r>
          </a:p>
          <a:p>
            <a:r>
              <a:rPr lang="en-US" baseline="0" dirty="0"/>
              <a:t>12/29/2021 17:45 -&gt; 239 MW</a:t>
            </a:r>
          </a:p>
          <a:p>
            <a:endParaRPr lang="en-US" baseline="0" dirty="0"/>
          </a:p>
          <a:p>
            <a:r>
              <a:rPr lang="en-US" baseline="0" dirty="0"/>
              <a:t>Max Negative Forecast Error:</a:t>
            </a:r>
          </a:p>
          <a:p>
            <a:r>
              <a:rPr lang="en-US" baseline="0" dirty="0"/>
              <a:t>12/24/2021 10:15-&gt; -215 MW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32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976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429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81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37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08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00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77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87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98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22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>
            <a:lvl1pPr algn="l">
              <a:defRPr sz="3200" b="1" cap="sm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057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20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3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5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5.e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Regulation Bias Analysis Post SCR-773</a:t>
            </a:r>
          </a:p>
          <a:p>
            <a:r>
              <a:rPr lang="en-US" dirty="0"/>
              <a:t>Dec 2021</a:t>
            </a:r>
          </a:p>
          <a:p>
            <a:endParaRPr lang="en-US" dirty="0"/>
          </a:p>
          <a:p>
            <a:r>
              <a:rPr lang="en-US" dirty="0"/>
              <a:t>ERCOT</a:t>
            </a:r>
          </a:p>
          <a:p>
            <a:r>
              <a:rPr lang="en-US" dirty="0"/>
              <a:t>Operations Planning</a:t>
            </a:r>
          </a:p>
          <a:p>
            <a:endParaRPr lang="en-US" dirty="0"/>
          </a:p>
          <a:p>
            <a:r>
              <a:rPr lang="en-US" dirty="0"/>
              <a:t>PDCWG | Jan 19th,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/>
              <a:t>Total Regulation Deployed Comparison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Total regulation deployed for the last three months.</a:t>
            </a:r>
          </a:p>
        </p:txBody>
      </p:sp>
    </p:spTree>
    <p:extLst>
      <p:ext uri="{BB962C8B-B14F-4D97-AF65-F5344CB8AC3E}">
        <p14:creationId xmlns:p14="http://schemas.microsoft.com/office/powerpoint/2010/main" val="817164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Total Regulation Deployed Comparison - Monthly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49223B-8357-45F0-9B4C-4EB5B0004E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990600"/>
            <a:ext cx="8305800" cy="499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66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u="sng" dirty="0"/>
              <a:t>Metric 1</a:t>
            </a:r>
            <a:r>
              <a:rPr lang="en-US" b="1" dirty="0"/>
              <a:t>: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Trend and monitor the regulation deployed by hour.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33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Deployed Comparison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642EF0-99A8-4315-AEC7-0F54E9AC6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447800"/>
            <a:ext cx="4981575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79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E3CA98-033A-470F-969C-7E46F9DD16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781" y="862361"/>
            <a:ext cx="836443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64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Deployed Comparison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7C9465-9B67-430D-96CC-0E011F1BFA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781" y="862361"/>
            <a:ext cx="836443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67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2</a:t>
            </a:r>
            <a:r>
              <a:rPr lang="en-US" dirty="0"/>
              <a:t>: Total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</a:t>
            </a:r>
            <a:r>
              <a:rPr lang="en-US" u="sng" dirty="0"/>
              <a:t>50MW</a:t>
            </a:r>
            <a:r>
              <a:rPr lang="en-US" dirty="0"/>
              <a:t> for total regulation deployed by hour for peak hours.</a:t>
            </a:r>
          </a:p>
        </p:txBody>
      </p:sp>
    </p:spTree>
    <p:extLst>
      <p:ext uri="{BB962C8B-B14F-4D97-AF65-F5344CB8AC3E}">
        <p14:creationId xmlns:p14="http://schemas.microsoft.com/office/powerpoint/2010/main" val="2699303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Total 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7BFFA6-C7F7-4866-A0D0-34E6866FC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781" y="862361"/>
            <a:ext cx="836443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16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u="sng" dirty="0"/>
              <a:t>Metric 3</a:t>
            </a:r>
            <a:r>
              <a:rPr lang="en-US" sz="3200" dirty="0"/>
              <a:t>: 15-min Intervals Where Both REGUP/REGDN Were Deployed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85% for the number of intervals where regulation deployment was both up and down.</a:t>
            </a:r>
          </a:p>
        </p:txBody>
      </p:sp>
    </p:spTree>
    <p:extLst>
      <p:ext uri="{BB962C8B-B14F-4D97-AF65-F5344CB8AC3E}">
        <p14:creationId xmlns:p14="http://schemas.microsoft.com/office/powerpoint/2010/main" val="1300947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Regulation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22EC12-2DE7-48C9-9E1E-5172B48F3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87" y="1260903"/>
            <a:ext cx="5434013" cy="4301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58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Discussion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Current GTBD Parameters &amp; References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Metric to measure Regulation bias and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comparison for last three months.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Total Regulation (net) Deployed Comparison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15-minute interval comparison by each hour for 2018, 2019, and 2020 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Exhaustion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bias for consecutive 5-min SCED intervals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Time Error &amp; Contributing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Regulation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A4DCD7-E053-4D5B-8933-624A7A78B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87" y="2571750"/>
            <a:ext cx="614362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89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Metric 4: Regulation Exhaustion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Track the regulation exhaustion rate for all hours (not to exceed 5%.)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9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23B0B9-5375-4978-B032-E36B40DD6B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266" y="914400"/>
            <a:ext cx="8587413" cy="50812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21ACCA-4871-4802-84AE-6A54ABEDB1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5540" y="1524000"/>
            <a:ext cx="28194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92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Exhaustion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57B0D7-470A-41FE-96B4-8DFA23EC92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266" y="914400"/>
            <a:ext cx="8587413" cy="50812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6CFF68E-EA34-4EC7-8F20-203B00A0D8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1676400"/>
            <a:ext cx="281940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96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5</a:t>
            </a:r>
            <a:r>
              <a:rPr lang="en-US" dirty="0"/>
              <a:t>: Stats on REGUP Bias for Consecutive 5-min Intervals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a 50MW filter, target 15 occurrences or less per month for regulation bias of six or more consecutive 5-minute intervals for peak hours.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97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Bias for Consecutive SCED Intervals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6DB582-9903-4846-A27D-157611FA4B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413" y="1219200"/>
            <a:ext cx="8486403" cy="47764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BD1F426-AC59-46CA-8868-C6CBACE88E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9800" y="1828800"/>
            <a:ext cx="25336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570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Bias for Consecutive SCED Intervals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753873-CD65-405B-A53E-CED99A73E2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001" y="990600"/>
            <a:ext cx="8261701" cy="47002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4315F9B-1C9F-4452-A4A0-A7C26C4752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0" y="1600200"/>
            <a:ext cx="2533650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959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Error and Contributing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Accumulated Time Error, Load and Wind Ramp, PWRR Error, Start-Up/Shut-Down Hours, STLF Error, and Expected Generation Deviation.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638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Error Accumulation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42BE14-A5BD-4F08-A596-521CE4F5AA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636" y="862361"/>
            <a:ext cx="838272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1327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1D93BD3E-1E9A-4970-A6F7-E7AC52762E0C}" type="slidenum">
              <a:rPr lang="en-US" smtClean="0"/>
              <a:pPr algn="r">
                <a:spcAft>
                  <a:spcPts val="600"/>
                </a:spcAft>
              </a:pPr>
              <a:t>29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906B05F-123C-42E7-BEF1-5172A8865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Profile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043B8DC-D0BC-4AB8-B610-2F7CF07379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838201"/>
            <a:ext cx="8519535" cy="515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26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13953"/>
          <a:stretch/>
        </p:blipFill>
        <p:spPr>
          <a:xfrm>
            <a:off x="381000" y="6148919"/>
            <a:ext cx="3886200" cy="2380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762000"/>
            <a:ext cx="6829425" cy="53025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C9F15F3-2F99-4711-A2BC-1F325FFAB93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4103"/>
          <a:stretch/>
        </p:blipFill>
        <p:spPr>
          <a:xfrm>
            <a:off x="4411133" y="6148919"/>
            <a:ext cx="4648200" cy="30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01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Load Profile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F1F4A8-979D-4BA2-99E8-12F5F91D28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561" y="862361"/>
            <a:ext cx="864487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923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Ramp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6C8428-0056-46AC-8949-2D81AFDFB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609" y="862361"/>
            <a:ext cx="8638781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259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 Profile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924596-B379-4FBE-B19C-C3BBE14244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26" y="862361"/>
            <a:ext cx="852294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806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Start-Up &amp; Shut-Down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6D916D-F807-414F-8533-3975FB857F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862361"/>
            <a:ext cx="8540873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393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Short-Term Load Forecast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242E58-7EF2-4F49-B065-794E6700A7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862361"/>
            <a:ext cx="8580494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842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STLF Error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17653A-9CAB-4652-B0E5-8262662850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370" y="1031687"/>
            <a:ext cx="8382000" cy="479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962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A86E73-3CFB-4F78-8C52-1391462A99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465" y="862361"/>
            <a:ext cx="8657070" cy="5133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F02634-E29C-4358-B072-50CFE13051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4114800"/>
            <a:ext cx="37147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663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5881BD-4E47-4B46-BF8D-EB5DD7BEF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023" y="1066800"/>
            <a:ext cx="8333954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3080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E911073-E26E-40C7-92C5-B31717DABE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974" y="914400"/>
            <a:ext cx="8340051" cy="48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2958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834245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Wind Ramp Rate MAE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B93C89-AB0C-4125-8022-82D52B7D00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799" y="898516"/>
            <a:ext cx="8141577" cy="527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656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Wind Ramp Rate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0AECB6-8EEB-400C-9B12-BBAD34ECBB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924287"/>
            <a:ext cx="8077200" cy="509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7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Solar Ramp Rate MAE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DB728C-CEC4-4684-8D0E-24FDD9DBFD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933922"/>
            <a:ext cx="8077200" cy="526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917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Solar Ramp Rate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E32F494-8CAD-4F3A-858D-BD886D57DD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" y="990600"/>
            <a:ext cx="7975614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57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3D1F9F-2384-42A8-BE2C-33EA667318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209800"/>
            <a:ext cx="472440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91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Metrics to Measure SCR-773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Trend and monitor the regulation deployed by hour.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50 MW for total regulation deployed by hour for peak 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85% for the number of  intervals where regulation deployment  was both up and down for peak 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Track the Regulation exhaustion rate for all hours (not to exceed 5%).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Using a 50MW filter, target 15 occurrences or less per month for regulation bias of six or more consecutive 5 minute intervals for peak hours.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613280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openxmlformats.org/package/2006/metadata/core-properties"/>
    <ds:schemaRef ds:uri="http://purl.org/dc/terms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70850</TotalTime>
  <Words>818</Words>
  <Application>Microsoft Office PowerPoint</Application>
  <PresentationFormat>On-screen Show (4:3)</PresentationFormat>
  <Paragraphs>153</Paragraphs>
  <Slides>39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Current GTBD Parameters</vt:lpstr>
      <vt:lpstr>Projected Wind Ramp Rate MAE</vt:lpstr>
      <vt:lpstr>Projected Wind Ramp Rate Error</vt:lpstr>
      <vt:lpstr>Projected Solar Ramp Rate MAE</vt:lpstr>
      <vt:lpstr>Projected Solar Ramp Rate Error</vt:lpstr>
      <vt:lpstr>References</vt:lpstr>
      <vt:lpstr>PowerPoint Presentation</vt:lpstr>
      <vt:lpstr>Total Regulation Deployed Comparison</vt:lpstr>
      <vt:lpstr>Total Regulation Deployed Comparison - Monthly</vt:lpstr>
      <vt:lpstr>Metric 1: Regulation Deployed Comparisons</vt:lpstr>
      <vt:lpstr>Regulation Deployed Comparison</vt:lpstr>
      <vt:lpstr>Regulation Deployed Comparison</vt:lpstr>
      <vt:lpstr>Regulation Deployed Comparison</vt:lpstr>
      <vt:lpstr>Metric 2: Total Regulation Deployed Comparisons</vt:lpstr>
      <vt:lpstr>Total Regulation Deployed Comparison</vt:lpstr>
      <vt:lpstr>Metric 3: 15-min Intervals Where Both REGUP/REGDN Were Deployed</vt:lpstr>
      <vt:lpstr>“Zero” Crossing Regulation</vt:lpstr>
      <vt:lpstr>“Zero” Crossing Regulation</vt:lpstr>
      <vt:lpstr>Metric 4: Regulation Exhaustion Rate</vt:lpstr>
      <vt:lpstr>Regulation Exhaustion Rate</vt:lpstr>
      <vt:lpstr>Regulation Exhaustion Rate</vt:lpstr>
      <vt:lpstr>Metric 5: Stats on REGUP Bias for Consecutive 5-min Intervals</vt:lpstr>
      <vt:lpstr>Regulation Bias for Consecutive SCED Intervals</vt:lpstr>
      <vt:lpstr>Regulation Bias for Consecutive SCED Intervals</vt:lpstr>
      <vt:lpstr>Time Error and Contributing Factors</vt:lpstr>
      <vt:lpstr>Time Error Accumulation</vt:lpstr>
      <vt:lpstr>Load Profile</vt:lpstr>
      <vt:lpstr>Net Load Profile</vt:lpstr>
      <vt:lpstr>Load Ramp</vt:lpstr>
      <vt:lpstr>Wind Profile</vt:lpstr>
      <vt:lpstr>Start-Up &amp; Shut-Down Hours</vt:lpstr>
      <vt:lpstr>Short-Term Load Forecast Error</vt:lpstr>
      <vt:lpstr>STLF Error Chart</vt:lpstr>
      <vt:lpstr>Expected Generation Deviation</vt:lpstr>
      <vt:lpstr>Expected Generation Deviation</vt:lpstr>
      <vt:lpstr>Expected Generation Deviation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729</cp:revision>
  <cp:lastPrinted>2016-01-21T20:53:15Z</cp:lastPrinted>
  <dcterms:created xsi:type="dcterms:W3CDTF">2016-01-21T15:20:31Z</dcterms:created>
  <dcterms:modified xsi:type="dcterms:W3CDTF">2022-01-18T15:25:19Z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