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96" r:id="rId7"/>
    <p:sldId id="312" r:id="rId8"/>
    <p:sldId id="314" r:id="rId9"/>
    <p:sldId id="30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howGuides="1">
      <p:cViewPr varScale="1">
        <p:scale>
          <a:sx n="85" d="100"/>
          <a:sy n="85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2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08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event?id=160918118688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CRR@erco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057400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NPRR867:  Update on Reduced Locked Credit Since Implementation</a:t>
            </a:r>
            <a:endParaRPr lang="en-US" dirty="0"/>
          </a:p>
          <a:p>
            <a:endParaRPr lang="en-US" dirty="0"/>
          </a:p>
          <a:p>
            <a:r>
              <a:rPr lang="en-US" sz="2000" dirty="0"/>
              <a:t>Donald House</a:t>
            </a:r>
          </a:p>
          <a:p>
            <a:r>
              <a:rPr lang="en-US" sz="2000" dirty="0"/>
              <a:t>Supervisor, CRR</a:t>
            </a:r>
          </a:p>
          <a:p>
            <a:endParaRPr lang="en-US" sz="2000" dirty="0"/>
          </a:p>
          <a:p>
            <a:r>
              <a:rPr lang="en-US" sz="2000" dirty="0"/>
              <a:t>MCWG</a:t>
            </a:r>
          </a:p>
          <a:p>
            <a:r>
              <a:rPr lang="en-US" sz="2000" dirty="0"/>
              <a:t>January 19,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Summary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34400" cy="4876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Per NPRR867, ERCOT assigns the Available Credit Limit (ACL) locked for a CRR Auction for each participating Counter-Party (CP) as the lower of the CP’s: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Requested credit limit (submitted in Market User Interface);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ACL at the time of the closure of the auction bid submission window; or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Pre-auction screening credit exposure amount.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a CP has locked more credit than they need to cover their portfolio exposure, the excess locked credit is released (only the needed credit amount remains locked)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More details on this process can be found in a presentation posted on the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8/18/21 MCWG meeting page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200" dirty="0"/>
          </a:p>
          <a:p>
            <a:pPr lvl="2"/>
            <a:endParaRPr lang="en-US" sz="1800" dirty="0"/>
          </a:p>
          <a:p>
            <a:pPr marL="514350" lvl="1" indent="0">
              <a:spcAft>
                <a:spcPts val="8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8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Results Since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3169"/>
            <a:ext cx="8534400" cy="4876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NPRR867 was implemented on 9/10/21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locked credit reduction and release of excess credit has been applied to 4 monthly auctions and 4 long-term auctions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It is working as intended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Total observed and projected credit reduction metrics are listed on the next slide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Totals include all participating CPs for each auction since NPRR867 was implemented</a:t>
            </a:r>
          </a:p>
          <a:p>
            <a:endParaRPr lang="en-US" sz="2200" dirty="0"/>
          </a:p>
          <a:p>
            <a:pPr lvl="2"/>
            <a:endParaRPr lang="en-US" sz="1800" dirty="0"/>
          </a:p>
          <a:p>
            <a:pPr marL="514350" lvl="1" indent="0">
              <a:spcAft>
                <a:spcPts val="8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7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Results Since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876800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Monthly auctions: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total reduced locked credit amount = $56.7M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% of total locked credit released = 22.1%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Total reduced locked credit over first 4 auctions = $227.0M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Projected total reduced locked credit for 1 year = $681.0M</a:t>
            </a:r>
          </a:p>
          <a:p>
            <a:r>
              <a:rPr lang="en-US" sz="2200" dirty="0">
                <a:solidFill>
                  <a:schemeClr val="tx1"/>
                </a:solidFill>
              </a:rPr>
              <a:t>Long-term auctions: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total reduced locked credit amount = $167.8M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% of total locked credit released = 21.5%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Total reduced locked credit over first 4 auctions = $671.1M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Projected total reduced locked credit for 1 year = $2.0B</a:t>
            </a:r>
          </a:p>
          <a:p>
            <a:r>
              <a:rPr lang="en-US" sz="2200" dirty="0">
                <a:solidFill>
                  <a:schemeClr val="tx1"/>
                </a:solidFill>
              </a:rPr>
              <a:t>Monthly metrics combining long-term and monthly auctions: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total reduced locked credit amount = $224.5M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Total reduced locked credit over first 4 auctions = $898.1M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Projected total reduced locked credit for 1 year = $2.7B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endParaRPr lang="en-US" sz="2200" dirty="0"/>
          </a:p>
          <a:p>
            <a:pPr lvl="2"/>
            <a:endParaRPr lang="en-US" sz="1800" dirty="0"/>
          </a:p>
          <a:p>
            <a:pPr marL="514350" lvl="1" indent="0">
              <a:spcAft>
                <a:spcPts val="8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3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Questions?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Please contact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ERCOTCRR@ercot.com</a:t>
            </a:r>
            <a:r>
              <a:rPr lang="en-US" sz="2400" dirty="0">
                <a:solidFill>
                  <a:schemeClr val="tx1"/>
                </a:solidFill>
              </a:rPr>
              <a:t> if there are any questions on NPRR867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255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5239</TotalTime>
  <Words>353</Words>
  <Application>Microsoft Office PowerPoint</Application>
  <PresentationFormat>On-screen Show (4:3)</PresentationFormat>
  <Paragraphs>55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NPRR867 – Summary of Changes</vt:lpstr>
      <vt:lpstr>NPRR867 – Results Since Implementation</vt:lpstr>
      <vt:lpstr>NPRR867 – Results Since Implementation</vt:lpstr>
      <vt:lpstr>NPRR867 – 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House, Donald</cp:lastModifiedBy>
  <cp:revision>241</cp:revision>
  <cp:lastPrinted>2016-01-21T20:53:15Z</cp:lastPrinted>
  <dcterms:created xsi:type="dcterms:W3CDTF">2016-01-21T15:20:31Z</dcterms:created>
  <dcterms:modified xsi:type="dcterms:W3CDTF">2022-01-14T15:53:46Z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