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96" r:id="rId7"/>
    <p:sldId id="312" r:id="rId8"/>
    <p:sldId id="314" r:id="rId9"/>
    <p:sldId id="30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 showGuides="1">
      <p:cViewPr varScale="1">
        <p:scale>
          <a:sx n="85" d="100"/>
          <a:sy n="85" d="100"/>
        </p:scale>
        <p:origin x="156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3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25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08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989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event?id=160918118688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ERCOTCRR@ercot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057400"/>
            <a:ext cx="56460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NPRR867:  Update on Reduced Locked Credit Since Implementation</a:t>
            </a:r>
            <a:endParaRPr lang="en-US" dirty="0"/>
          </a:p>
          <a:p>
            <a:endParaRPr lang="en-US" dirty="0"/>
          </a:p>
          <a:p>
            <a:r>
              <a:rPr lang="en-US" sz="2000" dirty="0"/>
              <a:t>Donald House</a:t>
            </a:r>
          </a:p>
          <a:p>
            <a:r>
              <a:rPr lang="en-US" sz="2000" dirty="0"/>
              <a:t>Supervisor, CRR</a:t>
            </a:r>
          </a:p>
          <a:p>
            <a:endParaRPr lang="en-US" sz="2000" dirty="0"/>
          </a:p>
          <a:p>
            <a:r>
              <a:rPr lang="en-US" sz="2000" dirty="0"/>
              <a:t>MCWG</a:t>
            </a:r>
          </a:p>
          <a:p>
            <a:r>
              <a:rPr lang="en-US" sz="2000" dirty="0"/>
              <a:t>January 19,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Summary of Changes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143000"/>
            <a:ext cx="8534400" cy="48768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Per NPRR867, ERCOT assigns the Available Credit Limit (ACL) locked for a CRR Auction for each participating Counter-Party (CP) as the lower of the CP’s: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Requested credit limit (submitted in Market User Interface);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ACL at the time of the closure of the auction bid submission window; or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Pre-auction screening credit exposure amount.</a:t>
            </a:r>
          </a:p>
          <a:p>
            <a:r>
              <a:rPr lang="en-US" sz="2400" dirty="0">
                <a:solidFill>
                  <a:schemeClr val="tx1"/>
                </a:solidFill>
              </a:rPr>
              <a:t>If a CP has locked more credit than they need to cover their portfolio exposure, the excess locked credit is released (only the needed credit amount remains locked)</a:t>
            </a:r>
          </a:p>
          <a:p>
            <a:r>
              <a:rPr lang="en-US" sz="2400" dirty="0">
                <a:solidFill>
                  <a:schemeClr val="tx1"/>
                </a:solidFill>
              </a:rPr>
              <a:t>More details on this process can be found in a presentation posted on the </a:t>
            </a:r>
            <a:r>
              <a:rPr lang="en-US" sz="2400" dirty="0">
                <a:solidFill>
                  <a:schemeClr val="tx1"/>
                </a:solidFill>
                <a:hlinkClick r:id="rId3"/>
              </a:rPr>
              <a:t>8/18/21 MCWG meeting page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200" dirty="0"/>
          </a:p>
          <a:p>
            <a:pPr lvl="2"/>
            <a:endParaRPr lang="en-US" sz="1800" dirty="0"/>
          </a:p>
          <a:p>
            <a:pPr marL="514350" lvl="1" indent="0">
              <a:spcAft>
                <a:spcPts val="800"/>
              </a:spcAft>
              <a:buNone/>
            </a:pPr>
            <a:endParaRPr lang="en-US" sz="18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86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Results Since Implementation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23169"/>
            <a:ext cx="8534400" cy="48768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NPRR867 was implemented on 9/10/21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locked credit reduction and release of excess credit has been applied to 4 monthly auctions and 4 long-term auctions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It is working as intended</a:t>
            </a:r>
          </a:p>
          <a:p>
            <a:r>
              <a:rPr lang="en-US" sz="2400" dirty="0">
                <a:solidFill>
                  <a:schemeClr val="tx1"/>
                </a:solidFill>
              </a:rPr>
              <a:t>Total observed and projected credit reduction metrics are listed on the next slide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Totals include all participating CPs for each auction since NPRR867 was implemented</a:t>
            </a:r>
          </a:p>
          <a:p>
            <a:endParaRPr lang="en-US" sz="2200" dirty="0"/>
          </a:p>
          <a:p>
            <a:pPr lvl="2"/>
            <a:endParaRPr lang="en-US" sz="1800" dirty="0"/>
          </a:p>
          <a:p>
            <a:pPr marL="514350" lvl="1" indent="0">
              <a:spcAft>
                <a:spcPts val="800"/>
              </a:spcAft>
              <a:buNone/>
            </a:pPr>
            <a:endParaRPr lang="en-US" sz="18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73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Results Since Implementation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876800"/>
          </a:xfrm>
        </p:spPr>
        <p:txBody>
          <a:bodyPr/>
          <a:lstStyle/>
          <a:p>
            <a:r>
              <a:rPr lang="en-US" sz="2200" dirty="0">
                <a:solidFill>
                  <a:schemeClr val="tx1"/>
                </a:solidFill>
              </a:rPr>
              <a:t>Monthly auctions: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Average total reduced locked credit amount = $56.7M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Average % of total locked credit released = 22.1% 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Total reduced locked credit over first 4 auctions = $227.0M 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Projected total reduced locked credit for 1 year = $681.0M</a:t>
            </a:r>
          </a:p>
          <a:p>
            <a:r>
              <a:rPr lang="en-US" sz="2200" dirty="0">
                <a:solidFill>
                  <a:schemeClr val="tx1"/>
                </a:solidFill>
              </a:rPr>
              <a:t>Long-term auctions: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Average total reduced locked credit amount = $167.8M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Average % of total locked credit released = 21.5%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Total reduced locked credit over first 4 auctions = $671.1M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Projected total reduced locked credit for 1 year = $2.0B</a:t>
            </a:r>
          </a:p>
          <a:p>
            <a:r>
              <a:rPr lang="en-US" sz="2200" dirty="0">
                <a:solidFill>
                  <a:schemeClr val="tx1"/>
                </a:solidFill>
              </a:rPr>
              <a:t>Monthly metrics combining long-term and monthly auctions: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Average total reduced locked credit amount = $224.5M 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Total reduced locked credit over first 4 auctions = $898.1M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Projected total reduced locked credit for 1 year = $2.7B</a:t>
            </a:r>
          </a:p>
          <a:p>
            <a:pPr lvl="1"/>
            <a:endParaRPr lang="en-US" sz="2000" dirty="0">
              <a:solidFill>
                <a:schemeClr val="tx1"/>
              </a:solidFill>
            </a:endParaRPr>
          </a:p>
          <a:p>
            <a:pPr lvl="1"/>
            <a:endParaRPr lang="en-US" sz="2000" dirty="0">
              <a:solidFill>
                <a:schemeClr val="tx1"/>
              </a:solidFill>
            </a:endParaRPr>
          </a:p>
          <a:p>
            <a:endParaRPr lang="en-US" sz="2200" dirty="0"/>
          </a:p>
          <a:p>
            <a:pPr lvl="2"/>
            <a:endParaRPr lang="en-US" sz="1800" dirty="0"/>
          </a:p>
          <a:p>
            <a:pPr marL="514350" lvl="1" indent="0">
              <a:spcAft>
                <a:spcPts val="800"/>
              </a:spcAft>
              <a:buNone/>
            </a:pPr>
            <a:endParaRPr lang="en-US" sz="18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34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Questions?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</a:rPr>
              <a:t>Please contact </a:t>
            </a:r>
            <a:r>
              <a:rPr lang="en-US" sz="2400" dirty="0">
                <a:solidFill>
                  <a:schemeClr val="tx1"/>
                </a:solidFill>
                <a:hlinkClick r:id="rId3"/>
              </a:rPr>
              <a:t>ERCOTCRR@ercot.com</a:t>
            </a:r>
            <a:r>
              <a:rPr lang="en-US" sz="2400" dirty="0">
                <a:solidFill>
                  <a:schemeClr val="tx1"/>
                </a:solidFill>
              </a:rPr>
              <a:t> if there are any questions on NPRR867</a:t>
            </a:r>
          </a:p>
          <a:p>
            <a:pPr marL="457200" lvl="1" indent="0">
              <a:spcAft>
                <a:spcPts val="800"/>
              </a:spcAft>
              <a:buNone/>
            </a:pPr>
            <a:endParaRPr lang="en-US" sz="2200" dirty="0"/>
          </a:p>
          <a:p>
            <a:pPr>
              <a:spcAft>
                <a:spcPts val="800"/>
              </a:spcAft>
            </a:pPr>
            <a:endParaRPr lang="en-US" sz="1800" dirty="0"/>
          </a:p>
          <a:p>
            <a:pPr lvl="1">
              <a:spcAft>
                <a:spcPts val="800"/>
              </a:spcAft>
            </a:pPr>
            <a:endParaRPr lang="en-US" sz="2200" dirty="0"/>
          </a:p>
          <a:p>
            <a:pPr>
              <a:spcAft>
                <a:spcPts val="800"/>
              </a:spcAft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2559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5239</TotalTime>
  <Words>353</Words>
  <Application>Microsoft Office PowerPoint</Application>
  <PresentationFormat>On-screen Show (4:3)</PresentationFormat>
  <Paragraphs>55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NPRR867 – Summary of Changes</vt:lpstr>
      <vt:lpstr>NPRR867 – Results Since Implementation</vt:lpstr>
      <vt:lpstr>NPRR867 – Results Since Implementation</vt:lpstr>
      <vt:lpstr>NPRR867 – 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dhouse</dc:creator>
  <cp:lastModifiedBy>House, Donald</cp:lastModifiedBy>
  <cp:revision>241</cp:revision>
  <cp:lastPrinted>2016-01-21T20:53:15Z</cp:lastPrinted>
  <dcterms:created xsi:type="dcterms:W3CDTF">2016-01-21T15:20:31Z</dcterms:created>
  <dcterms:modified xsi:type="dcterms:W3CDTF">2022-01-14T15:53:46Z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