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1" r:id="rId15"/>
    <p:sldId id="343" r:id="rId16"/>
    <p:sldId id="341" r:id="rId17"/>
    <p:sldId id="344" r:id="rId18"/>
    <p:sldId id="345" r:id="rId19"/>
    <p:sldId id="355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22" d="100"/>
          <a:sy n="122" d="100"/>
        </p:scale>
        <p:origin x="12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January 19,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3E5C87-9286-4252-A889-4FBDD5958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7815749" cy="37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0DCBC6-8C5A-47ED-97A2-2461AA39F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19200"/>
            <a:ext cx="7693819" cy="38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3ED3E-A77F-43E6-8691-4D9AF3F24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5" y="1183070"/>
            <a:ext cx="7858425" cy="371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Nov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A28423-3819-48F7-8242-A19ED9326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36" y="1143000"/>
            <a:ext cx="8205927" cy="378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Nov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20BFD8-E003-4BCE-8E6F-CF8CD96C2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14400"/>
            <a:ext cx="7468247" cy="36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157AEF-1002-4CEF-9C27-492C0B5B7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1447800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2B187-F336-44EB-82B4-7B335E783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78867"/>
            <a:ext cx="73818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8D12B-F5FF-422D-84DA-251531CE7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2" y="1240234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274543-A099-469F-9BF6-C4265A65A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34" y="1272798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Dec 2021 – Nov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$ 795.3 million in November to $ 782.5 million in December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lower Real-Time and Day-Ahead Settlement Point prices in December than in November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 $1,759.3 million to $1,787.4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Collateral, and  decrease in TPE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Nov 2020 -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Nov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Dec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C8F817-F05B-40AE-B8F2-FDA078669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22" y="1066800"/>
            <a:ext cx="6986622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Dec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F9CDE-0369-4612-9350-796093DBC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316" y="1219200"/>
            <a:ext cx="6907367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Dec 2020- Dec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E8EF74-F2AA-40D1-BB54-FA9E8A57D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92062"/>
            <a:ext cx="7620000" cy="363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Nov 2021 - Dec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34B2CF-A423-469F-9156-BCA3B6ACE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139035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Dec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D88058-B749-4937-958A-B8D38C4CC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42" y="1246443"/>
            <a:ext cx="7699915" cy="436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Dec 2019- Dec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ED1558-41F8-4BFF-8B84-4BA65DF1D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69" y="1143000"/>
            <a:ext cx="8296031" cy="404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BB5719-70C6-4763-BB24-8A918B23A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523116" cy="33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138240</TotalTime>
  <Words>646</Words>
  <Application>Microsoft Office PowerPoint</Application>
  <PresentationFormat>On-screen Show (4:3)</PresentationFormat>
  <Paragraphs>113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Dec 2021 – Nov 2021</vt:lpstr>
      <vt:lpstr>TPE and Forward Adjustment Factors May 2021- Dec 2021</vt:lpstr>
      <vt:lpstr>TPE/Real-Time &amp; Day-Ahead Daily Average Settlement Point Prices for HB_NORTH May 2021- Dec 2021</vt:lpstr>
      <vt:lpstr>Available Credit by Type Compared to Total Potential Exposure (TPE) Dec 2020- Dec 2021</vt:lpstr>
      <vt:lpstr>Discretionary Collateral Nov 2021 - Dec 2021</vt:lpstr>
      <vt:lpstr>TPE and Discretionary Collateral by Market Segment- Dec 2021*</vt:lpstr>
      <vt:lpstr>Discretionary Collateral by Market Segment Dec 2019- Dec 2021</vt:lpstr>
      <vt:lpstr>TPEA Coverage of Settlements May 2021– Nov 2021</vt:lpstr>
      <vt:lpstr>TPEA Coverage of Settlements May 2021– Nov 2021</vt:lpstr>
      <vt:lpstr>TPEA Coverage of Settlements May 2021– Nov 2021</vt:lpstr>
      <vt:lpstr>TPEA Coverage of Settlements May 2021– Nov 2021</vt:lpstr>
      <vt:lpstr>TPEA Coverage of Settlements May 2021– Nov 2021</vt:lpstr>
      <vt:lpstr>TPEA Coverage of Settlements May 2021– Nov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TPEA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878</cp:revision>
  <cp:lastPrinted>2019-06-18T19:02:16Z</cp:lastPrinted>
  <dcterms:created xsi:type="dcterms:W3CDTF">2016-01-21T15:20:31Z</dcterms:created>
  <dcterms:modified xsi:type="dcterms:W3CDTF">2022-01-18T17:26:09Z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