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8"/>
  </p:notesMasterIdLst>
  <p:handoutMasterIdLst>
    <p:handoutMasterId r:id="rId29"/>
  </p:handoutMasterIdLst>
  <p:sldIdLst>
    <p:sldId id="260" r:id="rId7"/>
    <p:sldId id="330" r:id="rId8"/>
    <p:sldId id="338" r:id="rId9"/>
    <p:sldId id="337" r:id="rId10"/>
    <p:sldId id="305" r:id="rId11"/>
    <p:sldId id="314" r:id="rId12"/>
    <p:sldId id="295" r:id="rId13"/>
    <p:sldId id="347" r:id="rId14"/>
    <p:sldId id="351" r:id="rId15"/>
    <p:sldId id="343" r:id="rId16"/>
    <p:sldId id="341" r:id="rId17"/>
    <p:sldId id="344" r:id="rId18"/>
    <p:sldId id="345" r:id="rId19"/>
    <p:sldId id="355" r:id="rId20"/>
    <p:sldId id="261" r:id="rId21"/>
    <p:sldId id="328" r:id="rId22"/>
    <p:sldId id="329" r:id="rId23"/>
    <p:sldId id="327" r:id="rId24"/>
    <p:sldId id="324" r:id="rId25"/>
    <p:sldId id="340" r:id="rId26"/>
    <p:sldId id="322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94130" autoAdjust="0"/>
  </p:normalViewPr>
  <p:slideViewPr>
    <p:cSldViewPr showGuides="1">
      <p:cViewPr varScale="1">
        <p:scale>
          <a:sx n="122" d="100"/>
          <a:sy n="122" d="100"/>
        </p:scale>
        <p:origin x="124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commentAuthors" Target="commentAuthors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360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988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16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January 19,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Nov 202</a:t>
            </a:r>
            <a:r>
              <a:rPr lang="en-US" sz="1800" dirty="0"/>
              <a:t>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398568"/>
            <a:ext cx="47143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exceeds invoice exposure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*TPEA adjusted to exclude short pay entities eliminating data skew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3E5C87-9286-4252-A889-4FBDD59588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066800"/>
            <a:ext cx="7815749" cy="376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Nov 202</a:t>
            </a:r>
            <a:r>
              <a:rPr lang="en-US" sz="1800" dirty="0"/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334000"/>
            <a:ext cx="310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0DCBC6-8C5A-47ED-97A2-2461AA39F5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219200"/>
            <a:ext cx="7693819" cy="385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Nov 202</a:t>
            </a:r>
            <a:r>
              <a:rPr lang="en-US" sz="1800" dirty="0"/>
              <a:t>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213265"/>
            <a:ext cx="320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TPEA generally exceeds Invoice exposure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53ED3E-A77F-43E6-8691-4D9AF3F24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835" y="1183070"/>
            <a:ext cx="7858425" cy="3718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Nov 202</a:t>
            </a:r>
            <a:r>
              <a:rPr lang="en-US" sz="1600" dirty="0"/>
              <a:t>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638800"/>
            <a:ext cx="290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*TPES exceeds actual/invoice exposure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7A28423-3819-48F7-8242-A19ED93261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036" y="1143000"/>
            <a:ext cx="8205927" cy="378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Nov 202</a:t>
            </a:r>
            <a:r>
              <a:rPr lang="en-US" sz="1600" dirty="0"/>
              <a:t>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410200"/>
            <a:ext cx="4757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closely approximates actual/invoice exposure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*TPEA adjusted to exclude short pay entities eliminating data skew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20BFD8-E003-4BCE-8E6F-CF8CD96C2C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914400"/>
            <a:ext cx="7468247" cy="3645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52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Appendix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Distribution by Market Segment*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6700" y="5715000"/>
            <a:ext cx="83439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Excess collateral doesn’t include Unsecured Credit Limit and is defined as Collateral in excess of TPE</a:t>
            </a:r>
          </a:p>
        </p:txBody>
      </p:sp>
      <p:sp>
        <p:nvSpPr>
          <p:cNvPr id="8" name="Rectangle 7"/>
          <p:cNvSpPr/>
          <p:nvPr/>
        </p:nvSpPr>
        <p:spPr>
          <a:xfrm>
            <a:off x="259080" y="5991999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  <a:p>
            <a:pPr>
              <a:spcAft>
                <a:spcPts val="600"/>
              </a:spcAft>
            </a:pP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157AEF-1002-4CEF-9C27-492C0B5B7C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162" y="1447800"/>
            <a:ext cx="7381875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075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Distribution by Rating Group*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A2B187-F336-44EB-82B4-7B335E783C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378867"/>
            <a:ext cx="7381875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526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TPE by Rating and Category*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38D12B-F5FF-422D-84DA-251531CE79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262" y="1240234"/>
            <a:ext cx="8458200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48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Excess Collateral by Rating and Category*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8180" y="5791200"/>
            <a:ext cx="83439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*Excess collateral doesn’t include Unsecured Credit Limit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  <a:p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274543-A099-469F-9BF6-C4265A65A4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534" y="1272798"/>
            <a:ext cx="8353425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31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>
                <a:cs typeface="Times New Roman" panose="02020603050405020304" pitchFamily="18" charset="0"/>
              </a:rPr>
              <a:t>Dec 2021 – Nov </a:t>
            </a:r>
            <a:r>
              <a:rPr lang="en-US" sz="1800" dirty="0">
                <a:latin typeface="+mn-lt"/>
                <a:cs typeface="Times New Roman" panose="02020603050405020304" pitchFamily="18" charset="0"/>
              </a:rPr>
              <a:t>2021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5182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TPE decreased from $ 795.3 million in November to $ 782.5 million in December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TPE decreased mainly due to lower Real-Time and Day-Ahead Settlement Point prices in December than in November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increased from  $1,759.3 million to $1,787.4 million 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The increase in Discretionary Collateral is largely due to increase in Secured Collateral, and  decrease in TPE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 marL="0" indent="0">
              <a:spcAft>
                <a:spcPts val="600"/>
              </a:spcAft>
              <a:buNone/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534400" cy="5181600"/>
          </a:xfrm>
        </p:spPr>
        <p:txBody>
          <a:bodyPr/>
          <a:lstStyle/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TPEA covers Settlement/Invoice exposure and estimated Real-Time and Day- Ahead completed but not settled activity (RTLCNS and UDAA)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The analysis was performed for the period, Nov 2020 -</a:t>
            </a:r>
            <a:r>
              <a:rPr lang="en-US" sz="1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>
                <a:solidFill>
                  <a:srgbClr val="5B6770"/>
                </a:solidFill>
              </a:rPr>
              <a:t>Nov 2021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Only Settlement invoices due to ERCOT are considered in the calculation</a:t>
            </a:r>
          </a:p>
          <a:p>
            <a:pPr marL="457200" lvl="1" indent="0" algn="just">
              <a:spcAft>
                <a:spcPts val="600"/>
              </a:spcAft>
              <a:buNone/>
            </a:pPr>
            <a:r>
              <a:rPr lang="en-US" sz="1400" b="1" u="sng" dirty="0">
                <a:solidFill>
                  <a:srgbClr val="5B6770"/>
                </a:solidFill>
              </a:rPr>
              <a:t>Example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For business date 2/1/2020, if a Counter-Party has M1 value of 20, then all the charge invoices till 2/21/2020 including RTLCNS and UDAA as of 2/1/2020 is summed up to arrive at “Invoice Exposure”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marL="457200" lvl="1" indent="0" algn="just">
              <a:spcAft>
                <a:spcPts val="600"/>
              </a:spcAft>
              <a:buNone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134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and Forward Adjustment Factors May 2021- Dec 2021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 adjusted to exclude short pay entities eliminating data skew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C8F817-F05B-40AE-B8F2-FDA078669F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522" y="1066800"/>
            <a:ext cx="6986622" cy="381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HB_NORTH May 2021- Dec 2021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7F9CDE-0369-4612-9350-796093DBCE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316" y="1219200"/>
            <a:ext cx="6907367" cy="371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Available Credit by Type Compared to Total Potential Exposure (TPE) </a:t>
            </a:r>
            <a:r>
              <a:rPr lang="en-US" sz="1600" dirty="0">
                <a:cs typeface="Times New Roman" panose="02020603050405020304" pitchFamily="18" charset="0"/>
              </a:rPr>
              <a:t>Dec 2020- Dec 2021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4825" y="5319157"/>
            <a:ext cx="8334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Numbers are as of month-end except for Max 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Max TPE is the highest TPE for the corresponding month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 less Defaulted Amounts: TPE – Short-Paid Invoices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E8EF74-F2AA-40D1-BB54-FA9E8A57D1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092062"/>
            <a:ext cx="7620000" cy="363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Nov 2021 - Dec 2021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7700" y="5410200"/>
            <a:ext cx="792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doesn’t include Unsecured Credit Limit or parent guarantees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  <a:p>
            <a:endParaRPr lang="en-US" sz="1400" dirty="0"/>
          </a:p>
          <a:p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34B2CF-A423-469F-9156-BCA3B6ACE7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219200"/>
            <a:ext cx="7139035" cy="374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and Discretionary Collateral by Market Segment- Dec 2021*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4860" y="894535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Load and Generation entities accounted for the largest portion of discretionary collateral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*Discretionary collateral doesn’t include Unsecured Credit Limit or parent guarantees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D88058-B749-4937-958A-B8D38C4CC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042" y="1246443"/>
            <a:ext cx="7699915" cy="436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by Market Segment Dec 2019- Dec 2021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ED1558-41F8-4BFF-8B84-4BA65DF1DA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569" y="1143000"/>
            <a:ext cx="8296031" cy="4041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Nov 202</a:t>
            </a:r>
            <a:r>
              <a:rPr lang="en-US" sz="1800" dirty="0"/>
              <a:t>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029200"/>
            <a:ext cx="48365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Invoice exposure generally exceeds TPEA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TPEA adjusted to exclude short pay entities eliminating data skew 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BBB5719-70C6-4763-BB24-8A918B23AD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219200"/>
            <a:ext cx="7523116" cy="334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39548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138240</TotalTime>
  <Words>646</Words>
  <Application>Microsoft Office PowerPoint</Application>
  <PresentationFormat>On-screen Show (4:3)</PresentationFormat>
  <Paragraphs>113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Monthly Highlights Dec 2021 – Nov 2021</vt:lpstr>
      <vt:lpstr>TPE and Forward Adjustment Factors May 2021- Dec 2021</vt:lpstr>
      <vt:lpstr>TPE/Real-Time &amp; Day-Ahead Daily Average Settlement Point Prices for HB_NORTH May 2021- Dec 2021</vt:lpstr>
      <vt:lpstr>Available Credit by Type Compared to Total Potential Exposure (TPE) Dec 2020- Dec 2021</vt:lpstr>
      <vt:lpstr>Discretionary Collateral Nov 2021 - Dec 2021</vt:lpstr>
      <vt:lpstr>TPE and Discretionary Collateral by Market Segment- Dec 2021*</vt:lpstr>
      <vt:lpstr>Discretionary Collateral by Market Segment Dec 2019- Dec 2021</vt:lpstr>
      <vt:lpstr>TPEA Coverage of Settlements May 2021– Nov 2021</vt:lpstr>
      <vt:lpstr>TPEA Coverage of Settlements May 2021– Nov 2021</vt:lpstr>
      <vt:lpstr>TPEA Coverage of Settlements May 2021– Nov 2021</vt:lpstr>
      <vt:lpstr>TPEA Coverage of Settlements May 2021– Nov 2021</vt:lpstr>
      <vt:lpstr>TPEA Coverage of Settlements May 2021– Nov 2021</vt:lpstr>
      <vt:lpstr>TPEA Coverage of Settlements May 2021– Nov 2021</vt:lpstr>
      <vt:lpstr>PowerPoint Presentation</vt:lpstr>
      <vt:lpstr>Summary of Distribution by Market Segment*</vt:lpstr>
      <vt:lpstr>Summary of Distribution by Rating Group* </vt:lpstr>
      <vt:lpstr>Distribution of TPE by Rating and Category*</vt:lpstr>
      <vt:lpstr>Distribution of Excess Collateral by Rating and Category*</vt:lpstr>
      <vt:lpstr>TPEA Coverage of Settlements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878</cp:revision>
  <cp:lastPrinted>2019-06-18T19:02:16Z</cp:lastPrinted>
  <dcterms:created xsi:type="dcterms:W3CDTF">2016-01-21T15:20:31Z</dcterms:created>
  <dcterms:modified xsi:type="dcterms:W3CDTF">2022-01-18T17:26:09Z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