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336" r:id="rId8"/>
    <p:sldId id="337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 showGuides="1">
      <p:cViewPr varScale="1">
        <p:scale>
          <a:sx n="63" d="100"/>
          <a:sy n="63" d="100"/>
        </p:scale>
        <p:origin x="1080" y="72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6.  NPRR 1112 – Elimination of Unsecured Credit Limits</a:t>
            </a:r>
            <a:endParaRPr lang="en-US" dirty="0"/>
          </a:p>
          <a:p>
            <a:r>
              <a:rPr lang="en-US" dirty="0"/>
              <a:t>Mark Ruane</a:t>
            </a:r>
          </a:p>
          <a:p>
            <a:r>
              <a:rPr lang="en-US" dirty="0"/>
              <a:t>Sr. Director, Settlements, Retail and Credit</a:t>
            </a:r>
          </a:p>
          <a:p>
            <a:endParaRPr lang="en-US" dirty="0"/>
          </a:p>
          <a:p>
            <a:r>
              <a:rPr lang="en-US" dirty="0"/>
              <a:t>CWG / MCWG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January 19,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Unsecured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333500"/>
            <a:ext cx="8564880" cy="4191000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2000" dirty="0"/>
              <a:t>There are currently 356 active CPs, of which 311 have positive TPE.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/>
              <a:t>Of these, 37 (10.4%) have unsecured credit limits. By category: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CRRAH only:	12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Generation		 3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Load		 5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Load + Gen		12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Trader		 5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/>
              <a:t>Approximately 24 are </a:t>
            </a:r>
            <a:r>
              <a:rPr lang="en-US" sz="2000" dirty="0" err="1"/>
              <a:t>munis</a:t>
            </a:r>
            <a:r>
              <a:rPr lang="en-US" sz="2000" dirty="0"/>
              <a:t>, co-ops etc.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/>
              <a:t>Seven CPs are at the UCL cap of $50m. Other unsecured limits range from $2.3m to $49.7m.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1">
              <a:spcBef>
                <a:spcPts val="0"/>
              </a:spcBef>
            </a:pPr>
            <a:endParaRPr lang="en-US" sz="1600" dirty="0"/>
          </a:p>
          <a:p>
            <a:pPr marL="5715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 marL="0" lv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Unsecured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22120"/>
            <a:ext cx="8458200" cy="2362200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2000" dirty="0"/>
              <a:t>Provisions for unsecured credit at other ISO/RTOs are provided separately. 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/>
              <a:t>Outside of ISO/RTOs, we are not aware of any commodity exchange (</a:t>
            </a:r>
            <a:r>
              <a:rPr lang="en-US" sz="2000" dirty="0" err="1"/>
              <a:t>eg</a:t>
            </a:r>
            <a:r>
              <a:rPr lang="en-US" sz="2000" dirty="0"/>
              <a:t> CBOT, CME, ICE, NYMEX) that allows use of unsecured credit for exchange positions. 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13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0" y="2895600"/>
            <a:ext cx="2209800" cy="5425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Discussion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46" y="1137444"/>
            <a:ext cx="5461454" cy="512445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Default Uplift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5878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13186</TotalTime>
  <Words>173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Unsecured Credit</vt:lpstr>
      <vt:lpstr>Unsecured Credit</vt:lpstr>
      <vt:lpstr>Default Uplift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314</cp:revision>
  <cp:lastPrinted>2016-01-21T20:53:15Z</cp:lastPrinted>
  <dcterms:created xsi:type="dcterms:W3CDTF">2016-01-21T15:20:31Z</dcterms:created>
  <dcterms:modified xsi:type="dcterms:W3CDTF">2022-01-17T16:17:00Z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