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336" r:id="rId8"/>
    <p:sldId id="337" r:id="rId9"/>
    <p:sldId id="264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04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744" userDrawn="1">
          <p15:clr>
            <a:srgbClr val="A4A3A4"/>
          </p15:clr>
        </p15:guide>
        <p15:guide id="4" pos="672" userDrawn="1">
          <p15:clr>
            <a:srgbClr val="A4A3A4"/>
          </p15:clr>
        </p15:guide>
        <p15:guide id="5" pos="50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ells, Vanessa" initials="SV" lastIdx="2" clrIdx="0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4660"/>
  </p:normalViewPr>
  <p:slideViewPr>
    <p:cSldViewPr showGuides="1">
      <p:cViewPr varScale="1">
        <p:scale>
          <a:sx n="63" d="100"/>
          <a:sy n="63" d="100"/>
        </p:scale>
        <p:origin x="1080" y="72"/>
      </p:cViewPr>
      <p:guideLst>
        <p:guide orient="horz" pos="1104"/>
        <p:guide pos="2880"/>
        <p:guide orient="horz" pos="3744"/>
        <p:guide pos="672"/>
        <p:guide pos="508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53" d="100"/>
          <a:sy n="53" d="100"/>
        </p:scale>
        <p:origin x="282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48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6200" y="6651536"/>
            <a:ext cx="1164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905000"/>
            <a:ext cx="51054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6.  NPRR 1112 – Elimination of Unsecured Credit Limits</a:t>
            </a:r>
            <a:endParaRPr lang="en-US" dirty="0"/>
          </a:p>
          <a:p>
            <a:r>
              <a:rPr lang="en-US" dirty="0"/>
              <a:t>Mark Ruane</a:t>
            </a:r>
          </a:p>
          <a:p>
            <a:r>
              <a:rPr lang="en-US" dirty="0"/>
              <a:t>Sr. Director, Settlements, Retail and Credit</a:t>
            </a:r>
          </a:p>
          <a:p>
            <a:endParaRPr lang="en-US" dirty="0"/>
          </a:p>
          <a:p>
            <a:r>
              <a:rPr lang="en-US" dirty="0"/>
              <a:t>CWG / MCWG</a:t>
            </a:r>
          </a:p>
          <a:p>
            <a:endParaRPr lang="en-US" dirty="0"/>
          </a:p>
          <a:p>
            <a:r>
              <a:rPr lang="en-US" dirty="0"/>
              <a:t>ERCOT Public</a:t>
            </a:r>
          </a:p>
          <a:p>
            <a:r>
              <a:rPr lang="en-US" dirty="0"/>
              <a:t>January 19, 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Unsecured Credit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" y="1333500"/>
            <a:ext cx="8564880" cy="4191000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en-US" sz="2000" dirty="0"/>
              <a:t>There are currently 356 active CPs, of which 311 have positive TPE.</a:t>
            </a:r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0">
              <a:spcBef>
                <a:spcPts val="0"/>
              </a:spcBef>
            </a:pPr>
            <a:r>
              <a:rPr lang="en-US" sz="2000" dirty="0"/>
              <a:t>Of these, 37 (10.4%) have unsecured credit limits. By category:</a:t>
            </a:r>
          </a:p>
          <a:p>
            <a:pPr lvl="1">
              <a:spcBef>
                <a:spcPts val="0"/>
              </a:spcBef>
            </a:pPr>
            <a:r>
              <a:rPr lang="en-US" sz="1600" dirty="0"/>
              <a:t>CRRAH only:	12</a:t>
            </a:r>
          </a:p>
          <a:p>
            <a:pPr lvl="1">
              <a:spcBef>
                <a:spcPts val="0"/>
              </a:spcBef>
            </a:pPr>
            <a:r>
              <a:rPr lang="en-US" sz="1600" dirty="0"/>
              <a:t>Generation		 3</a:t>
            </a:r>
          </a:p>
          <a:p>
            <a:pPr lvl="1">
              <a:spcBef>
                <a:spcPts val="0"/>
              </a:spcBef>
            </a:pPr>
            <a:r>
              <a:rPr lang="en-US" sz="1600" dirty="0"/>
              <a:t>Load		 5</a:t>
            </a:r>
          </a:p>
          <a:p>
            <a:pPr lvl="1">
              <a:spcBef>
                <a:spcPts val="0"/>
              </a:spcBef>
            </a:pPr>
            <a:r>
              <a:rPr lang="en-US" sz="1600" dirty="0"/>
              <a:t>Load + Gen		12</a:t>
            </a:r>
          </a:p>
          <a:p>
            <a:pPr lvl="1">
              <a:spcBef>
                <a:spcPts val="0"/>
              </a:spcBef>
            </a:pPr>
            <a:r>
              <a:rPr lang="en-US" sz="1600" dirty="0"/>
              <a:t>Trader		 5</a:t>
            </a:r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0">
              <a:spcBef>
                <a:spcPts val="0"/>
              </a:spcBef>
            </a:pPr>
            <a:r>
              <a:rPr lang="en-US" sz="2000" dirty="0"/>
              <a:t>Approximately 24 are </a:t>
            </a:r>
            <a:r>
              <a:rPr lang="en-US" sz="2000" dirty="0" err="1"/>
              <a:t>munis</a:t>
            </a:r>
            <a:r>
              <a:rPr lang="en-US" sz="2000" dirty="0"/>
              <a:t>, co-ops etc.</a:t>
            </a:r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0">
              <a:spcBef>
                <a:spcPts val="0"/>
              </a:spcBef>
            </a:pPr>
            <a:r>
              <a:rPr lang="en-US" sz="2000" dirty="0"/>
              <a:t>Seven CPs are at the UCL cap of $50m. Other unsecured limits range from $2.3m to $49.7m. 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1">
              <a:spcBef>
                <a:spcPts val="0"/>
              </a:spcBef>
            </a:pPr>
            <a:endParaRPr lang="en-US" sz="1600" dirty="0"/>
          </a:p>
          <a:p>
            <a:pPr marL="5715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26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Unsecured Credit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22120"/>
            <a:ext cx="8458200" cy="2362200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en-US" sz="2000" dirty="0"/>
              <a:t>Provisions for unsecured credit at other ISO/RTOs are provided separately. </a:t>
            </a:r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0">
              <a:spcBef>
                <a:spcPts val="0"/>
              </a:spcBef>
            </a:pPr>
            <a:r>
              <a:rPr lang="en-US" sz="2000" dirty="0"/>
              <a:t>Outside of ISO/RTOs, we are not aware of any commodity exchange (</a:t>
            </a:r>
            <a:r>
              <a:rPr lang="en-US" sz="2000" dirty="0" err="1"/>
              <a:t>eg</a:t>
            </a:r>
            <a:r>
              <a:rPr lang="en-US" sz="2000" dirty="0"/>
              <a:t> CBOT, CME, ICE, NYMEX) that allows use of unsecured credit for exchange positions. </a:t>
            </a:r>
          </a:p>
          <a:p>
            <a:pPr lvl="0">
              <a:spcBef>
                <a:spcPts val="0"/>
              </a:spcBef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713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524000" y="2895600"/>
            <a:ext cx="2209800" cy="54252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Discussion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0146" y="1137444"/>
            <a:ext cx="5461454" cy="512445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Default Uplift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95878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13186</TotalTime>
  <Words>173</Words>
  <Application>Microsoft Office PowerPoint</Application>
  <PresentationFormat>On-screen Show (4:3)</PresentationFormat>
  <Paragraphs>36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PowerPoint Presentation</vt:lpstr>
      <vt:lpstr>Unsecured Credit</vt:lpstr>
      <vt:lpstr>Unsecured Credit</vt:lpstr>
      <vt:lpstr>Default Uplift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Ruane, Mark</cp:lastModifiedBy>
  <cp:revision>314</cp:revision>
  <cp:lastPrinted>2016-01-21T20:53:15Z</cp:lastPrinted>
  <dcterms:created xsi:type="dcterms:W3CDTF">2016-01-21T15:20:31Z</dcterms:created>
  <dcterms:modified xsi:type="dcterms:W3CDTF">2022-01-17T16:17:00Z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