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sldIdLst>
    <p:sldId id="264" r:id="rId2"/>
    <p:sldId id="266" r:id="rId3"/>
    <p:sldId id="267" r:id="rId4"/>
    <p:sldId id="269" r:id="rId5"/>
    <p:sldId id="27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87" autoAdjust="0"/>
  </p:normalViewPr>
  <p:slideViewPr>
    <p:cSldViewPr snapToGrid="0">
      <p:cViewPr varScale="1">
        <p:scale>
          <a:sx n="62" d="100"/>
          <a:sy n="62" d="100"/>
        </p:scale>
        <p:origin x="7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1/13/2022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7325D46-E941-406F-BD57-531CEF7A6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962047"/>
              </p:ext>
            </p:extLst>
          </p:nvPr>
        </p:nvGraphicFramePr>
        <p:xfrm>
          <a:off x="1033463" y="1086378"/>
          <a:ext cx="10577512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972">
                  <a:extLst>
                    <a:ext uri="{9D8B030D-6E8A-4147-A177-3AD203B41FA5}">
                      <a16:colId xmlns:a16="http://schemas.microsoft.com/office/drawing/2014/main" val="965041647"/>
                    </a:ext>
                  </a:extLst>
                </a:gridCol>
                <a:gridCol w="9857540">
                  <a:extLst>
                    <a:ext uri="{9D8B030D-6E8A-4147-A177-3AD203B41FA5}">
                      <a16:colId xmlns:a16="http://schemas.microsoft.com/office/drawing/2014/main" val="4133065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Rounded MT Bold" panose="020F0704030504030204" pitchFamily="34" charset="0"/>
                        </a:rPr>
                        <a:t>2021 Accomplishments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835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Supported Texas data transport improvement initiatives and continuous joint efforts with other retail market working groups</a:t>
                      </a:r>
                      <a:endParaRPr lang="en-US" sz="1600" dirty="0">
                        <a:effectLst/>
                        <a:latin typeface="Arial Rounded MT Bold" panose="020F07040305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2950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800" u="none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u="sng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TXSET</a:t>
                      </a:r>
                      <a:endParaRPr lang="en-US" sz="1600" dirty="0">
                        <a:effectLst/>
                        <a:latin typeface="Arial Rounded MT Bold" panose="020F07040305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0" marR="0" lvl="2" indent="-2286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eriod"/>
                      </a:pPr>
                      <a:r>
                        <a:rPr lang="en-US" sz="1800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Supported development of an IAG solution for consideration of TXSET v5.0 enhancements, SCR817 MarkeTrak Validation Revisions</a:t>
                      </a:r>
                      <a:endParaRPr lang="en-US" sz="1600" dirty="0">
                        <a:effectLst/>
                        <a:latin typeface="Arial Rounded MT Bold" panose="020F07040305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0" marR="0" lvl="2" indent="-2286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eriod"/>
                      </a:pPr>
                      <a:r>
                        <a:rPr lang="en-US" sz="1800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Supported inclusion of ERCOT MIS  API functionality in NPRR1095 TXSET v5.0 Changes and RMGRR169</a:t>
                      </a:r>
                    </a:p>
                    <a:p>
                      <a:pPr marL="685800" marR="0" lvl="1" indent="-2286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800" u="none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800" u="sng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RECTF</a:t>
                      </a:r>
                    </a:p>
                    <a:p>
                      <a:pPr marL="1314450" marR="0" lvl="2" indent="-4000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eriod"/>
                      </a:pPr>
                      <a:r>
                        <a:rPr lang="en-US" sz="1800" u="none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Assisted in establishing SLAs and guidance for “</a:t>
                      </a:r>
                      <a:r>
                        <a:rPr lang="en-US" sz="1800" u="none" dirty="0" err="1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breakglass</a:t>
                      </a:r>
                      <a:r>
                        <a:rPr lang="en-US" sz="1800" u="none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 procedures for ERCOT Listserv communication platform</a:t>
                      </a:r>
                    </a:p>
                    <a:p>
                      <a:pPr marL="857250" marR="0" lvl="1" indent="-4000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800" u="sng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RMTTF</a:t>
                      </a:r>
                    </a:p>
                    <a:p>
                      <a:pPr marL="1314450" marR="0" lvl="2" indent="-4000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eriod"/>
                      </a:pPr>
                      <a:r>
                        <a:rPr lang="en-US" sz="1800" u="none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Provided continued support of market education opportunities as discovered in the MarkeTrak subtype analyses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970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Reviewed </a:t>
                      </a: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biannual overall MarkeTrak subtype volumes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, discussed trends, and applied results to support MarkeTrak enhancements SCRs 815 &amp; 817</a:t>
                      </a:r>
                    </a:p>
                    <a:p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133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576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7325D46-E941-406F-BD57-531CEF7A6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185525"/>
              </p:ext>
            </p:extLst>
          </p:nvPr>
        </p:nvGraphicFramePr>
        <p:xfrm>
          <a:off x="1047750" y="941515"/>
          <a:ext cx="10577512" cy="4872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972">
                  <a:extLst>
                    <a:ext uri="{9D8B030D-6E8A-4147-A177-3AD203B41FA5}">
                      <a16:colId xmlns:a16="http://schemas.microsoft.com/office/drawing/2014/main" val="965041647"/>
                    </a:ext>
                  </a:extLst>
                </a:gridCol>
                <a:gridCol w="9857540">
                  <a:extLst>
                    <a:ext uri="{9D8B030D-6E8A-4147-A177-3AD203B41FA5}">
                      <a16:colId xmlns:a16="http://schemas.microsoft.com/office/drawing/2014/main" val="4133065883"/>
                    </a:ext>
                  </a:extLst>
                </a:gridCol>
              </a:tblGrid>
              <a:tr h="4410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Rounded MT Bold" panose="020F0704030504030204" pitchFamily="34" charset="0"/>
                        </a:rPr>
                        <a:t>2021 Accomplishments - continued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835032"/>
                  </a:ext>
                </a:extLst>
              </a:tr>
              <a:tr h="2205016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Submitted two SCRs for proposed </a:t>
                      </a: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Marketrak enhancements </a:t>
                      </a:r>
                      <a:endParaRPr lang="en-US" sz="1600" u="none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800100" lvl="1" indent="-342900">
                        <a:buFont typeface="+mj-lt"/>
                        <a:buAutoNum type="alphaLcParenR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Sorted the list of enhancements by administrative vs validation revisions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1314450" lvl="2" indent="-400050">
                        <a:buFont typeface="+mj-lt"/>
                        <a:buAutoNum type="romanLcPeriod"/>
                      </a:pP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SCR815, administrative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suggestions to be managed via MarkeTrak technical refresh</a:t>
                      </a:r>
                    </a:p>
                    <a:p>
                      <a:pPr marL="1714500" lvl="3" indent="-342900">
                        <a:buFont typeface="+mj-lt"/>
                        <a:buAutoNum type="arabicPeriod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Expanded common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Unexecutable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reasons for various subtypes</a:t>
                      </a:r>
                    </a:p>
                    <a:p>
                      <a:pPr marL="1314450" lvl="2" indent="-400050">
                        <a:buFont typeface="+mj-lt"/>
                        <a:buAutoNum type="romanLcPeriod"/>
                      </a:pP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SCR817, validation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suggestions requiring more coding/logic and aligned with TXSET 5.0 NPRR1095 and RMGRR169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970991"/>
                  </a:ext>
                </a:extLst>
              </a:tr>
              <a:tr h="117375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kern="1200" dirty="0" err="1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Unexecutable</a:t>
                      </a: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IAG/IAL Subtype Deep Dive Analysis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– utilized the IAG MarkeTrak Performance Metrics framework evaluating 1553 Unexecuted IAG and IAL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MarkeTraks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to identify timelines for the first four steps in the IAG/IAL Marketrak process.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133761"/>
                  </a:ext>
                </a:extLst>
              </a:tr>
              <a:tr h="103634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Support </a:t>
                      </a: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of ERCOT’s extended release window in May –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preparation, establish workarounds to ensure market operations during cutover, communication, post implementation discussion</a:t>
                      </a: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454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47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7325D46-E941-406F-BD57-531CEF7A6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681869"/>
              </p:ext>
            </p:extLst>
          </p:nvPr>
        </p:nvGraphicFramePr>
        <p:xfrm>
          <a:off x="1047750" y="941516"/>
          <a:ext cx="10577512" cy="5053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972">
                  <a:extLst>
                    <a:ext uri="{9D8B030D-6E8A-4147-A177-3AD203B41FA5}">
                      <a16:colId xmlns:a16="http://schemas.microsoft.com/office/drawing/2014/main" val="965041647"/>
                    </a:ext>
                  </a:extLst>
                </a:gridCol>
                <a:gridCol w="9857540">
                  <a:extLst>
                    <a:ext uri="{9D8B030D-6E8A-4147-A177-3AD203B41FA5}">
                      <a16:colId xmlns:a16="http://schemas.microsoft.com/office/drawing/2014/main" val="4133065883"/>
                    </a:ext>
                  </a:extLst>
                </a:gridCol>
              </a:tblGrid>
              <a:tr h="4193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Rounded MT Bold" panose="020F0704030504030204" pitchFamily="34" charset="0"/>
                        </a:rPr>
                        <a:t>2021 Accomplishments - continued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835032"/>
                  </a:ext>
                </a:extLst>
              </a:tr>
              <a:tr h="924447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Reviewed current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switch hold notification market process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(by TDU) and pivoted from a suggestion for new secure repository in ERCOT MIS to an RMGRR modifying the timelines for Switch Hold extract information to made available to market participants – RMGRR166, Revised Timing for Switch Hold Extract Availability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970991"/>
                  </a:ext>
                </a:extLst>
              </a:tr>
              <a:tr h="648243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Improved the Switch Hold Removal process in creating RMGRR167  to ensure language in the RMG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provides additional clarity in documents required for the removal of a switch hold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133761"/>
                  </a:ext>
                </a:extLst>
              </a:tr>
              <a:tr h="744473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“Cleaned up” </a:t>
                      </a: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the Market Metric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page and PUCT links on ercot.com as instructed by RMS</a:t>
                      </a: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454643"/>
                  </a:ext>
                </a:extLst>
              </a:tr>
              <a:tr h="52398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Reviewed and monitored </a:t>
                      </a: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monthly IT retail incident and service availability</a:t>
                      </a:r>
                      <a:endParaRPr lang="en-US" u="none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178340"/>
                  </a:ext>
                </a:extLst>
              </a:tr>
              <a:tr h="950567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Approved the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Retail Market Services Service Level Agreements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for 2022 for endorsement to RMS including new Listserv SLAs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361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854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7325D46-E941-406F-BD57-531CEF7A6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214511"/>
              </p:ext>
            </p:extLst>
          </p:nvPr>
        </p:nvGraphicFramePr>
        <p:xfrm>
          <a:off x="929709" y="1047509"/>
          <a:ext cx="10577512" cy="5284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972">
                  <a:extLst>
                    <a:ext uri="{9D8B030D-6E8A-4147-A177-3AD203B41FA5}">
                      <a16:colId xmlns:a16="http://schemas.microsoft.com/office/drawing/2014/main" val="965041647"/>
                    </a:ext>
                  </a:extLst>
                </a:gridCol>
                <a:gridCol w="9857540">
                  <a:extLst>
                    <a:ext uri="{9D8B030D-6E8A-4147-A177-3AD203B41FA5}">
                      <a16:colId xmlns:a16="http://schemas.microsoft.com/office/drawing/2014/main" val="4133065883"/>
                    </a:ext>
                  </a:extLst>
                </a:gridCol>
              </a:tblGrid>
              <a:tr h="4193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Rounded MT Bold" panose="020F0704030504030204" pitchFamily="34" charset="0"/>
                        </a:rPr>
                        <a:t>2022 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835032"/>
                  </a:ext>
                </a:extLst>
              </a:tr>
              <a:tr h="924447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Support Texas data transport improvement initiatives and continue joint efforts with other retail market working groups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800100" lvl="1" indent="-342900">
                        <a:buFont typeface="+mj-lt"/>
                        <a:buAutoNum type="alphaLcParenR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Collaborative with the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Retail Market Training Task Force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on operational issues in educating the market and support for the scheduled MarkeTrak Upgrade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800100" lvl="1" indent="-342900">
                        <a:buFont typeface="+mj-lt"/>
                        <a:buAutoNum type="alphaLcParenR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Continued support of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TXSET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5.0 IAG solution for any development requirements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800100" lvl="1" indent="-342900">
                        <a:buFont typeface="+mj-lt"/>
                        <a:buAutoNum type="alphaLcParenR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Quarterly review of monthly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ERCOT IAG report </a:t>
                      </a:r>
                      <a:endParaRPr lang="en-US" sz="1600" u="sng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+mj-lt"/>
                        <a:buNone/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970991"/>
                  </a:ext>
                </a:extLst>
              </a:tr>
              <a:tr h="838718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Support/monitor ERCOT’s efforts in the MarkeTrak Technical Refresh and SCR815 MarkeTrak Enhancements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133761"/>
                  </a:ext>
                </a:extLst>
              </a:tr>
              <a:tr h="950567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Arial Rounded MT Bold" panose="020F0704030504030204" pitchFamily="34" charset="0"/>
                        </a:rPr>
                        <a:t>Perform biannual review of overall MarkeTrak subtype volumes for trends and </a:t>
                      </a:r>
                      <a:r>
                        <a:rPr lang="en-US" dirty="0" err="1">
                          <a:latin typeface="Arial Rounded MT Bold" panose="020F0704030504030204" pitchFamily="34" charset="0"/>
                        </a:rPr>
                        <a:t>th</a:t>
                      </a:r>
                      <a:r>
                        <a:rPr lang="en-US" dirty="0">
                          <a:latin typeface="Arial Rounded MT Bold" panose="020F0704030504030204" pitchFamily="34" charset="0"/>
                        </a:rPr>
                        <a:t> </a:t>
                      </a:r>
                      <a:r>
                        <a:rPr lang="en-US" dirty="0" err="1">
                          <a:latin typeface="Arial Rounded MT Bold" panose="020F0704030504030204" pitchFamily="34" charset="0"/>
                        </a:rPr>
                        <a:t>eneed</a:t>
                      </a:r>
                      <a:r>
                        <a:rPr lang="en-US" dirty="0">
                          <a:latin typeface="Arial Rounded MT Bold" panose="020F0704030504030204" pitchFamily="34" charset="0"/>
                        </a:rPr>
                        <a:t> for further analysis of various subtypes based on data points established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454643"/>
                  </a:ext>
                </a:extLst>
              </a:tr>
              <a:tr h="950567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Arial Rounded MT Bold" panose="020F0704030504030204" pitchFamily="34" charset="0"/>
                        </a:rPr>
                        <a:t>Perform IAG data analysis using framework established in 2020 to identify metrics/trends for market participants performance using ERCOT provided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350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416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7325D46-E941-406F-BD57-531CEF7A6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252032"/>
              </p:ext>
            </p:extLst>
          </p:nvPr>
        </p:nvGraphicFramePr>
        <p:xfrm>
          <a:off x="959618" y="1047658"/>
          <a:ext cx="10388640" cy="3382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100">
                  <a:extLst>
                    <a:ext uri="{9D8B030D-6E8A-4147-A177-3AD203B41FA5}">
                      <a16:colId xmlns:a16="http://schemas.microsoft.com/office/drawing/2014/main" val="965041647"/>
                    </a:ext>
                  </a:extLst>
                </a:gridCol>
                <a:gridCol w="9857540">
                  <a:extLst>
                    <a:ext uri="{9D8B030D-6E8A-4147-A177-3AD203B41FA5}">
                      <a16:colId xmlns:a16="http://schemas.microsoft.com/office/drawing/2014/main" val="4133065883"/>
                    </a:ext>
                  </a:extLst>
                </a:gridCol>
              </a:tblGrid>
              <a:tr h="4193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Rounded MT Bold" panose="020F0704030504030204" pitchFamily="34" charset="0"/>
                        </a:rPr>
                        <a:t>2022 Goals - continued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835032"/>
                  </a:ext>
                </a:extLst>
              </a:tr>
              <a:tr h="73051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Use MT data analysis results to </a:t>
                      </a: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review expected Service Level Agreements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to improve performance and streamline processes</a:t>
                      </a: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454643"/>
                  </a:ext>
                </a:extLst>
              </a:tr>
              <a:tr h="756634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Perform monthly review of the Retail Market Services and Market Data Transparency </a:t>
                      </a: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Service Level Agreements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(SLAs), and work with ERCOT to evaluate and implement any potential changes, as needed</a:t>
                      </a: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178340"/>
                  </a:ext>
                </a:extLst>
              </a:tr>
              <a:tr h="49539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Review the quarterly </a:t>
                      </a: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ERCOT Retail Market Performance Measures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if needed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346500"/>
                  </a:ext>
                </a:extLst>
              </a:tr>
              <a:tr h="49539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Support </a:t>
                      </a: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ERCOT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resolution efforts in addressing each </a:t>
                      </a: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outage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and/or degradation of service</a:t>
                      </a: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98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48683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3142</TotalTime>
  <Words>590</Words>
  <Application>Microsoft Office PowerPoint</Application>
  <PresentationFormat>Widescreen</PresentationFormat>
  <Paragraphs>60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 Rounded MT Bold</vt:lpstr>
      <vt:lpstr>Calibri</vt:lpstr>
      <vt:lpstr>Calibri Light</vt:lpstr>
      <vt:lpstr>Retrospect</vt:lpstr>
      <vt:lpstr>TDTMS</vt:lpstr>
      <vt:lpstr>TDTMS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100</cp:revision>
  <dcterms:created xsi:type="dcterms:W3CDTF">2019-02-27T15:25:50Z</dcterms:created>
  <dcterms:modified xsi:type="dcterms:W3CDTF">2022-01-14T00:10:02Z</dcterms:modified>
</cp:coreProperties>
</file>