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7"/>
  </p:notesMasterIdLst>
  <p:handoutMasterIdLst>
    <p:handoutMasterId r:id="rId28"/>
  </p:handoutMasterIdLst>
  <p:sldIdLst>
    <p:sldId id="343" r:id="rId7"/>
    <p:sldId id="352" r:id="rId8"/>
    <p:sldId id="344" r:id="rId9"/>
    <p:sldId id="345" r:id="rId10"/>
    <p:sldId id="346" r:id="rId11"/>
    <p:sldId id="353" r:id="rId12"/>
    <p:sldId id="347" r:id="rId13"/>
    <p:sldId id="348" r:id="rId14"/>
    <p:sldId id="349" r:id="rId15"/>
    <p:sldId id="350" r:id="rId16"/>
    <p:sldId id="351" r:id="rId17"/>
    <p:sldId id="342" r:id="rId18"/>
    <p:sldId id="260" r:id="rId19"/>
    <p:sldId id="336" r:id="rId20"/>
    <p:sldId id="339" r:id="rId21"/>
    <p:sldId id="337" r:id="rId22"/>
    <p:sldId id="331" r:id="rId23"/>
    <p:sldId id="340" r:id="rId24"/>
    <p:sldId id="338" r:id="rId25"/>
    <p:sldId id="264"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0">
          <p15:clr>
            <a:srgbClr val="A4A3A4"/>
          </p15:clr>
        </p15:guide>
        <p15:guide id="3" orient="horz" pos="3744" userDrawn="1">
          <p15:clr>
            <a:srgbClr val="A4A3A4"/>
          </p15:clr>
        </p15:guide>
        <p15:guide id="4" pos="672" userDrawn="1">
          <p15:clr>
            <a:srgbClr val="A4A3A4"/>
          </p15:clr>
        </p15:guide>
        <p15:guide id="5" pos="50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DD7E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660"/>
  </p:normalViewPr>
  <p:slideViewPr>
    <p:cSldViewPr showGuides="1">
      <p:cViewPr varScale="1">
        <p:scale>
          <a:sx n="123" d="100"/>
          <a:sy n="123" d="100"/>
        </p:scale>
        <p:origin x="1266" y="102"/>
      </p:cViewPr>
      <p:guideLst>
        <p:guide orient="horz" pos="1104"/>
        <p:guide pos="2880"/>
        <p:guide orient="horz" pos="3744"/>
        <p:guide pos="672"/>
        <p:guide pos="50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One-Year Default Allocation Share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'All CPs'!$AC$1</c:f>
              <c:strCache>
                <c:ptCount val="1"/>
              </c:strCache>
            </c:strRef>
          </c:tx>
          <c:spPr>
            <a:solidFill>
              <a:schemeClr val="accent1"/>
            </a:solidFill>
            <a:ln w="19050">
              <a:noFill/>
            </a:ln>
            <a:effectLst/>
          </c:spPr>
          <c:invertIfNegative val="0"/>
          <c:cat>
            <c:numRef>
              <c:f>'All CPs'!$AB$2:$AB$12</c:f>
              <c:numCache>
                <c:formatCode>_("$"* #,##0.00_);_("$"* \(#,##0.00\);_("$"* "-"??_);_(@_)</c:formatCode>
                <c:ptCount val="11"/>
                <c:pt idx="0">
                  <c:v>0.22921837380543869</c:v>
                </c:pt>
                <c:pt idx="1">
                  <c:v>224209.01039653269</c:v>
                </c:pt>
                <c:pt idx="2">
                  <c:v>448417.79157469154</c:v>
                </c:pt>
                <c:pt idx="3">
                  <c:v>672626.57275285036</c:v>
                </c:pt>
                <c:pt idx="4">
                  <c:v>896835.3539310093</c:v>
                </c:pt>
                <c:pt idx="5">
                  <c:v>1121044.1351091682</c:v>
                </c:pt>
                <c:pt idx="6">
                  <c:v>1345252.9162873272</c:v>
                </c:pt>
                <c:pt idx="7">
                  <c:v>1569461.6974654861</c:v>
                </c:pt>
                <c:pt idx="8">
                  <c:v>1793670.4786436451</c:v>
                </c:pt>
                <c:pt idx="9">
                  <c:v>2017879.259821804</c:v>
                </c:pt>
                <c:pt idx="10">
                  <c:v>2242088.0409999629</c:v>
                </c:pt>
              </c:numCache>
            </c:numRef>
          </c:cat>
          <c:val>
            <c:numRef>
              <c:f>'All CPs'!$AC$2:$AC$12</c:f>
              <c:numCache>
                <c:formatCode>General</c:formatCode>
                <c:ptCount val="11"/>
                <c:pt idx="0">
                  <c:v>1</c:v>
                </c:pt>
                <c:pt idx="1">
                  <c:v>199</c:v>
                </c:pt>
                <c:pt idx="2">
                  <c:v>21</c:v>
                </c:pt>
                <c:pt idx="3">
                  <c:v>9</c:v>
                </c:pt>
                <c:pt idx="4">
                  <c:v>6</c:v>
                </c:pt>
                <c:pt idx="5">
                  <c:v>2</c:v>
                </c:pt>
                <c:pt idx="6">
                  <c:v>1</c:v>
                </c:pt>
                <c:pt idx="7">
                  <c:v>0</c:v>
                </c:pt>
                <c:pt idx="8">
                  <c:v>0</c:v>
                </c:pt>
                <c:pt idx="9">
                  <c:v>0</c:v>
                </c:pt>
                <c:pt idx="10">
                  <c:v>2</c:v>
                </c:pt>
              </c:numCache>
            </c:numRef>
          </c:val>
          <c:extLst>
            <c:ext xmlns:c16="http://schemas.microsoft.com/office/drawing/2014/chart" uri="{C3380CC4-5D6E-409C-BE32-E72D297353CC}">
              <c16:uniqueId val="{00000000-11C9-4E7A-BD92-839D1973F4C1}"/>
            </c:ext>
          </c:extLst>
        </c:ser>
        <c:dLbls>
          <c:showLegendKey val="0"/>
          <c:showVal val="0"/>
          <c:showCatName val="0"/>
          <c:showSerName val="0"/>
          <c:showPercent val="0"/>
          <c:showBubbleSize val="0"/>
        </c:dLbls>
        <c:gapWidth val="150"/>
        <c:axId val="420763328"/>
        <c:axId val="327760528"/>
      </c:barChart>
      <c:catAx>
        <c:axId val="420763328"/>
        <c:scaling>
          <c:orientation val="minMax"/>
        </c:scaling>
        <c:delete val="0"/>
        <c:axPos val="b"/>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327760528"/>
        <c:crosses val="autoZero"/>
        <c:auto val="1"/>
        <c:lblAlgn val="ctr"/>
        <c:lblOffset val="100"/>
        <c:noMultiLvlLbl val="0"/>
      </c:catAx>
      <c:valAx>
        <c:axId val="32776052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Counter-Parties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20763328"/>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1/13/2022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1/13/2022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20</a:t>
            </a:fld>
            <a:endParaRPr lang="en-US" dirty="0"/>
          </a:p>
        </p:txBody>
      </p:sp>
    </p:spTree>
    <p:extLst>
      <p:ext uri="{BB962C8B-B14F-4D97-AF65-F5344CB8AC3E}">
        <p14:creationId xmlns:p14="http://schemas.microsoft.com/office/powerpoint/2010/main" val="216548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651536"/>
            <a:ext cx="1164525" cy="246221"/>
          </a:xfrm>
          <a:prstGeom prst="rect">
            <a:avLst/>
          </a:prstGeom>
          <a:noFill/>
        </p:spPr>
        <p:txBody>
          <a:bodyPr wrap="square" rtlCol="0">
            <a:spAutoFit/>
          </a:bodyPr>
          <a:lstStyle/>
          <a:p>
            <a:pPr algn="l"/>
            <a:r>
              <a:rPr lang="en-US" sz="1000" b="0" baseline="0" dirty="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agreements.pjm.com/oa/4616"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616101"/>
          </a:xfrm>
          <a:prstGeom prst="rect">
            <a:avLst/>
          </a:prstGeom>
          <a:noFill/>
        </p:spPr>
        <p:txBody>
          <a:bodyPr wrap="square" rtlCol="0">
            <a:spAutoFit/>
          </a:bodyPr>
          <a:lstStyle/>
          <a:p>
            <a:r>
              <a:rPr lang="en-US" sz="2000" b="1" dirty="0"/>
              <a:t>Alternative Default Uplift Methodology</a:t>
            </a:r>
            <a:endParaRPr lang="en-US" dirty="0"/>
          </a:p>
          <a:p>
            <a:r>
              <a:rPr lang="en-US" dirty="0"/>
              <a:t>Austin Rosel</a:t>
            </a:r>
          </a:p>
          <a:p>
            <a:r>
              <a:rPr lang="en-US" dirty="0"/>
              <a:t>ERCOT</a:t>
            </a:r>
          </a:p>
          <a:p>
            <a:endParaRPr lang="en-US" dirty="0"/>
          </a:p>
          <a:p>
            <a:r>
              <a:rPr lang="en-US" dirty="0"/>
              <a:t>CWG / MCWG</a:t>
            </a:r>
          </a:p>
          <a:p>
            <a:endParaRPr lang="en-US" dirty="0"/>
          </a:p>
          <a:p>
            <a:r>
              <a:rPr lang="en-US" dirty="0"/>
              <a:t>ERCOT Public</a:t>
            </a:r>
          </a:p>
          <a:p>
            <a:r>
              <a:rPr lang="en-US" dirty="0"/>
              <a:t>January 19, 2022</a:t>
            </a:r>
          </a:p>
          <a:p>
            <a:endParaRPr lang="en-US" dirty="0"/>
          </a:p>
        </p:txBody>
      </p:sp>
    </p:spTree>
    <p:extLst>
      <p:ext uri="{BB962C8B-B14F-4D97-AF65-F5344CB8AC3E}">
        <p14:creationId xmlns:p14="http://schemas.microsoft.com/office/powerpoint/2010/main" val="1459131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1A00F-7C84-4BE6-B742-2A595BECF4E3}"/>
              </a:ext>
            </a:extLst>
          </p:cNvPr>
          <p:cNvSpPr>
            <a:spLocks noGrp="1"/>
          </p:cNvSpPr>
          <p:nvPr>
            <p:ph type="title"/>
          </p:nvPr>
        </p:nvSpPr>
        <p:spPr/>
        <p:txBody>
          <a:bodyPr/>
          <a:lstStyle/>
          <a:p>
            <a:r>
              <a:rPr lang="en-US" dirty="0"/>
              <a:t>PJM Method – December 2019 through February 2020 </a:t>
            </a:r>
          </a:p>
        </p:txBody>
      </p:sp>
      <p:sp>
        <p:nvSpPr>
          <p:cNvPr id="4" name="Slide Number Placeholder 3">
            <a:extLst>
              <a:ext uri="{FF2B5EF4-FFF2-40B4-BE49-F238E27FC236}">
                <a16:creationId xmlns:a16="http://schemas.microsoft.com/office/drawing/2014/main" id="{22EFDD2C-55CA-49ED-8DE5-7A0A153B740E}"/>
              </a:ext>
            </a:extLst>
          </p:cNvPr>
          <p:cNvSpPr>
            <a:spLocks noGrp="1"/>
          </p:cNvSpPr>
          <p:nvPr>
            <p:ph type="sldNum" sz="quarter" idx="4"/>
          </p:nvPr>
        </p:nvSpPr>
        <p:spPr/>
        <p:txBody>
          <a:bodyPr/>
          <a:lstStyle/>
          <a:p>
            <a:fld id="{1D93BD3E-1E9A-4970-A6F7-E7AC52762E0C}" type="slidenum">
              <a:rPr lang="en-US" smtClean="0"/>
              <a:pPr/>
              <a:t>10</a:t>
            </a:fld>
            <a:endParaRPr lang="en-US" dirty="0"/>
          </a:p>
        </p:txBody>
      </p:sp>
      <p:sp>
        <p:nvSpPr>
          <p:cNvPr id="8" name="TextBox 7">
            <a:extLst>
              <a:ext uri="{FF2B5EF4-FFF2-40B4-BE49-F238E27FC236}">
                <a16:creationId xmlns:a16="http://schemas.microsoft.com/office/drawing/2014/main" id="{2A2E9418-A35C-4507-8924-62C33CC681D6}"/>
              </a:ext>
            </a:extLst>
          </p:cNvPr>
          <p:cNvSpPr txBox="1"/>
          <p:nvPr/>
        </p:nvSpPr>
        <p:spPr>
          <a:xfrm>
            <a:off x="381000" y="5638800"/>
            <a:ext cx="7886700" cy="461665"/>
          </a:xfrm>
          <a:prstGeom prst="rect">
            <a:avLst/>
          </a:prstGeom>
          <a:noFill/>
        </p:spPr>
        <p:txBody>
          <a:bodyPr wrap="square">
            <a:spAutoFit/>
          </a:bodyPr>
          <a:lstStyle/>
          <a:p>
            <a:r>
              <a:rPr lang="en-US" sz="1200" dirty="0"/>
              <a:t>Total amount uplifted in this example is $2,500,000, which is the maximum monthly amount for ERCOT’s current default uplift allocation. </a:t>
            </a:r>
          </a:p>
        </p:txBody>
      </p:sp>
      <p:graphicFrame>
        <p:nvGraphicFramePr>
          <p:cNvPr id="5" name="Table 4">
            <a:extLst>
              <a:ext uri="{FF2B5EF4-FFF2-40B4-BE49-F238E27FC236}">
                <a16:creationId xmlns:a16="http://schemas.microsoft.com/office/drawing/2014/main" id="{4D4501B0-9BD6-4535-9D70-441B14279DCF}"/>
              </a:ext>
            </a:extLst>
          </p:cNvPr>
          <p:cNvGraphicFramePr>
            <a:graphicFrameLocks noGrp="1"/>
          </p:cNvGraphicFramePr>
          <p:nvPr>
            <p:extLst>
              <p:ext uri="{D42A27DB-BD31-4B8C-83A1-F6EECF244321}">
                <p14:modId xmlns:p14="http://schemas.microsoft.com/office/powerpoint/2010/main" val="2337302496"/>
              </p:ext>
            </p:extLst>
          </p:nvPr>
        </p:nvGraphicFramePr>
        <p:xfrm>
          <a:off x="381000" y="1402180"/>
          <a:ext cx="7848600" cy="1628775"/>
        </p:xfrm>
        <a:graphic>
          <a:graphicData uri="http://schemas.openxmlformats.org/drawingml/2006/table">
            <a:tbl>
              <a:tblPr/>
              <a:tblGrid>
                <a:gridCol w="1371600">
                  <a:extLst>
                    <a:ext uri="{9D8B030D-6E8A-4147-A177-3AD203B41FA5}">
                      <a16:colId xmlns:a16="http://schemas.microsoft.com/office/drawing/2014/main" val="3197257196"/>
                    </a:ext>
                  </a:extLst>
                </a:gridCol>
                <a:gridCol w="1612900">
                  <a:extLst>
                    <a:ext uri="{9D8B030D-6E8A-4147-A177-3AD203B41FA5}">
                      <a16:colId xmlns:a16="http://schemas.microsoft.com/office/drawing/2014/main" val="3298249930"/>
                    </a:ext>
                  </a:extLst>
                </a:gridCol>
                <a:gridCol w="1663700">
                  <a:extLst>
                    <a:ext uri="{9D8B030D-6E8A-4147-A177-3AD203B41FA5}">
                      <a16:colId xmlns:a16="http://schemas.microsoft.com/office/drawing/2014/main" val="96331930"/>
                    </a:ext>
                  </a:extLst>
                </a:gridCol>
                <a:gridCol w="1765300">
                  <a:extLst>
                    <a:ext uri="{9D8B030D-6E8A-4147-A177-3AD203B41FA5}">
                      <a16:colId xmlns:a16="http://schemas.microsoft.com/office/drawing/2014/main" val="4258192603"/>
                    </a:ext>
                  </a:extLst>
                </a:gridCol>
                <a:gridCol w="1435100">
                  <a:extLst>
                    <a:ext uri="{9D8B030D-6E8A-4147-A177-3AD203B41FA5}">
                      <a16:colId xmlns:a16="http://schemas.microsoft.com/office/drawing/2014/main" val="3216719484"/>
                    </a:ext>
                  </a:extLst>
                </a:gridCol>
              </a:tblGrid>
              <a:tr h="228600">
                <a:tc gridSpan="5">
                  <a:txBody>
                    <a:bodyPr/>
                    <a:lstStyle/>
                    <a:p>
                      <a:pPr algn="ctr" rtl="0" fontAlgn="b"/>
                      <a:r>
                        <a:rPr lang="en-US" sz="1200" b="1" i="0" u="none" strike="noStrike" dirty="0">
                          <a:solidFill>
                            <a:srgbClr val="FFFFFF"/>
                          </a:solidFill>
                          <a:effectLst/>
                          <a:latin typeface="Segoe UI" panose="020B0502040204020203" pitchFamily="34" charset="0"/>
                        </a:rPr>
                        <a:t>Counter-Party Level</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641421958"/>
                  </a:ext>
                </a:extLst>
              </a:tr>
              <a:tr h="200025">
                <a:tc>
                  <a:txBody>
                    <a:bodyPr/>
                    <a:lstStyle/>
                    <a:p>
                      <a:pPr algn="l" rtl="0" fontAlgn="b"/>
                      <a:r>
                        <a:rPr lang="en-US" sz="900" b="1" i="0" u="none" strike="noStrike" dirty="0">
                          <a:solidFill>
                            <a:srgbClr val="000000"/>
                          </a:solidFill>
                          <a:effectLst/>
                          <a:latin typeface="Segoe UI" panose="020B0502040204020203" pitchFamily="34" charset="0"/>
                        </a:rPr>
                        <a:t>Segment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900" b="1" i="0" u="none" strike="noStrike" dirty="0">
                          <a:solidFill>
                            <a:srgbClr val="000000"/>
                          </a:solidFill>
                          <a:effectLst/>
                          <a:latin typeface="Segoe UI" panose="020B0502040204020203" pitchFamily="34" charset="0"/>
                        </a:rPr>
                        <a:t>Total Charges and Credits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900" b="1" i="0" u="none" strike="noStrike" dirty="0">
                          <a:solidFill>
                            <a:srgbClr val="000000"/>
                          </a:solidFill>
                          <a:effectLst/>
                          <a:latin typeface="Segoe UI" panose="020B0502040204020203" pitchFamily="34" charset="0"/>
                        </a:rPr>
                        <a:t>Abs of Charges and Credits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900" b="1" i="0" u="none" strike="noStrike" dirty="0">
                          <a:solidFill>
                            <a:srgbClr val="000000"/>
                          </a:solidFill>
                          <a:effectLst/>
                          <a:latin typeface="Segoe UI" panose="020B0502040204020203" pitchFamily="34" charset="0"/>
                        </a:rPr>
                        <a:t>Total Allocation of uplift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900" b="1" i="0" u="none" strike="noStrike" dirty="0">
                          <a:solidFill>
                            <a:srgbClr val="000000"/>
                          </a:solidFill>
                          <a:effectLst/>
                          <a:latin typeface="Segoe UI" panose="020B0502040204020203" pitchFamily="34" charset="0"/>
                        </a:rPr>
                        <a:t>Ratio Share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921366044"/>
                  </a:ext>
                </a:extLst>
              </a:tr>
              <a:tr h="200025">
                <a:tc>
                  <a:txBody>
                    <a:bodyPr/>
                    <a:lstStyle/>
                    <a:p>
                      <a:pPr algn="l" rtl="0" fontAlgn="b"/>
                      <a:r>
                        <a:rPr lang="en-US" sz="1100" b="0" i="0" u="none" strike="noStrike">
                          <a:solidFill>
                            <a:srgbClr val="000000"/>
                          </a:solidFill>
                          <a:effectLst/>
                          <a:latin typeface="Calibri" panose="020F0502020204030204" pitchFamily="34" charset="0"/>
                        </a:rPr>
                        <a:t>Gen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rtl="0" fontAlgn="ctr"/>
                      <a:r>
                        <a:rPr lang="en-US" sz="1100" b="0" i="0" u="none" strike="noStrike">
                          <a:solidFill>
                            <a:srgbClr val="000000"/>
                          </a:solidFill>
                          <a:effectLst/>
                          <a:latin typeface="Calibri" panose="020F0502020204030204" pitchFamily="34" charset="0"/>
                        </a:rPr>
                        <a:t>4,425,312,918.90</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168,878,081.99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95,404.60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3.82%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34240852"/>
                  </a:ext>
                </a:extLst>
              </a:tr>
              <a:tr h="200025">
                <a:tc>
                  <a:txBody>
                    <a:bodyPr/>
                    <a:lstStyle/>
                    <a:p>
                      <a:pPr algn="l" rtl="0" fontAlgn="b"/>
                      <a:r>
                        <a:rPr lang="en-US" sz="1100" b="0" i="0" u="none" strike="noStrike">
                          <a:solidFill>
                            <a:srgbClr val="000000"/>
                          </a:solidFill>
                          <a:effectLst/>
                          <a:latin typeface="Calibri" panose="020F0502020204030204" pitchFamily="34" charset="0"/>
                        </a:rPr>
                        <a:t>Load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250,386,357.82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141,451.22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5.66%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8590269"/>
                  </a:ext>
                </a:extLst>
              </a:tr>
              <a:tr h="200025">
                <a:tc>
                  <a:txBody>
                    <a:bodyPr/>
                    <a:lstStyle/>
                    <a:p>
                      <a:pPr algn="l" rtl="0" fontAlgn="b"/>
                      <a:r>
                        <a:rPr lang="en-US" sz="1100" b="0" i="0" u="none" strike="noStrike">
                          <a:solidFill>
                            <a:srgbClr val="000000"/>
                          </a:solidFill>
                          <a:effectLst/>
                          <a:latin typeface="Calibri" panose="020F0502020204030204" pitchFamily="34" charset="0"/>
                        </a:rPr>
                        <a:t>Load and Gen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3,281,269,236.42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1,853,693.34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74.15%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7151373"/>
                  </a:ext>
                </a:extLst>
              </a:tr>
              <a:tr h="200025">
                <a:tc>
                  <a:txBody>
                    <a:bodyPr/>
                    <a:lstStyle/>
                    <a:p>
                      <a:pPr algn="l" rtl="0" fontAlgn="b"/>
                      <a:r>
                        <a:rPr lang="en-US" sz="1100" b="0" i="0" u="none" strike="noStrike">
                          <a:solidFill>
                            <a:srgbClr val="000000"/>
                          </a:solidFill>
                          <a:effectLst/>
                          <a:latin typeface="Calibri" panose="020F0502020204030204" pitchFamily="34" charset="0"/>
                        </a:rPr>
                        <a:t>Trader</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680,268,809.19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384,305.48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15.37%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767069"/>
                  </a:ext>
                </a:extLst>
              </a:tr>
              <a:tr h="200025">
                <a:tc>
                  <a:txBody>
                    <a:bodyPr/>
                    <a:lstStyle/>
                    <a:p>
                      <a:pPr algn="l" rtl="0" fontAlgn="b"/>
                      <a:r>
                        <a:rPr lang="en-US" sz="1100" b="0" i="0" u="none" strike="noStrike">
                          <a:solidFill>
                            <a:srgbClr val="000000"/>
                          </a:solidFill>
                          <a:effectLst/>
                          <a:latin typeface="Calibri" panose="020F0502020204030204" pitchFamily="34" charset="0"/>
                        </a:rPr>
                        <a:t>CRRAH Only</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44,510,433.48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25,145.36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1.01%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876305"/>
                  </a:ext>
                </a:extLst>
              </a:tr>
              <a:tr h="200025">
                <a:tc>
                  <a:txBody>
                    <a:bodyPr/>
                    <a:lstStyle/>
                    <a:p>
                      <a:pPr algn="l" rtl="0" fontAlgn="b"/>
                      <a:r>
                        <a:rPr lang="en-US" sz="1100" b="1" i="0" u="none" strike="noStrike">
                          <a:solidFill>
                            <a:srgbClr val="000000"/>
                          </a:solidFill>
                          <a:effectLst/>
                          <a:latin typeface="Calibri" panose="020F0502020204030204" pitchFamily="34" charset="0"/>
                        </a:rPr>
                        <a:t>Total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rtl="0" fontAlgn="b"/>
                      <a:r>
                        <a:rPr lang="en-US" sz="1100" b="1" i="0" u="none" strike="noStrike">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4,425,312,918.90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2,500,000.00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950994247"/>
                  </a:ext>
                </a:extLst>
              </a:tr>
            </a:tbl>
          </a:graphicData>
        </a:graphic>
      </p:graphicFrame>
      <p:graphicFrame>
        <p:nvGraphicFramePr>
          <p:cNvPr id="9" name="Table 8">
            <a:extLst>
              <a:ext uri="{FF2B5EF4-FFF2-40B4-BE49-F238E27FC236}">
                <a16:creationId xmlns:a16="http://schemas.microsoft.com/office/drawing/2014/main" id="{AAF7BEC3-EEA5-4321-B74B-511026212FE5}"/>
              </a:ext>
            </a:extLst>
          </p:cNvPr>
          <p:cNvGraphicFramePr>
            <a:graphicFrameLocks noGrp="1"/>
          </p:cNvGraphicFramePr>
          <p:nvPr>
            <p:extLst>
              <p:ext uri="{D42A27DB-BD31-4B8C-83A1-F6EECF244321}">
                <p14:modId xmlns:p14="http://schemas.microsoft.com/office/powerpoint/2010/main" val="2801270945"/>
              </p:ext>
            </p:extLst>
          </p:nvPr>
        </p:nvGraphicFramePr>
        <p:xfrm>
          <a:off x="381000" y="3429000"/>
          <a:ext cx="7848600" cy="1639829"/>
        </p:xfrm>
        <a:graphic>
          <a:graphicData uri="http://schemas.openxmlformats.org/drawingml/2006/table">
            <a:tbl>
              <a:tblPr/>
              <a:tblGrid>
                <a:gridCol w="1359976">
                  <a:extLst>
                    <a:ext uri="{9D8B030D-6E8A-4147-A177-3AD203B41FA5}">
                      <a16:colId xmlns:a16="http://schemas.microsoft.com/office/drawing/2014/main" val="3279031866"/>
                    </a:ext>
                  </a:extLst>
                </a:gridCol>
                <a:gridCol w="1684454">
                  <a:extLst>
                    <a:ext uri="{9D8B030D-6E8A-4147-A177-3AD203B41FA5}">
                      <a16:colId xmlns:a16="http://schemas.microsoft.com/office/drawing/2014/main" val="3548672018"/>
                    </a:ext>
                  </a:extLst>
                </a:gridCol>
                <a:gridCol w="1679970">
                  <a:extLst>
                    <a:ext uri="{9D8B030D-6E8A-4147-A177-3AD203B41FA5}">
                      <a16:colId xmlns:a16="http://schemas.microsoft.com/office/drawing/2014/main" val="1089875632"/>
                    </a:ext>
                  </a:extLst>
                </a:gridCol>
                <a:gridCol w="1664776">
                  <a:extLst>
                    <a:ext uri="{9D8B030D-6E8A-4147-A177-3AD203B41FA5}">
                      <a16:colId xmlns:a16="http://schemas.microsoft.com/office/drawing/2014/main" val="2834844724"/>
                    </a:ext>
                  </a:extLst>
                </a:gridCol>
                <a:gridCol w="1459424">
                  <a:extLst>
                    <a:ext uri="{9D8B030D-6E8A-4147-A177-3AD203B41FA5}">
                      <a16:colId xmlns:a16="http://schemas.microsoft.com/office/drawing/2014/main" val="3872305827"/>
                    </a:ext>
                  </a:extLst>
                </a:gridCol>
              </a:tblGrid>
              <a:tr h="225693">
                <a:tc gridSpan="5">
                  <a:txBody>
                    <a:bodyPr/>
                    <a:lstStyle/>
                    <a:p>
                      <a:pPr algn="ctr" rtl="0" fontAlgn="b"/>
                      <a:r>
                        <a:rPr lang="en-US" sz="1200" b="1" i="0" u="none" strike="noStrike" dirty="0">
                          <a:solidFill>
                            <a:srgbClr val="FFFFFF"/>
                          </a:solidFill>
                          <a:effectLst/>
                          <a:latin typeface="Segoe UI" panose="020B0502040204020203" pitchFamily="34" charset="0"/>
                        </a:rPr>
                        <a:t>QSE/CRRAH Level </a:t>
                      </a:r>
                    </a:p>
                  </a:txBody>
                  <a:tcPr marL="9404" marR="9404" marT="9404"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98822401"/>
                  </a:ext>
                </a:extLst>
              </a:tr>
              <a:tr h="197481">
                <a:tc>
                  <a:txBody>
                    <a:bodyPr/>
                    <a:lstStyle/>
                    <a:p>
                      <a:pPr marL="0" algn="ctr" defTabSz="914400" rtl="0" eaLnBrk="1" fontAlgn="b" latinLnBrk="0" hangingPunct="1"/>
                      <a:r>
                        <a:rPr lang="en-US" sz="900" b="1" i="0" u="none" strike="noStrike" kern="1200" dirty="0">
                          <a:solidFill>
                            <a:srgbClr val="000000"/>
                          </a:solidFill>
                          <a:effectLst/>
                          <a:latin typeface="Segoe UI" panose="020B0502040204020203" pitchFamily="34" charset="0"/>
                          <a:ea typeface="+mn-ea"/>
                          <a:cs typeface="+mn-cs"/>
                        </a:rPr>
                        <a:t>Segment</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algn="ctr" defTabSz="914400" rtl="0" eaLnBrk="1" fontAlgn="b" latinLnBrk="0" hangingPunct="1"/>
                      <a:r>
                        <a:rPr lang="en-US" sz="900" b="1" i="0" u="none" strike="noStrike" kern="1200" dirty="0">
                          <a:solidFill>
                            <a:srgbClr val="000000"/>
                          </a:solidFill>
                          <a:effectLst/>
                          <a:latin typeface="Segoe UI" panose="020B0502040204020203" pitchFamily="34" charset="0"/>
                          <a:ea typeface="+mn-ea"/>
                          <a:cs typeface="+mn-cs"/>
                        </a:rPr>
                        <a:t>Total Charges and Credits ($)</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algn="ctr" defTabSz="914400" rtl="0" eaLnBrk="1" fontAlgn="b" latinLnBrk="0" hangingPunct="1"/>
                      <a:r>
                        <a:rPr lang="en-US" sz="900" b="1" i="0" u="none" strike="noStrike" kern="1200" dirty="0">
                          <a:solidFill>
                            <a:srgbClr val="000000"/>
                          </a:solidFill>
                          <a:effectLst/>
                          <a:latin typeface="Segoe UI" panose="020B0502040204020203" pitchFamily="34" charset="0"/>
                          <a:ea typeface="+mn-ea"/>
                          <a:cs typeface="+mn-cs"/>
                        </a:rPr>
                        <a:t>Abs of Charges and Credits ($)</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algn="ctr" defTabSz="914400" rtl="0" eaLnBrk="1" fontAlgn="b" latinLnBrk="0" hangingPunct="1"/>
                      <a:r>
                        <a:rPr lang="en-US" sz="900" b="1" i="0" u="none" strike="noStrike" kern="1200" dirty="0">
                          <a:solidFill>
                            <a:srgbClr val="000000"/>
                          </a:solidFill>
                          <a:effectLst/>
                          <a:latin typeface="Segoe UI" panose="020B0502040204020203" pitchFamily="34" charset="0"/>
                          <a:ea typeface="+mn-ea"/>
                          <a:cs typeface="+mn-cs"/>
                        </a:rPr>
                        <a:t>Total Allocation of uplift ($)</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marL="0" algn="ctr" defTabSz="914400" rtl="0" eaLnBrk="1" fontAlgn="b" latinLnBrk="0" hangingPunct="1"/>
                      <a:r>
                        <a:rPr lang="en-US" sz="900" b="1" i="0" u="none" strike="noStrike" kern="1200" dirty="0">
                          <a:solidFill>
                            <a:srgbClr val="000000"/>
                          </a:solidFill>
                          <a:effectLst/>
                          <a:latin typeface="Segoe UI" panose="020B0502040204020203" pitchFamily="34" charset="0"/>
                          <a:ea typeface="+mn-ea"/>
                          <a:cs typeface="+mn-cs"/>
                        </a:rPr>
                        <a:t>Ratio Share</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2581860908"/>
                  </a:ext>
                </a:extLst>
              </a:tr>
              <a:tr h="197481">
                <a:tc>
                  <a:txBody>
                    <a:bodyPr/>
                    <a:lstStyle/>
                    <a:p>
                      <a:pPr algn="l" rtl="0" fontAlgn="b"/>
                      <a:r>
                        <a:rPr lang="en-US" sz="1100" b="0" i="0" u="none" strike="noStrike">
                          <a:solidFill>
                            <a:srgbClr val="000000"/>
                          </a:solidFill>
                          <a:effectLst/>
                          <a:latin typeface="Calibri" panose="020F0502020204030204" pitchFamily="34" charset="0"/>
                        </a:rPr>
                        <a:t>Gen</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6">
                  <a:txBody>
                    <a:bodyPr/>
                    <a:lstStyle/>
                    <a:p>
                      <a:pPr algn="ctr" rtl="0" fontAlgn="ctr"/>
                      <a:r>
                        <a:rPr lang="en-US" sz="1100" b="0" i="0" u="none" strike="noStrike" dirty="0">
                          <a:solidFill>
                            <a:srgbClr val="000000"/>
                          </a:solidFill>
                          <a:effectLst/>
                          <a:latin typeface="Calibri" panose="020F0502020204030204" pitchFamily="34" charset="0"/>
                        </a:rPr>
                        <a:t>4,425,312,918.90</a:t>
                      </a:r>
                    </a:p>
                  </a:txBody>
                  <a:tcPr marL="9404" marR="9404" marT="9404"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$509,098,026.35</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287,605.67</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11.50%</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8229146"/>
                  </a:ext>
                </a:extLst>
              </a:tr>
              <a:tr h="197481">
                <a:tc>
                  <a:txBody>
                    <a:bodyPr/>
                    <a:lstStyle/>
                    <a:p>
                      <a:pPr algn="l" rtl="0" fontAlgn="b"/>
                      <a:r>
                        <a:rPr lang="en-US" sz="1100" b="0" i="0" u="none" strike="noStrike">
                          <a:solidFill>
                            <a:srgbClr val="000000"/>
                          </a:solidFill>
                          <a:effectLst/>
                          <a:latin typeface="Calibri" panose="020F0502020204030204" pitchFamily="34" charset="0"/>
                        </a:rPr>
                        <a:t>Load</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705,345,143.39</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398,471.90</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15.94%</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12894552"/>
                  </a:ext>
                </a:extLst>
              </a:tr>
              <a:tr h="175439">
                <a:tc>
                  <a:txBody>
                    <a:bodyPr/>
                    <a:lstStyle/>
                    <a:p>
                      <a:pPr algn="l" rtl="0" fontAlgn="b"/>
                      <a:r>
                        <a:rPr lang="en-US" sz="1100" b="0" i="0" u="none" strike="noStrike" dirty="0">
                          <a:solidFill>
                            <a:srgbClr val="000000"/>
                          </a:solidFill>
                          <a:effectLst/>
                          <a:latin typeface="Calibri" panose="020F0502020204030204" pitchFamily="34" charset="0"/>
                        </a:rPr>
                        <a:t>Load and Gen</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rowSpan="2">
                  <a:txBody>
                    <a:bodyPr/>
                    <a:lstStyle/>
                    <a:p>
                      <a:pPr algn="r" rtl="0" fontAlgn="b"/>
                      <a:r>
                        <a:rPr lang="en-US" sz="1100" b="0" i="0" u="none" strike="noStrike" dirty="0">
                          <a:solidFill>
                            <a:srgbClr val="000000"/>
                          </a:solidFill>
                          <a:effectLst/>
                          <a:latin typeface="Calibri" panose="020F0502020204030204" pitchFamily="34" charset="0"/>
                        </a:rPr>
                        <a:t>      1,906,107,501.70 </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r" rtl="0" fontAlgn="b"/>
                      <a:r>
                        <a:rPr lang="en-US" sz="1100" b="0" i="0" u="none" strike="noStrike" dirty="0">
                          <a:solidFill>
                            <a:srgbClr val="000000"/>
                          </a:solidFill>
                          <a:effectLst/>
                          <a:latin typeface="Calibri" panose="020F0502020204030204" pitchFamily="34" charset="0"/>
                        </a:rPr>
                        <a:t>1,076,820.75</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r" rtl="0" fontAlgn="b"/>
                      <a:r>
                        <a:rPr lang="en-US" sz="1100" b="0" i="0" u="none" strike="noStrike" dirty="0">
                          <a:solidFill>
                            <a:srgbClr val="000000"/>
                          </a:solidFill>
                          <a:effectLst/>
                          <a:latin typeface="Calibri" panose="020F0502020204030204" pitchFamily="34" charset="0"/>
                        </a:rPr>
                        <a:t>43.07%</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0080316"/>
                  </a:ext>
                </a:extLst>
              </a:tr>
              <a:tr h="0">
                <a:tc rowSpan="2">
                  <a:txBody>
                    <a:bodyPr/>
                    <a:lstStyle/>
                    <a:p>
                      <a:pPr algn="l" rtl="0" fontAlgn="b"/>
                      <a:r>
                        <a:rPr lang="en-US" sz="1100" b="0" i="0" u="none" strike="noStrike" dirty="0">
                          <a:solidFill>
                            <a:srgbClr val="000000"/>
                          </a:solidFill>
                          <a:effectLst/>
                          <a:latin typeface="Calibri" panose="020F0502020204030204" pitchFamily="34" charset="0"/>
                        </a:rPr>
                        <a:t>Trader</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pPr algn="r" rtl="0" fontAlgn="b"/>
                      <a:endParaRPr lang="en-US" sz="1100" b="0" i="0" u="none" strike="noStrike">
                        <a:solidFill>
                          <a:srgbClr val="000000"/>
                        </a:solidFill>
                        <a:effectLst/>
                        <a:latin typeface="Calibri" panose="020F0502020204030204" pitchFamily="34" charset="0"/>
                      </a:endParaRP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r" rtl="0" fontAlgn="b"/>
                      <a:endParaRPr lang="en-US" sz="1100" b="0" i="0" u="none" strike="noStrike">
                        <a:solidFill>
                          <a:srgbClr val="000000"/>
                        </a:solidFill>
                        <a:effectLst/>
                        <a:latin typeface="Calibri" panose="020F0502020204030204" pitchFamily="34" charset="0"/>
                      </a:endParaRP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algn="r" rtl="0" fontAlgn="b"/>
                      <a:endParaRPr lang="en-US" sz="1100" b="0" i="0" u="none" strike="noStrike">
                        <a:solidFill>
                          <a:srgbClr val="000000"/>
                        </a:solidFill>
                        <a:effectLst/>
                        <a:latin typeface="Calibri" panose="020F0502020204030204" pitchFamily="34" charset="0"/>
                      </a:endParaRP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5963612"/>
                  </a:ext>
                </a:extLst>
              </a:tr>
              <a:tr h="197481">
                <a:tc vMerge="1">
                  <a:txBody>
                    <a:bodyPr/>
                    <a:lstStyle/>
                    <a:p>
                      <a:pPr algn="l" rtl="0" fontAlgn="b"/>
                      <a:r>
                        <a:rPr lang="en-US" sz="1100" b="0" i="0" u="none" strike="noStrike">
                          <a:solidFill>
                            <a:srgbClr val="000000"/>
                          </a:solidFill>
                          <a:effectLst/>
                          <a:latin typeface="Calibri" panose="020F0502020204030204" pitchFamily="34" charset="0"/>
                        </a:rPr>
                        <a:t>Trader</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638,276,587.94</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360,582.74</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14.42%</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234655"/>
                  </a:ext>
                </a:extLst>
              </a:tr>
              <a:tr h="235320">
                <a:tc>
                  <a:txBody>
                    <a:bodyPr/>
                    <a:lstStyle/>
                    <a:p>
                      <a:pPr algn="l" rtl="0" fontAlgn="b"/>
                      <a:r>
                        <a:rPr lang="en-US" sz="1100" b="0" i="0" u="none" strike="noStrike">
                          <a:solidFill>
                            <a:srgbClr val="000000"/>
                          </a:solidFill>
                          <a:effectLst/>
                          <a:latin typeface="Calibri" panose="020F0502020204030204" pitchFamily="34" charset="0"/>
                        </a:rPr>
                        <a:t>CRRAH Only</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     666,485,659.52 </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376,518.94</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15.06%</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5395033"/>
                  </a:ext>
                </a:extLst>
              </a:tr>
              <a:tr h="36571">
                <a:tc>
                  <a:txBody>
                    <a:bodyPr/>
                    <a:lstStyle/>
                    <a:p>
                      <a:pPr algn="l" rtl="0" fontAlgn="b"/>
                      <a:r>
                        <a:rPr lang="en-US" sz="1100" b="1" i="0" u="none" strike="noStrike" dirty="0">
                          <a:solidFill>
                            <a:srgbClr val="000000"/>
                          </a:solidFill>
                          <a:effectLst/>
                          <a:latin typeface="Calibri" panose="020F0502020204030204" pitchFamily="34" charset="0"/>
                        </a:rPr>
                        <a:t>Total</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rtl="0" fontAlgn="b"/>
                      <a:endParaRPr lang="en-US" sz="1100" b="1" i="0" u="none" strike="noStrike" dirty="0">
                        <a:solidFill>
                          <a:srgbClr val="000000"/>
                        </a:solidFill>
                        <a:effectLst/>
                        <a:latin typeface="Calibri" panose="020F0502020204030204" pitchFamily="34" charset="0"/>
                      </a:endParaRP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4,425,312,918.90 </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        2,500,000.00 </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100.00%</a:t>
                      </a:r>
                    </a:p>
                  </a:txBody>
                  <a:tcPr marL="9404" marR="9404" marT="94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196905462"/>
                  </a:ext>
                </a:extLst>
              </a:tr>
            </a:tbl>
          </a:graphicData>
        </a:graphic>
      </p:graphicFrame>
    </p:spTree>
    <p:extLst>
      <p:ext uri="{BB962C8B-B14F-4D97-AF65-F5344CB8AC3E}">
        <p14:creationId xmlns:p14="http://schemas.microsoft.com/office/powerpoint/2010/main" val="530508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44249-7830-42FF-BF6D-DA6A53C311C4}"/>
              </a:ext>
            </a:extLst>
          </p:cNvPr>
          <p:cNvSpPr>
            <a:spLocks noGrp="1"/>
          </p:cNvSpPr>
          <p:nvPr>
            <p:ph type="title"/>
          </p:nvPr>
        </p:nvSpPr>
        <p:spPr/>
        <p:txBody>
          <a:bodyPr/>
          <a:lstStyle/>
          <a:p>
            <a:r>
              <a:rPr lang="en-US" dirty="0"/>
              <a:t>Count of Participants</a:t>
            </a:r>
          </a:p>
        </p:txBody>
      </p:sp>
      <p:sp>
        <p:nvSpPr>
          <p:cNvPr id="3" name="Content Placeholder 2">
            <a:extLst>
              <a:ext uri="{FF2B5EF4-FFF2-40B4-BE49-F238E27FC236}">
                <a16:creationId xmlns:a16="http://schemas.microsoft.com/office/drawing/2014/main" id="{9FFD4E07-B916-4E51-9C21-04EDB65F6031}"/>
              </a:ext>
            </a:extLst>
          </p:cNvPr>
          <p:cNvSpPr>
            <a:spLocks noGrp="1"/>
          </p:cNvSpPr>
          <p:nvPr>
            <p:ph idx="1"/>
          </p:nvPr>
        </p:nvSpPr>
        <p:spPr>
          <a:xfrm>
            <a:off x="304800" y="1600201"/>
            <a:ext cx="8534400" cy="609599"/>
          </a:xfrm>
        </p:spPr>
        <p:txBody>
          <a:bodyPr/>
          <a:lstStyle/>
          <a:p>
            <a:r>
              <a:rPr lang="en-US" sz="2400" dirty="0"/>
              <a:t>Following table is a count of participants for analysis. This count is based on the number of participants in summer 2021.</a:t>
            </a:r>
          </a:p>
        </p:txBody>
      </p:sp>
      <p:sp>
        <p:nvSpPr>
          <p:cNvPr id="4" name="Slide Number Placeholder 3">
            <a:extLst>
              <a:ext uri="{FF2B5EF4-FFF2-40B4-BE49-F238E27FC236}">
                <a16:creationId xmlns:a16="http://schemas.microsoft.com/office/drawing/2014/main" id="{8FE2313A-DF37-46B5-8FAC-9F3FA7CD516D}"/>
              </a:ext>
            </a:extLst>
          </p:cNvPr>
          <p:cNvSpPr>
            <a:spLocks noGrp="1"/>
          </p:cNvSpPr>
          <p:nvPr>
            <p:ph type="sldNum" sz="quarter" idx="4"/>
          </p:nvPr>
        </p:nvSpPr>
        <p:spPr/>
        <p:txBody>
          <a:bodyPr/>
          <a:lstStyle/>
          <a:p>
            <a:fld id="{1D93BD3E-1E9A-4970-A6F7-E7AC52762E0C}" type="slidenum">
              <a:rPr lang="en-US" smtClean="0"/>
              <a:pPr/>
              <a:t>11</a:t>
            </a:fld>
            <a:endParaRPr lang="en-US" dirty="0"/>
          </a:p>
        </p:txBody>
      </p:sp>
      <p:graphicFrame>
        <p:nvGraphicFramePr>
          <p:cNvPr id="6" name="Table 5">
            <a:extLst>
              <a:ext uri="{FF2B5EF4-FFF2-40B4-BE49-F238E27FC236}">
                <a16:creationId xmlns:a16="http://schemas.microsoft.com/office/drawing/2014/main" id="{B8000387-DA15-4C23-908F-DA1872BA1F34}"/>
              </a:ext>
            </a:extLst>
          </p:cNvPr>
          <p:cNvGraphicFramePr>
            <a:graphicFrameLocks noGrp="1"/>
          </p:cNvGraphicFramePr>
          <p:nvPr>
            <p:extLst>
              <p:ext uri="{D42A27DB-BD31-4B8C-83A1-F6EECF244321}">
                <p14:modId xmlns:p14="http://schemas.microsoft.com/office/powerpoint/2010/main" val="4100979303"/>
              </p:ext>
            </p:extLst>
          </p:nvPr>
        </p:nvGraphicFramePr>
        <p:xfrm>
          <a:off x="2667000" y="2805843"/>
          <a:ext cx="3352800" cy="1579625"/>
        </p:xfrm>
        <a:graphic>
          <a:graphicData uri="http://schemas.openxmlformats.org/drawingml/2006/table">
            <a:tbl>
              <a:tblPr/>
              <a:tblGrid>
                <a:gridCol w="1239370">
                  <a:extLst>
                    <a:ext uri="{9D8B030D-6E8A-4147-A177-3AD203B41FA5}">
                      <a16:colId xmlns:a16="http://schemas.microsoft.com/office/drawing/2014/main" val="2764912304"/>
                    </a:ext>
                  </a:extLst>
                </a:gridCol>
                <a:gridCol w="970430">
                  <a:extLst>
                    <a:ext uri="{9D8B030D-6E8A-4147-A177-3AD203B41FA5}">
                      <a16:colId xmlns:a16="http://schemas.microsoft.com/office/drawing/2014/main" val="3336581743"/>
                    </a:ext>
                  </a:extLst>
                </a:gridCol>
                <a:gridCol w="1143000">
                  <a:extLst>
                    <a:ext uri="{9D8B030D-6E8A-4147-A177-3AD203B41FA5}">
                      <a16:colId xmlns:a16="http://schemas.microsoft.com/office/drawing/2014/main" val="1699083186"/>
                    </a:ext>
                  </a:extLst>
                </a:gridCol>
              </a:tblGrid>
              <a:tr h="336804">
                <a:tc>
                  <a:txBody>
                    <a:bodyPr/>
                    <a:lstStyle/>
                    <a:p>
                      <a:pPr algn="l" rtl="0" fontAlgn="b"/>
                      <a:r>
                        <a:rPr lang="en-US" sz="1100" b="1" i="0" u="none" strike="noStrike" dirty="0">
                          <a:solidFill>
                            <a:srgbClr val="000000"/>
                          </a:solidFill>
                          <a:effectLst/>
                          <a:latin typeface="Calibri" panose="020F0502020204030204" pitchFamily="34" charset="0"/>
                          <a:cs typeface="Calibri" panose="020F0502020204030204" pitchFamily="34" charset="0"/>
                        </a:rPr>
                        <a:t>Segment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rtl="0" fontAlgn="b"/>
                      <a:r>
                        <a:rPr lang="en-US" sz="1100" b="1" i="0" u="none" strike="noStrike">
                          <a:solidFill>
                            <a:srgbClr val="000000"/>
                          </a:solidFill>
                          <a:effectLst/>
                          <a:latin typeface="Calibri" panose="020F0502020204030204" pitchFamily="34" charset="0"/>
                          <a:cs typeface="Calibri" panose="020F0502020204030204" pitchFamily="34" charset="0"/>
                        </a:rPr>
                        <a:t>Nb. CP</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rtl="0" fontAlgn="b"/>
                      <a:r>
                        <a:rPr lang="en-US" sz="1100" b="1" i="0" u="none" strike="noStrike">
                          <a:solidFill>
                            <a:srgbClr val="000000"/>
                          </a:solidFill>
                          <a:effectLst/>
                          <a:latin typeface="Calibri" panose="020F0502020204030204" pitchFamily="34" charset="0"/>
                          <a:cs typeface="Calibri" panose="020F0502020204030204" pitchFamily="34" charset="0"/>
                        </a:rPr>
                        <a:t>Nb. QSE/CRR</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029542199"/>
                  </a:ext>
                </a:extLst>
              </a:tr>
              <a:tr h="208026">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Gen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a:solidFill>
                            <a:srgbClr val="000000"/>
                          </a:solidFill>
                          <a:effectLst/>
                          <a:latin typeface="Calibri" panose="020F0502020204030204" pitchFamily="34" charset="0"/>
                          <a:cs typeface="Calibri" panose="020F0502020204030204" pitchFamily="34" charset="0"/>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a:solidFill>
                            <a:srgbClr val="000000"/>
                          </a:solidFill>
                          <a:effectLst/>
                          <a:latin typeface="Calibri" panose="020F0502020204030204" pitchFamily="34" charset="0"/>
                          <a:cs typeface="Calibri" panose="020F0502020204030204" pitchFamily="34" charset="0"/>
                        </a:rPr>
                        <a:t>143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7013144"/>
                  </a:ext>
                </a:extLst>
              </a:tr>
              <a:tr h="208026">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Load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a:solidFill>
                            <a:srgbClr val="000000"/>
                          </a:solidFill>
                          <a:effectLst/>
                          <a:latin typeface="Calibri" panose="020F0502020204030204" pitchFamily="34" charset="0"/>
                          <a:cs typeface="Calibri" panose="020F0502020204030204" pitchFamily="34" charset="0"/>
                        </a:rPr>
                        <a:t>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a:solidFill>
                            <a:srgbClr val="000000"/>
                          </a:solidFill>
                          <a:effectLst/>
                          <a:latin typeface="Calibri" panose="020F0502020204030204" pitchFamily="34" charset="0"/>
                          <a:cs typeface="Calibri" panose="020F0502020204030204" pitchFamily="34" charset="0"/>
                        </a:rPr>
                        <a:t>96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5048715"/>
                  </a:ext>
                </a:extLst>
              </a:tr>
              <a:tr h="161543">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Load and Gen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cs typeface="Calibri" panose="020F0502020204030204" pitchFamily="34" charset="0"/>
                        </a:rPr>
                        <a:t>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a:solidFill>
                            <a:srgbClr val="000000"/>
                          </a:solidFill>
                          <a:effectLst/>
                          <a:latin typeface="Calibri" panose="020F0502020204030204" pitchFamily="34" charset="0"/>
                          <a:cs typeface="Calibri" panose="020F0502020204030204" pitchFamily="34" charset="0"/>
                        </a:rPr>
                        <a:t>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3973959"/>
                  </a:ext>
                </a:extLst>
              </a:tr>
              <a:tr h="208026">
                <a:tc>
                  <a:txBody>
                    <a:bodyPr/>
                    <a:lstStyle/>
                    <a:p>
                      <a:pPr algn="l" rtl="0" fontAlgn="b"/>
                      <a:r>
                        <a:rPr lang="en-US" sz="1100" b="0" i="0" u="none" strike="noStrike">
                          <a:solidFill>
                            <a:srgbClr val="000000"/>
                          </a:solidFill>
                          <a:effectLst/>
                          <a:latin typeface="Calibri" panose="020F0502020204030204" pitchFamily="34" charset="0"/>
                          <a:cs typeface="Calibri" panose="020F0502020204030204" pitchFamily="34" charset="0"/>
                        </a:rPr>
                        <a:t>Trader</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cs typeface="Calibri" panose="020F0502020204030204" pitchFamily="34" charset="0"/>
                        </a:rPr>
                        <a:t>125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a:solidFill>
                            <a:srgbClr val="000000"/>
                          </a:solidFill>
                          <a:effectLst/>
                          <a:latin typeface="Calibri" panose="020F0502020204030204" pitchFamily="34" charset="0"/>
                          <a:cs typeface="Calibri" panose="020F0502020204030204" pitchFamily="34" charset="0"/>
                        </a:rPr>
                        <a:t>236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6322676"/>
                  </a:ext>
                </a:extLst>
              </a:tr>
              <a:tr h="233552">
                <a:tc>
                  <a:txBody>
                    <a:bodyPr/>
                    <a:lstStyle/>
                    <a:p>
                      <a:pPr algn="l" rtl="0" fontAlgn="b"/>
                      <a:r>
                        <a:rPr lang="en-US" sz="1100" b="0" i="0" u="none" strike="noStrike">
                          <a:solidFill>
                            <a:srgbClr val="000000"/>
                          </a:solidFill>
                          <a:effectLst/>
                          <a:latin typeface="Calibri" panose="020F0502020204030204" pitchFamily="34" charset="0"/>
                          <a:cs typeface="Calibri" panose="020F0502020204030204" pitchFamily="34" charset="0"/>
                        </a:rPr>
                        <a:t>CRRAH Only</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cs typeface="Calibri" panose="020F0502020204030204" pitchFamily="34" charset="0"/>
                        </a:rPr>
                        <a:t>35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cs typeface="Calibri" panose="020F0502020204030204" pitchFamily="34" charset="0"/>
                        </a:rPr>
                        <a:t>232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2202768"/>
                  </a:ext>
                </a:extLst>
              </a:tr>
              <a:tr h="208026">
                <a:tc>
                  <a:txBody>
                    <a:bodyPr/>
                    <a:lstStyle/>
                    <a:p>
                      <a:pPr algn="l" rtl="0" fontAlgn="b"/>
                      <a:r>
                        <a:rPr lang="en-US" sz="1100" b="1" i="0" u="none" strike="noStrike">
                          <a:solidFill>
                            <a:srgbClr val="000000"/>
                          </a:solidFill>
                          <a:effectLst/>
                          <a:latin typeface="Calibri" panose="020F0502020204030204" pitchFamily="34" charset="0"/>
                          <a:cs typeface="Calibri" panose="020F0502020204030204" pitchFamily="34" charset="0"/>
                        </a:rPr>
                        <a:t>Total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a:solidFill>
                            <a:srgbClr val="000000"/>
                          </a:solidFill>
                          <a:effectLst/>
                          <a:latin typeface="Calibri" panose="020F0502020204030204" pitchFamily="34" charset="0"/>
                          <a:cs typeface="Calibri" panose="020F0502020204030204" pitchFamily="34" charset="0"/>
                        </a:rPr>
                        <a:t>259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cs typeface="Calibri" panose="020F0502020204030204" pitchFamily="34" charset="0"/>
                        </a:rPr>
                        <a:t>741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854252958"/>
                  </a:ext>
                </a:extLst>
              </a:tr>
            </a:tbl>
          </a:graphicData>
        </a:graphic>
      </p:graphicFrame>
    </p:spTree>
    <p:extLst>
      <p:ext uri="{BB962C8B-B14F-4D97-AF65-F5344CB8AC3E}">
        <p14:creationId xmlns:p14="http://schemas.microsoft.com/office/powerpoint/2010/main" val="36752429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11DF1-0F6D-4011-9C7C-95E7C101D58D}"/>
              </a:ext>
            </a:extLst>
          </p:cNvPr>
          <p:cNvSpPr>
            <a:spLocks noGrp="1"/>
          </p:cNvSpPr>
          <p:nvPr>
            <p:ph type="title"/>
          </p:nvPr>
        </p:nvSpPr>
        <p:spPr/>
        <p:txBody>
          <a:bodyPr/>
          <a:lstStyle/>
          <a:p>
            <a:r>
              <a:rPr lang="en-US" dirty="0"/>
              <a:t>Appendix</a:t>
            </a:r>
          </a:p>
        </p:txBody>
      </p:sp>
      <p:sp>
        <p:nvSpPr>
          <p:cNvPr id="3" name="Content Placeholder 2">
            <a:extLst>
              <a:ext uri="{FF2B5EF4-FFF2-40B4-BE49-F238E27FC236}">
                <a16:creationId xmlns:a16="http://schemas.microsoft.com/office/drawing/2014/main" id="{6462AE9E-5CE4-44C8-961A-E8985DC466C5}"/>
              </a:ext>
            </a:extLst>
          </p:cNvPr>
          <p:cNvSpPr>
            <a:spLocks noGrp="1"/>
          </p:cNvSpPr>
          <p:nvPr>
            <p:ph idx="1"/>
          </p:nvPr>
        </p:nvSpPr>
        <p:spPr/>
        <p:txBody>
          <a:bodyPr/>
          <a:lstStyle/>
          <a:p>
            <a:r>
              <a:rPr lang="en-US" dirty="0"/>
              <a:t>April 21, 2021 update to CWG/MCWG</a:t>
            </a:r>
          </a:p>
        </p:txBody>
      </p:sp>
      <p:sp>
        <p:nvSpPr>
          <p:cNvPr id="4" name="Slide Number Placeholder 3">
            <a:extLst>
              <a:ext uri="{FF2B5EF4-FFF2-40B4-BE49-F238E27FC236}">
                <a16:creationId xmlns:a16="http://schemas.microsoft.com/office/drawing/2014/main" id="{A01E94B7-9F7F-46D3-8EDF-41F83CAAC90D}"/>
              </a:ext>
            </a:extLst>
          </p:cNvPr>
          <p:cNvSpPr>
            <a:spLocks noGrp="1"/>
          </p:cNvSpPr>
          <p:nvPr>
            <p:ph type="sldNum" sz="quarter" idx="4"/>
          </p:nvPr>
        </p:nvSpPr>
        <p:spPr/>
        <p:txBody>
          <a:bodyPr/>
          <a:lstStyle/>
          <a:p>
            <a:fld id="{1D93BD3E-1E9A-4970-A6F7-E7AC52762E0C}" type="slidenum">
              <a:rPr lang="en-US" smtClean="0"/>
              <a:pPr/>
              <a:t>12</a:t>
            </a:fld>
            <a:endParaRPr lang="en-US" dirty="0"/>
          </a:p>
        </p:txBody>
      </p:sp>
    </p:spTree>
    <p:extLst>
      <p:ext uri="{BB962C8B-B14F-4D97-AF65-F5344CB8AC3E}">
        <p14:creationId xmlns:p14="http://schemas.microsoft.com/office/powerpoint/2010/main" val="2331473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2616101"/>
          </a:xfrm>
          <a:prstGeom prst="rect">
            <a:avLst/>
          </a:prstGeom>
          <a:noFill/>
        </p:spPr>
        <p:txBody>
          <a:bodyPr wrap="square" rtlCol="0">
            <a:spAutoFit/>
          </a:bodyPr>
          <a:lstStyle/>
          <a:p>
            <a:r>
              <a:rPr lang="en-US" sz="2000" b="1" dirty="0"/>
              <a:t>4.  Estimated Default Uplift Shares</a:t>
            </a:r>
            <a:endParaRPr lang="en-US" dirty="0"/>
          </a:p>
          <a:p>
            <a:r>
              <a:rPr lang="en-US" dirty="0"/>
              <a:t>Mark Ruane</a:t>
            </a:r>
          </a:p>
          <a:p>
            <a:r>
              <a:rPr lang="en-US" dirty="0"/>
              <a:t>Sr. Director, Settlements, Retail and Credit</a:t>
            </a:r>
          </a:p>
          <a:p>
            <a:endParaRPr lang="en-US" dirty="0"/>
          </a:p>
          <a:p>
            <a:r>
              <a:rPr lang="en-US" dirty="0"/>
              <a:t>CWG / MCWG</a:t>
            </a:r>
          </a:p>
          <a:p>
            <a:endParaRPr lang="en-US" dirty="0"/>
          </a:p>
          <a:p>
            <a:r>
              <a:rPr lang="en-US" dirty="0"/>
              <a:t>ERCOT Public</a:t>
            </a:r>
          </a:p>
          <a:p>
            <a:r>
              <a:rPr lang="en-US" dirty="0"/>
              <a:t>April 21, 2021</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Estimated Default Uplift Shares by Segment</a:t>
            </a:r>
          </a:p>
        </p:txBody>
      </p:sp>
      <p:sp>
        <p:nvSpPr>
          <p:cNvPr id="3" name="Content Placeholder 2"/>
          <p:cNvSpPr>
            <a:spLocks noGrp="1"/>
          </p:cNvSpPr>
          <p:nvPr>
            <p:ph idx="1"/>
          </p:nvPr>
        </p:nvSpPr>
        <p:spPr>
          <a:xfrm>
            <a:off x="304800" y="1066800"/>
            <a:ext cx="8534400" cy="4191000"/>
          </a:xfrm>
        </p:spPr>
        <p:txBody>
          <a:bodyPr/>
          <a:lstStyle/>
          <a:p>
            <a:pPr lvl="0">
              <a:spcBef>
                <a:spcPts val="0"/>
              </a:spcBef>
            </a:pPr>
            <a:r>
              <a:rPr lang="en-US" sz="2000" dirty="0"/>
              <a:t>ERCOT has estimated default uplift shares for February short-pays by market segment. Per Protocol section 9.19.1, default uplifts are based on market activity in the month prior to that of the short-pays.</a:t>
            </a:r>
          </a:p>
          <a:p>
            <a:pPr lvl="0">
              <a:spcBef>
                <a:spcPts val="0"/>
              </a:spcBef>
            </a:pPr>
            <a:endParaRPr lang="en-US" sz="2000" dirty="0"/>
          </a:p>
          <a:p>
            <a:pPr lvl="0">
              <a:spcBef>
                <a:spcPts val="0"/>
              </a:spcBef>
            </a:pPr>
            <a:r>
              <a:rPr lang="en-US" sz="2000" dirty="0"/>
              <a:t>NPRR 1074, “</a:t>
            </a:r>
            <a:r>
              <a:rPr lang="en-US" sz="2000" i="1" dirty="0" err="1"/>
              <a:t>mp</a:t>
            </a:r>
            <a:r>
              <a:rPr lang="en-US" sz="2000" dirty="0"/>
              <a:t>” Definition Revision, clarifies that uplift allocations are made to “existing” QSEs and CRRAHs. </a:t>
            </a:r>
            <a:r>
              <a:rPr lang="en-US" sz="2000" i="1" dirty="0" err="1"/>
              <a:t>nb</a:t>
            </a:r>
            <a:r>
              <a:rPr lang="en-US" sz="2000" i="1" dirty="0"/>
              <a:t> </a:t>
            </a:r>
            <a:r>
              <a:rPr lang="en-US" sz="2000" dirty="0"/>
              <a:t>ERCOT will be filing clarifying comments before TAC.</a:t>
            </a:r>
          </a:p>
          <a:p>
            <a:pPr lvl="0">
              <a:spcBef>
                <a:spcPts val="0"/>
              </a:spcBef>
            </a:pPr>
            <a:endParaRPr lang="en-US" sz="2000" dirty="0"/>
          </a:p>
          <a:p>
            <a:pPr lvl="0">
              <a:spcBef>
                <a:spcPts val="0"/>
              </a:spcBef>
            </a:pPr>
            <a:r>
              <a:rPr lang="en-US" sz="2000" dirty="0"/>
              <a:t>As detailed in ERCOT’s </a:t>
            </a:r>
            <a:r>
              <a:rPr lang="en-US" sz="2000" i="1" dirty="0"/>
              <a:t>Notice of Planned Implementation of Default Uplift Invoice Process</a:t>
            </a:r>
            <a:r>
              <a:rPr lang="en-US" sz="2000" dirty="0"/>
              <a:t>, filed under PUC Project 51812, and accompanying Market Notice M-B041421-01, ERCOT considers Protocol Section 9.19.1 to require that Default Uplift Invoices be issued to:</a:t>
            </a:r>
          </a:p>
          <a:p>
            <a:pPr lvl="1">
              <a:spcBef>
                <a:spcPts val="0"/>
              </a:spcBef>
            </a:pPr>
            <a:r>
              <a:rPr lang="en-US" sz="1600" dirty="0"/>
              <a:t>Currently-registered QSEs and CRRAHs, </a:t>
            </a:r>
            <a:r>
              <a:rPr lang="en-US" sz="1600" u="sng" dirty="0"/>
              <a:t>and</a:t>
            </a:r>
            <a:endParaRPr lang="en-US" sz="1600" dirty="0"/>
          </a:p>
          <a:p>
            <a:pPr lvl="1">
              <a:spcBef>
                <a:spcPts val="0"/>
              </a:spcBef>
            </a:pPr>
            <a:r>
              <a:rPr lang="en-US" sz="1600" dirty="0"/>
              <a:t>QSEs and CRRAHs that have voluntarily terminated their registration.</a:t>
            </a:r>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dirty="0"/>
          </a:p>
        </p:txBody>
      </p:sp>
    </p:spTree>
    <p:extLst>
      <p:ext uri="{BB962C8B-B14F-4D97-AF65-F5344CB8AC3E}">
        <p14:creationId xmlns:p14="http://schemas.microsoft.com/office/powerpoint/2010/main" val="420726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Estimated Default Uplift Shares by Segment</a:t>
            </a:r>
          </a:p>
        </p:txBody>
      </p:sp>
      <p:sp>
        <p:nvSpPr>
          <p:cNvPr id="3" name="Content Placeholder 2"/>
          <p:cNvSpPr>
            <a:spLocks noGrp="1"/>
          </p:cNvSpPr>
          <p:nvPr>
            <p:ph idx="1"/>
          </p:nvPr>
        </p:nvSpPr>
        <p:spPr>
          <a:xfrm>
            <a:off x="304800" y="1219200"/>
            <a:ext cx="8534400" cy="4191000"/>
          </a:xfrm>
        </p:spPr>
        <p:txBody>
          <a:bodyPr/>
          <a:lstStyle/>
          <a:p>
            <a:pPr lvl="0">
              <a:spcBef>
                <a:spcPts val="0"/>
              </a:spcBef>
            </a:pPr>
            <a:r>
              <a:rPr lang="en-US" sz="2000" dirty="0"/>
              <a:t>The estimated default allocations are made on this basis. Therefore, the activity of the following terminated Counter-Parties is excluded from January MWh activity:</a:t>
            </a:r>
          </a:p>
          <a:p>
            <a:pPr marL="0" indent="0">
              <a:spcBef>
                <a:spcPts val="0"/>
              </a:spcBef>
              <a:buNone/>
            </a:pPr>
            <a:r>
              <a:rPr lang="en-US" sz="1200" dirty="0"/>
              <a:t>	</a:t>
            </a:r>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marL="0" indent="0">
              <a:spcBef>
                <a:spcPts val="0"/>
              </a:spcBef>
              <a:buNone/>
            </a:pPr>
            <a:endParaRPr lang="en-US" sz="1200" dirty="0"/>
          </a:p>
          <a:p>
            <a:pPr>
              <a:spcBef>
                <a:spcPts val="0"/>
              </a:spcBef>
            </a:pPr>
            <a:endParaRPr lang="en-US" sz="2000" dirty="0"/>
          </a:p>
          <a:p>
            <a:pPr>
              <a:spcBef>
                <a:spcPts val="0"/>
              </a:spcBef>
            </a:pPr>
            <a:r>
              <a:rPr lang="en-US" sz="2000" dirty="0"/>
              <a:t>The activity of other short-paying Counter-Parties is included, and they will therefore be issued Default Uplift Invoices.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3986004610"/>
              </p:ext>
            </p:extLst>
          </p:nvPr>
        </p:nvGraphicFramePr>
        <p:xfrm>
          <a:off x="2743200" y="2357437"/>
          <a:ext cx="2886075" cy="1914525"/>
        </p:xfrm>
        <a:graphic>
          <a:graphicData uri="http://schemas.openxmlformats.org/presentationml/2006/ole">
            <mc:AlternateContent xmlns:mc="http://schemas.openxmlformats.org/markup-compatibility/2006">
              <mc:Choice xmlns:v="urn:schemas-microsoft-com:vml" Requires="v">
                <p:oleObj spid="_x0000_s1078" name="Worksheet" r:id="rId3" imgW="2885903" imgH="1914395" progId="Excel.Sheet.12">
                  <p:embed/>
                </p:oleObj>
              </mc:Choice>
              <mc:Fallback>
                <p:oleObj name="Worksheet" r:id="rId3" imgW="2885903" imgH="1914395" progId="Excel.Sheet.12">
                  <p:embed/>
                  <p:pic>
                    <p:nvPicPr>
                      <p:cNvPr id="0" name=""/>
                      <p:cNvPicPr/>
                      <p:nvPr/>
                    </p:nvPicPr>
                    <p:blipFill>
                      <a:blip r:embed="rId4"/>
                      <a:stretch>
                        <a:fillRect/>
                      </a:stretch>
                    </p:blipFill>
                    <p:spPr>
                      <a:xfrm>
                        <a:off x="2743200" y="2357437"/>
                        <a:ext cx="2886075" cy="1914525"/>
                      </a:xfrm>
                      <a:prstGeom prst="rect">
                        <a:avLst/>
                      </a:prstGeom>
                    </p:spPr>
                  </p:pic>
                </p:oleObj>
              </mc:Fallback>
            </mc:AlternateContent>
          </a:graphicData>
        </a:graphic>
      </p:graphicFrame>
    </p:spTree>
    <p:extLst>
      <p:ext uri="{BB962C8B-B14F-4D97-AF65-F5344CB8AC3E}">
        <p14:creationId xmlns:p14="http://schemas.microsoft.com/office/powerpoint/2010/main" val="384732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Estimated Default Uplift Shares by Segment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dirty="0"/>
          </a:p>
        </p:txBody>
      </p:sp>
      <p:sp>
        <p:nvSpPr>
          <p:cNvPr id="10" name="Content Placeholder 2"/>
          <p:cNvSpPr>
            <a:spLocks noGrp="1"/>
          </p:cNvSpPr>
          <p:nvPr>
            <p:ph idx="1"/>
          </p:nvPr>
        </p:nvSpPr>
        <p:spPr>
          <a:xfrm>
            <a:off x="228600" y="4184404"/>
            <a:ext cx="8153400" cy="685800"/>
          </a:xfrm>
        </p:spPr>
        <p:txBody>
          <a:bodyPr/>
          <a:lstStyle/>
          <a:p>
            <a:pPr>
              <a:spcBef>
                <a:spcPts val="0"/>
              </a:spcBef>
            </a:pPr>
            <a:r>
              <a:rPr lang="en-US" sz="2000" dirty="0"/>
              <a:t>Approximately half of the allocation is driven by CRR activity.</a:t>
            </a:r>
          </a:p>
          <a:p>
            <a:pPr>
              <a:spcBef>
                <a:spcPts val="0"/>
              </a:spcBef>
            </a:pPr>
            <a:endParaRPr lang="en-US" sz="2000" dirty="0"/>
          </a:p>
          <a:p>
            <a:pPr>
              <a:spcBef>
                <a:spcPts val="0"/>
              </a:spcBef>
            </a:pPr>
            <a:r>
              <a:rPr lang="en-US" sz="2000" dirty="0"/>
              <a:t>Individual Counter-Party share reports are expected to be posted to MIS on Monday, April 26, 2021.</a:t>
            </a:r>
          </a:p>
        </p:txBody>
      </p:sp>
      <p:pic>
        <p:nvPicPr>
          <p:cNvPr id="3" name="Picture 2"/>
          <p:cNvPicPr>
            <a:picLocks noChangeAspect="1"/>
          </p:cNvPicPr>
          <p:nvPr/>
        </p:nvPicPr>
        <p:blipFill>
          <a:blip r:embed="rId2"/>
          <a:stretch>
            <a:fillRect/>
          </a:stretch>
        </p:blipFill>
        <p:spPr>
          <a:xfrm>
            <a:off x="1752600" y="1371600"/>
            <a:ext cx="5172818" cy="2057400"/>
          </a:xfrm>
          <a:prstGeom prst="rect">
            <a:avLst/>
          </a:prstGeom>
        </p:spPr>
      </p:pic>
    </p:spTree>
    <p:extLst>
      <p:ext uri="{BB962C8B-B14F-4D97-AF65-F5344CB8AC3E}">
        <p14:creationId xmlns:p14="http://schemas.microsoft.com/office/powerpoint/2010/main" val="25757089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Estimated Default Uplift Shares by Segment</a:t>
            </a:r>
          </a:p>
        </p:txBody>
      </p:sp>
      <p:sp>
        <p:nvSpPr>
          <p:cNvPr id="3" name="Content Placeholder 2"/>
          <p:cNvSpPr>
            <a:spLocks noGrp="1"/>
          </p:cNvSpPr>
          <p:nvPr>
            <p:ph idx="1"/>
          </p:nvPr>
        </p:nvSpPr>
        <p:spPr>
          <a:xfrm>
            <a:off x="280987" y="959096"/>
            <a:ext cx="8534400" cy="5158033"/>
          </a:xfrm>
        </p:spPr>
        <p:txBody>
          <a:bodyPr/>
          <a:lstStyle/>
          <a:p>
            <a:pPr marL="57150" indent="0">
              <a:spcBef>
                <a:spcPts val="0"/>
              </a:spcBef>
              <a:buNone/>
            </a:pPr>
            <a:r>
              <a:rPr lang="en-US" sz="2000" dirty="0"/>
              <a:t>Potential Uplift in TPE</a:t>
            </a:r>
          </a:p>
          <a:p>
            <a:pPr marL="400050">
              <a:spcBef>
                <a:spcPts val="0"/>
              </a:spcBef>
            </a:pPr>
            <a:r>
              <a:rPr lang="en-US" sz="2000" dirty="0"/>
              <a:t>TPE includes a factor for Potential Uplift (PUL)</a:t>
            </a:r>
          </a:p>
          <a:p>
            <a:pPr marL="400050">
              <a:spcBef>
                <a:spcPts val="0"/>
              </a:spcBef>
            </a:pPr>
            <a:r>
              <a:rPr lang="en-US" sz="2000" dirty="0"/>
              <a:t>Per Protocol Section 16.11.4.1, PUL includes:</a:t>
            </a:r>
          </a:p>
          <a:p>
            <a:pPr marL="971550" lvl="1" indent="-461963">
              <a:spcBef>
                <a:spcPts val="0"/>
              </a:spcBef>
              <a:buFont typeface="+mj-lt"/>
              <a:buAutoNum type="alphaLcParenR"/>
            </a:pPr>
            <a:r>
              <a:rPr lang="en-US" sz="2000" dirty="0"/>
              <a:t>Amounts expected to be uplifted within one year of the date of the calculation; and </a:t>
            </a:r>
          </a:p>
          <a:p>
            <a:pPr marL="971550" lvl="1" indent="-457200">
              <a:spcBef>
                <a:spcPts val="0"/>
              </a:spcBef>
              <a:buFont typeface="+mj-lt"/>
              <a:buAutoNum type="alphaLcParenR"/>
            </a:pPr>
            <a:r>
              <a:rPr lang="en-US" sz="2000" dirty="0"/>
              <a:t>25%, or such other percentage based on available statistics regarding payment default under bankruptcy reorganization plans, of any short payment amounts being repaid to ERCOT under a bankruptcy reorganization plan that are due more than one year from the date of the calculation.</a:t>
            </a:r>
          </a:p>
          <a:p>
            <a:pPr marL="514350" lvl="1" indent="0">
              <a:spcBef>
                <a:spcPts val="0"/>
              </a:spcBef>
              <a:buNone/>
            </a:pPr>
            <a:r>
              <a:rPr lang="en-US" sz="2000" dirty="0"/>
              <a:t>There is no amount currently in (b).</a:t>
            </a:r>
          </a:p>
          <a:p>
            <a:pPr marL="457200">
              <a:spcBef>
                <a:spcPts val="0"/>
              </a:spcBef>
            </a:pPr>
            <a:endParaRPr lang="en-US" sz="2400" dirty="0"/>
          </a:p>
          <a:p>
            <a:pPr marL="457200">
              <a:spcBef>
                <a:spcPts val="0"/>
              </a:spcBef>
            </a:pPr>
            <a:r>
              <a:rPr lang="en-US" sz="2400" dirty="0"/>
              <a:t>The expected one-year uplift is $30 million ($2.5 million/month)</a:t>
            </a:r>
          </a:p>
          <a:p>
            <a:pPr lvl="0">
              <a:spcBef>
                <a:spcPts val="0"/>
              </a:spcBef>
              <a:buFont typeface="+mj-lt"/>
              <a:buAutoNum type="alphaLcParenR"/>
            </a:pPr>
            <a:endParaRPr lang="en-US" sz="1600" dirty="0"/>
          </a:p>
          <a:p>
            <a:pPr>
              <a:spcBef>
                <a:spcPts val="0"/>
              </a:spcBef>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dirty="0"/>
          </a:p>
        </p:txBody>
      </p:sp>
    </p:spTree>
    <p:extLst>
      <p:ext uri="{BB962C8B-B14F-4D97-AF65-F5344CB8AC3E}">
        <p14:creationId xmlns:p14="http://schemas.microsoft.com/office/powerpoint/2010/main" val="4126308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Estimated Default Uplift Shares by Segment</a:t>
            </a:r>
          </a:p>
        </p:txBody>
      </p:sp>
      <p:sp>
        <p:nvSpPr>
          <p:cNvPr id="3" name="Content Placeholder 2"/>
          <p:cNvSpPr>
            <a:spLocks noGrp="1"/>
          </p:cNvSpPr>
          <p:nvPr>
            <p:ph idx="1"/>
          </p:nvPr>
        </p:nvSpPr>
        <p:spPr>
          <a:xfrm>
            <a:off x="280987" y="959097"/>
            <a:ext cx="8253413" cy="793504"/>
          </a:xfrm>
        </p:spPr>
        <p:txBody>
          <a:bodyPr/>
          <a:lstStyle/>
          <a:p>
            <a:pPr marL="57150" indent="0">
              <a:spcBef>
                <a:spcPts val="0"/>
              </a:spcBef>
              <a:buNone/>
            </a:pPr>
            <a:r>
              <a:rPr lang="en-US" sz="2000" dirty="0"/>
              <a:t>The average one-year estimated default uplift allocation among all Counter-Parties is $124,481, and the median is $19,525.</a:t>
            </a:r>
          </a:p>
          <a:p>
            <a:pPr>
              <a:spcBef>
                <a:spcPts val="0"/>
              </a:spcBef>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18</a:t>
            </a:fld>
            <a:endParaRPr lang="en-US" dirty="0"/>
          </a:p>
        </p:txBody>
      </p:sp>
      <p:graphicFrame>
        <p:nvGraphicFramePr>
          <p:cNvPr id="8" name="Chart 7"/>
          <p:cNvGraphicFramePr>
            <a:graphicFrameLocks/>
          </p:cNvGraphicFramePr>
          <p:nvPr>
            <p:extLst>
              <p:ext uri="{D42A27DB-BD31-4B8C-83A1-F6EECF244321}">
                <p14:modId xmlns:p14="http://schemas.microsoft.com/office/powerpoint/2010/main" val="1851620234"/>
              </p:ext>
            </p:extLst>
          </p:nvPr>
        </p:nvGraphicFramePr>
        <p:xfrm>
          <a:off x="2114550" y="1981200"/>
          <a:ext cx="4914900" cy="3124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70300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Estimated Default Uplift Shares by Segment</a:t>
            </a:r>
          </a:p>
        </p:txBody>
      </p:sp>
      <p:sp>
        <p:nvSpPr>
          <p:cNvPr id="3" name="Content Placeholder 2"/>
          <p:cNvSpPr>
            <a:spLocks noGrp="1"/>
          </p:cNvSpPr>
          <p:nvPr>
            <p:ph idx="1"/>
          </p:nvPr>
        </p:nvSpPr>
        <p:spPr>
          <a:xfrm>
            <a:off x="228600" y="1181100"/>
            <a:ext cx="8534400" cy="5158033"/>
          </a:xfrm>
        </p:spPr>
        <p:txBody>
          <a:bodyPr/>
          <a:lstStyle/>
          <a:p>
            <a:pPr lvl="0">
              <a:spcBef>
                <a:spcPts val="0"/>
              </a:spcBef>
            </a:pPr>
            <a:r>
              <a:rPr lang="en-US" sz="2000" dirty="0"/>
              <a:t>ERCOT expects to adjust the PUL component of TPE after Counter-Party share reports are posted on April 26</a:t>
            </a:r>
            <a:r>
              <a:rPr lang="en-US" sz="2000" baseline="30000" dirty="0"/>
              <a:t>th</a:t>
            </a:r>
            <a:r>
              <a:rPr lang="en-US" sz="2000" dirty="0"/>
              <a:t>.</a:t>
            </a:r>
          </a:p>
          <a:p>
            <a:pPr lvl="0">
              <a:spcBef>
                <a:spcPts val="0"/>
              </a:spcBef>
            </a:pPr>
            <a:endParaRPr lang="en-US" sz="2000" dirty="0"/>
          </a:p>
          <a:p>
            <a:pPr lvl="0">
              <a:spcBef>
                <a:spcPts val="0"/>
              </a:spcBef>
            </a:pPr>
            <a:r>
              <a:rPr lang="en-US" sz="2000" dirty="0"/>
              <a:t>The PUL adjustment will be for one year of Counter-Party expected uplift ($30m * activity share ratio).</a:t>
            </a:r>
          </a:p>
          <a:p>
            <a:pPr lvl="0">
              <a:spcBef>
                <a:spcPts val="0"/>
              </a:spcBef>
            </a:pPr>
            <a:endParaRPr lang="en-US" sz="2000" dirty="0"/>
          </a:p>
          <a:p>
            <a:pPr lvl="0">
              <a:spcBef>
                <a:spcPts val="0"/>
              </a:spcBef>
            </a:pPr>
            <a:r>
              <a:rPr lang="en-US" sz="2000" dirty="0"/>
              <a:t>In addition, ERCOT will adjust TPE for voluntarily terminating Market Participants with their total accrued Default Uplift obligation.</a:t>
            </a:r>
          </a:p>
          <a:p>
            <a:pPr marL="0" lvl="0" indent="0">
              <a:spcBef>
                <a:spcPts val="0"/>
              </a:spcBef>
              <a:buNone/>
            </a:pPr>
            <a:endParaRPr lang="en-US" sz="2000" dirty="0"/>
          </a:p>
          <a:p>
            <a:pPr lvl="0">
              <a:spcBef>
                <a:spcPts val="0"/>
              </a:spcBef>
            </a:pPr>
            <a:r>
              <a:rPr lang="en-US" sz="2000" dirty="0"/>
              <a:t>ERCOT does not expect to issue Default Uplift Invoices any sooner that the scheduled end of the legislative session on May 31, 2021. </a:t>
            </a:r>
          </a:p>
          <a:p>
            <a:pPr lvl="0">
              <a:spcBef>
                <a:spcPts val="0"/>
              </a:spcBef>
            </a:pPr>
            <a:endParaRPr lang="en-US" sz="2000" dirty="0"/>
          </a:p>
          <a:p>
            <a:pPr lvl="0">
              <a:spcBef>
                <a:spcPts val="0"/>
              </a:spcBef>
            </a:pPr>
            <a:endParaRPr lang="en-US" sz="2000" dirty="0"/>
          </a:p>
          <a:p>
            <a:pPr lvl="0">
              <a:spcBef>
                <a:spcPts val="0"/>
              </a:spcBef>
            </a:pPr>
            <a:endParaRPr lang="en-US" sz="1600" dirty="0"/>
          </a:p>
          <a:p>
            <a:pPr>
              <a:spcBef>
                <a:spcPts val="0"/>
              </a:spcBef>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19</a:t>
            </a:fld>
            <a:endParaRPr lang="en-US" dirty="0"/>
          </a:p>
        </p:txBody>
      </p:sp>
    </p:spTree>
    <p:extLst>
      <p:ext uri="{BB962C8B-B14F-4D97-AF65-F5344CB8AC3E}">
        <p14:creationId xmlns:p14="http://schemas.microsoft.com/office/powerpoint/2010/main" val="26811034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9E5D7-7D05-483C-A22C-2D0D76AA404F}"/>
              </a:ext>
            </a:extLst>
          </p:cNvPr>
          <p:cNvSpPr>
            <a:spLocks noGrp="1"/>
          </p:cNvSpPr>
          <p:nvPr>
            <p:ph type="title"/>
          </p:nvPr>
        </p:nvSpPr>
        <p:spPr/>
        <p:txBody>
          <a:bodyPr/>
          <a:lstStyle/>
          <a:p>
            <a:r>
              <a:rPr lang="en-US" dirty="0"/>
              <a:t>Request for Data</a:t>
            </a:r>
          </a:p>
        </p:txBody>
      </p:sp>
      <p:sp>
        <p:nvSpPr>
          <p:cNvPr id="3" name="Content Placeholder 2">
            <a:extLst>
              <a:ext uri="{FF2B5EF4-FFF2-40B4-BE49-F238E27FC236}">
                <a16:creationId xmlns:a16="http://schemas.microsoft.com/office/drawing/2014/main" id="{5E2148F1-2582-4C1D-883A-BBF393A5E956}"/>
              </a:ext>
            </a:extLst>
          </p:cNvPr>
          <p:cNvSpPr>
            <a:spLocks noGrp="1"/>
          </p:cNvSpPr>
          <p:nvPr>
            <p:ph idx="1"/>
          </p:nvPr>
        </p:nvSpPr>
        <p:spPr/>
        <p:txBody>
          <a:bodyPr/>
          <a:lstStyle/>
          <a:p>
            <a:r>
              <a:rPr lang="en-US" sz="2400" dirty="0"/>
              <a:t>CWG / MCWG requested ERCOT bring some data to show what the default uplift allocation methodology would look like under a method similar to the one used by PJM.</a:t>
            </a:r>
          </a:p>
          <a:p>
            <a:endParaRPr lang="en-US" dirty="0"/>
          </a:p>
        </p:txBody>
      </p:sp>
      <p:sp>
        <p:nvSpPr>
          <p:cNvPr id="4" name="Slide Number Placeholder 3">
            <a:extLst>
              <a:ext uri="{FF2B5EF4-FFF2-40B4-BE49-F238E27FC236}">
                <a16:creationId xmlns:a16="http://schemas.microsoft.com/office/drawing/2014/main" id="{7D50FDE1-5882-4908-82F3-F8E59CBB5A00}"/>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3136771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20</a:t>
            </a:fld>
            <a:endParaRPr lang="en-US" dirty="0"/>
          </a:p>
        </p:txBody>
      </p:sp>
      <p:sp>
        <p:nvSpPr>
          <p:cNvPr id="7" name="Content Placeholder 2"/>
          <p:cNvSpPr txBox="1">
            <a:spLocks/>
          </p:cNvSpPr>
          <p:nvPr/>
        </p:nvSpPr>
        <p:spPr>
          <a:xfrm>
            <a:off x="1524000" y="2895600"/>
            <a:ext cx="2209800" cy="54252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Discussion</a:t>
            </a:r>
          </a:p>
          <a:p>
            <a:endParaRPr lang="en-US" sz="2400" dirty="0"/>
          </a:p>
          <a:p>
            <a:endParaRPr lang="en-US" sz="2400" dirty="0"/>
          </a:p>
          <a:p>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30146" y="1137444"/>
            <a:ext cx="5461454" cy="5124450"/>
          </a:xfrm>
          <a:prstGeom prst="rect">
            <a:avLst/>
          </a:prstGeom>
        </p:spPr>
      </p:pic>
      <p:sp>
        <p:nvSpPr>
          <p:cNvPr id="14" name="Title 1"/>
          <p:cNvSpPr>
            <a:spLocks noGrp="1"/>
          </p:cNvSpPr>
          <p:nvPr>
            <p:ph type="title"/>
          </p:nvPr>
        </p:nvSpPr>
        <p:spPr>
          <a:xfrm>
            <a:off x="381000" y="243682"/>
            <a:ext cx="8458200" cy="594518"/>
          </a:xfrm>
        </p:spPr>
        <p:txBody>
          <a:bodyPr/>
          <a:lstStyle/>
          <a:p>
            <a:r>
              <a:rPr lang="en-US" dirty="0"/>
              <a:t>Default Uplift</a:t>
            </a:r>
            <a:endParaRPr lang="en-US" b="1" dirty="0">
              <a:solidFill>
                <a:schemeClr val="accent1"/>
              </a:solidFill>
            </a:endParaRPr>
          </a:p>
        </p:txBody>
      </p:sp>
    </p:spTree>
    <p:extLst>
      <p:ext uri="{BB962C8B-B14F-4D97-AF65-F5344CB8AC3E}">
        <p14:creationId xmlns:p14="http://schemas.microsoft.com/office/powerpoint/2010/main" val="854958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A526B-A9AC-4809-A6C8-95EB56F6B833}"/>
              </a:ext>
            </a:extLst>
          </p:cNvPr>
          <p:cNvSpPr>
            <a:spLocks noGrp="1"/>
          </p:cNvSpPr>
          <p:nvPr>
            <p:ph type="title"/>
          </p:nvPr>
        </p:nvSpPr>
        <p:spPr/>
        <p:txBody>
          <a:bodyPr/>
          <a:lstStyle/>
          <a:p>
            <a:r>
              <a:rPr lang="en-US" dirty="0"/>
              <a:t>Request for analysis on Default Uplift Allocation based on PJM methodology</a:t>
            </a:r>
          </a:p>
        </p:txBody>
      </p:sp>
      <p:sp>
        <p:nvSpPr>
          <p:cNvPr id="3" name="Content Placeholder 2">
            <a:extLst>
              <a:ext uri="{FF2B5EF4-FFF2-40B4-BE49-F238E27FC236}">
                <a16:creationId xmlns:a16="http://schemas.microsoft.com/office/drawing/2014/main" id="{728C0F41-E543-4DE1-BE75-D4D0314D31F0}"/>
              </a:ext>
            </a:extLst>
          </p:cNvPr>
          <p:cNvSpPr>
            <a:spLocks noGrp="1"/>
          </p:cNvSpPr>
          <p:nvPr>
            <p:ph idx="1"/>
          </p:nvPr>
        </p:nvSpPr>
        <p:spPr>
          <a:xfrm>
            <a:off x="304800" y="1446312"/>
            <a:ext cx="8534400" cy="4319832"/>
          </a:xfrm>
        </p:spPr>
        <p:txBody>
          <a:bodyPr/>
          <a:lstStyle/>
          <a:p>
            <a:r>
              <a:rPr lang="en-US" sz="2400" dirty="0"/>
              <a:t>ERCOT Method</a:t>
            </a:r>
          </a:p>
          <a:p>
            <a:pPr lvl="1"/>
            <a:r>
              <a:rPr lang="en-US" sz="2000" dirty="0"/>
              <a:t>Based on MWh activity ratio share.</a:t>
            </a:r>
          </a:p>
          <a:p>
            <a:pPr lvl="1"/>
            <a:r>
              <a:rPr lang="en-US" sz="2000" dirty="0"/>
              <a:t>Based on month activity before the default occurred.</a:t>
            </a:r>
          </a:p>
          <a:p>
            <a:pPr lvl="1"/>
            <a:r>
              <a:rPr lang="en-US" sz="2000" dirty="0"/>
              <a:t>Allocated to participants under a Counter-Party that contributed the maximum MWh of activity.</a:t>
            </a:r>
          </a:p>
          <a:p>
            <a:r>
              <a:rPr lang="en-US" sz="2400" dirty="0"/>
              <a:t>PJM Method</a:t>
            </a:r>
          </a:p>
          <a:p>
            <a:pPr lvl="1"/>
            <a:r>
              <a:rPr lang="en-US" sz="2000" dirty="0"/>
              <a:t>Based on an absolute dollar ratio share from monthly bills.</a:t>
            </a:r>
          </a:p>
          <a:p>
            <a:pPr lvl="1"/>
            <a:r>
              <a:rPr lang="en-US" sz="2000" dirty="0"/>
              <a:t>Based on three months activity; month of default and previous two months.</a:t>
            </a:r>
          </a:p>
          <a:p>
            <a:pPr lvl="1"/>
            <a:r>
              <a:rPr lang="en-US" sz="2000" dirty="0"/>
              <a:t>Allocated to all participants, even participants that did not have a monthly bill.</a:t>
            </a:r>
          </a:p>
        </p:txBody>
      </p:sp>
      <p:sp>
        <p:nvSpPr>
          <p:cNvPr id="4" name="Slide Number Placeholder 3">
            <a:extLst>
              <a:ext uri="{FF2B5EF4-FFF2-40B4-BE49-F238E27FC236}">
                <a16:creationId xmlns:a16="http://schemas.microsoft.com/office/drawing/2014/main" id="{E84F8903-88CF-4A1C-8FE6-80A1603028F2}"/>
              </a:ext>
            </a:extLst>
          </p:cNvPr>
          <p:cNvSpPr>
            <a:spLocks noGrp="1"/>
          </p:cNvSpPr>
          <p:nvPr>
            <p:ph type="sldNum" sz="quarter" idx="4"/>
          </p:nvPr>
        </p:nvSpPr>
        <p:spPr/>
        <p:txBody>
          <a:bodyPr/>
          <a:lstStyle/>
          <a:p>
            <a:fld id="{1D93BD3E-1E9A-4970-A6F7-E7AC52762E0C}" type="slidenum">
              <a:rPr lang="en-US" smtClean="0"/>
              <a:pPr/>
              <a:t>3</a:t>
            </a:fld>
            <a:endParaRPr lang="en-US" dirty="0"/>
          </a:p>
        </p:txBody>
      </p:sp>
      <p:sp>
        <p:nvSpPr>
          <p:cNvPr id="5" name="TextBox 4">
            <a:extLst>
              <a:ext uri="{FF2B5EF4-FFF2-40B4-BE49-F238E27FC236}">
                <a16:creationId xmlns:a16="http://schemas.microsoft.com/office/drawing/2014/main" id="{041A7BCB-38B4-4A72-961F-A61BE6F9C5F4}"/>
              </a:ext>
            </a:extLst>
          </p:cNvPr>
          <p:cNvSpPr txBox="1"/>
          <p:nvPr/>
        </p:nvSpPr>
        <p:spPr>
          <a:xfrm>
            <a:off x="381000" y="5766144"/>
            <a:ext cx="6934200" cy="307777"/>
          </a:xfrm>
          <a:prstGeom prst="rect">
            <a:avLst/>
          </a:prstGeom>
          <a:noFill/>
        </p:spPr>
        <p:txBody>
          <a:bodyPr wrap="square" rtlCol="0">
            <a:spAutoFit/>
          </a:bodyPr>
          <a:lstStyle/>
          <a:p>
            <a:r>
              <a:rPr lang="en-US" sz="1400" dirty="0"/>
              <a:t>PJM Methodology: </a:t>
            </a:r>
            <a:r>
              <a:rPr lang="en-US" sz="1400" dirty="0">
                <a:hlinkClick r:id="rId2"/>
              </a:rPr>
              <a:t>https://agreements.pjm.com/oa/4616</a:t>
            </a:r>
            <a:endParaRPr lang="en-US" sz="1400" dirty="0"/>
          </a:p>
        </p:txBody>
      </p:sp>
    </p:spTree>
    <p:extLst>
      <p:ext uri="{BB962C8B-B14F-4D97-AF65-F5344CB8AC3E}">
        <p14:creationId xmlns:p14="http://schemas.microsoft.com/office/powerpoint/2010/main" val="3991074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7A164-700E-4317-8043-95BCB76146CF}"/>
              </a:ext>
            </a:extLst>
          </p:cNvPr>
          <p:cNvSpPr>
            <a:spLocks noGrp="1"/>
          </p:cNvSpPr>
          <p:nvPr>
            <p:ph type="title"/>
          </p:nvPr>
        </p:nvSpPr>
        <p:spPr/>
        <p:txBody>
          <a:bodyPr/>
          <a:lstStyle/>
          <a:p>
            <a:r>
              <a:rPr lang="en-US" dirty="0"/>
              <a:t>PJM Allocation Formula</a:t>
            </a:r>
          </a:p>
        </p:txBody>
      </p:sp>
      <p:sp>
        <p:nvSpPr>
          <p:cNvPr id="3" name="Content Placeholder 2">
            <a:extLst>
              <a:ext uri="{FF2B5EF4-FFF2-40B4-BE49-F238E27FC236}">
                <a16:creationId xmlns:a16="http://schemas.microsoft.com/office/drawing/2014/main" id="{9977B462-3672-46CB-9E35-16A2E2E03E57}"/>
              </a:ext>
            </a:extLst>
          </p:cNvPr>
          <p:cNvSpPr>
            <a:spLocks noGrp="1"/>
          </p:cNvSpPr>
          <p:nvPr>
            <p:ph idx="1"/>
          </p:nvPr>
        </p:nvSpPr>
        <p:spPr/>
        <p:txBody>
          <a:bodyPr/>
          <a:lstStyle/>
          <a:p>
            <a:pPr marL="0" indent="0">
              <a:buNone/>
            </a:pPr>
            <a:r>
              <a:rPr lang="en-US" sz="2800" dirty="0"/>
              <a:t>(Amount of Default) * (0.1(1/N) + 0.9(A/Z))</a:t>
            </a:r>
          </a:p>
          <a:p>
            <a:pPr marL="400050" lvl="1" indent="0">
              <a:buNone/>
            </a:pPr>
            <a:endParaRPr lang="en-US" sz="2000" dirty="0"/>
          </a:p>
          <a:p>
            <a:pPr marL="400050" lvl="1" indent="0">
              <a:buNone/>
            </a:pPr>
            <a:r>
              <a:rPr lang="en-US" sz="2000" dirty="0"/>
              <a:t>N = Total number of members as of default date</a:t>
            </a:r>
          </a:p>
          <a:p>
            <a:pPr marL="400050" lvl="1" indent="0">
              <a:buNone/>
            </a:pPr>
            <a:r>
              <a:rPr lang="en-US" sz="2000" dirty="0"/>
              <a:t>A = Absolute value of charges and credits from the monthly bill for a member.</a:t>
            </a:r>
          </a:p>
          <a:p>
            <a:pPr marL="400050" lvl="1" indent="0">
              <a:buNone/>
            </a:pPr>
            <a:r>
              <a:rPr lang="en-US" sz="2000" dirty="0"/>
              <a:t>Z = Sum of A for all members comprising N.</a:t>
            </a:r>
          </a:p>
          <a:p>
            <a:pPr marL="400050" lvl="1" indent="0">
              <a:buNone/>
            </a:pPr>
            <a:endParaRPr lang="en-US" sz="2000" dirty="0"/>
          </a:p>
          <a:p>
            <a:pPr marL="400050" lvl="1" indent="0">
              <a:buNone/>
            </a:pPr>
            <a:r>
              <a:rPr lang="en-US" sz="2000" dirty="0"/>
              <a:t>0.1(1/N) is capped at $10,000 per member per year. If the amount is over $10,000 for a member, the excess is recovered in the 0.9(A/Z).</a:t>
            </a:r>
          </a:p>
        </p:txBody>
      </p:sp>
      <p:sp>
        <p:nvSpPr>
          <p:cNvPr id="4" name="Slide Number Placeholder 3">
            <a:extLst>
              <a:ext uri="{FF2B5EF4-FFF2-40B4-BE49-F238E27FC236}">
                <a16:creationId xmlns:a16="http://schemas.microsoft.com/office/drawing/2014/main" id="{2B2645E1-3200-41D1-B2D9-AECF81C1A341}"/>
              </a:ext>
            </a:extLst>
          </p:cNvPr>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3590170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6636AF-9227-4B8F-A302-CDBED03CCEC6}"/>
              </a:ext>
            </a:extLst>
          </p:cNvPr>
          <p:cNvSpPr>
            <a:spLocks noGrp="1"/>
          </p:cNvSpPr>
          <p:nvPr>
            <p:ph type="title"/>
          </p:nvPr>
        </p:nvSpPr>
        <p:spPr/>
        <p:txBody>
          <a:bodyPr/>
          <a:lstStyle/>
          <a:p>
            <a:r>
              <a:rPr lang="en-US" dirty="0"/>
              <a:t>ERCOT adjustments to PJM methodology for estimates.</a:t>
            </a:r>
          </a:p>
        </p:txBody>
      </p:sp>
      <p:sp>
        <p:nvSpPr>
          <p:cNvPr id="3" name="Content Placeholder 2">
            <a:extLst>
              <a:ext uri="{FF2B5EF4-FFF2-40B4-BE49-F238E27FC236}">
                <a16:creationId xmlns:a16="http://schemas.microsoft.com/office/drawing/2014/main" id="{5D1004AC-11FA-4113-8DFD-7ABF93ED8FDC}"/>
              </a:ext>
            </a:extLst>
          </p:cNvPr>
          <p:cNvSpPr>
            <a:spLocks noGrp="1"/>
          </p:cNvSpPr>
          <p:nvPr>
            <p:ph idx="1"/>
          </p:nvPr>
        </p:nvSpPr>
        <p:spPr>
          <a:xfrm>
            <a:off x="298342" y="1600200"/>
            <a:ext cx="8534400" cy="3150516"/>
          </a:xfrm>
        </p:spPr>
        <p:txBody>
          <a:bodyPr/>
          <a:lstStyle/>
          <a:p>
            <a:r>
              <a:rPr lang="en-US" sz="2400" dirty="0"/>
              <a:t>No allocation based on number of participants</a:t>
            </a:r>
          </a:p>
          <a:p>
            <a:pPr lvl="1"/>
            <a:r>
              <a:rPr lang="en-US" sz="2000" dirty="0"/>
              <a:t>Removed after discussion for implementation simplification.</a:t>
            </a:r>
          </a:p>
          <a:p>
            <a:pPr lvl="1"/>
            <a:r>
              <a:rPr lang="en-US" sz="2000" dirty="0"/>
              <a:t>ERCOT does not stop QSEs/CRRAHs in systems on precise end dates.</a:t>
            </a:r>
          </a:p>
          <a:p>
            <a:pPr lvl="1"/>
            <a:r>
              <a:rPr lang="en-US" sz="2000" dirty="0"/>
              <a:t>Allocation after $10,000 cap is based on $ ratio share.</a:t>
            </a:r>
          </a:p>
          <a:p>
            <a:pPr lvl="1"/>
            <a:r>
              <a:rPr lang="en-US" sz="2000" dirty="0"/>
              <a:t>Removing the need to track a $10,000 cap per Participant reduces system cost.</a:t>
            </a:r>
          </a:p>
        </p:txBody>
      </p:sp>
      <p:sp>
        <p:nvSpPr>
          <p:cNvPr id="4" name="Slide Number Placeholder 3">
            <a:extLst>
              <a:ext uri="{FF2B5EF4-FFF2-40B4-BE49-F238E27FC236}">
                <a16:creationId xmlns:a16="http://schemas.microsoft.com/office/drawing/2014/main" id="{EA788CAD-B9B6-4906-B0CC-DBB4C58A0ABF}"/>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671306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A4517-8E2E-40BC-9C19-8D8DC240D7EA}"/>
              </a:ext>
            </a:extLst>
          </p:cNvPr>
          <p:cNvSpPr>
            <a:spLocks noGrp="1"/>
          </p:cNvSpPr>
          <p:nvPr>
            <p:ph type="title"/>
          </p:nvPr>
        </p:nvSpPr>
        <p:spPr/>
        <p:txBody>
          <a:bodyPr/>
          <a:lstStyle/>
          <a:p>
            <a:r>
              <a:rPr lang="en-US" dirty="0"/>
              <a:t>ERCOT adjustments to PJM methodology for estimates.</a:t>
            </a:r>
          </a:p>
        </p:txBody>
      </p:sp>
      <p:sp>
        <p:nvSpPr>
          <p:cNvPr id="3" name="Content Placeholder 2">
            <a:extLst>
              <a:ext uri="{FF2B5EF4-FFF2-40B4-BE49-F238E27FC236}">
                <a16:creationId xmlns:a16="http://schemas.microsoft.com/office/drawing/2014/main" id="{081E2B70-AC9A-444B-AB36-5060BBF57146}"/>
              </a:ext>
            </a:extLst>
          </p:cNvPr>
          <p:cNvSpPr>
            <a:spLocks noGrp="1"/>
          </p:cNvSpPr>
          <p:nvPr>
            <p:ph idx="1"/>
          </p:nvPr>
        </p:nvSpPr>
        <p:spPr/>
        <p:txBody>
          <a:bodyPr/>
          <a:lstStyle/>
          <a:p>
            <a:r>
              <a:rPr lang="en-US" sz="2400" dirty="0"/>
              <a:t>Daily settlement statement charge types and CRR Auction Invoices were used</a:t>
            </a:r>
          </a:p>
          <a:p>
            <a:pPr lvl="1"/>
            <a:r>
              <a:rPr lang="en-US" sz="2000" dirty="0"/>
              <a:t>ERCOT invoices on a daily basis.</a:t>
            </a:r>
          </a:p>
          <a:p>
            <a:pPr lvl="1"/>
            <a:r>
              <a:rPr lang="en-US" sz="2000" dirty="0"/>
              <a:t>Absolute value of daily settlement charges/credits reflected in statements were included.</a:t>
            </a:r>
          </a:p>
          <a:p>
            <a:pPr lvl="1"/>
            <a:r>
              <a:rPr lang="en-US" sz="2000" dirty="0"/>
              <a:t>Absolute value of the total CRR Auction Invoices were included.</a:t>
            </a:r>
          </a:p>
          <a:p>
            <a:pPr lvl="1"/>
            <a:r>
              <a:rPr lang="en-US" sz="2000" dirty="0"/>
              <a:t>Monthly settlements (CARD, CRRBA, ERS) were excluded (with the exception of CRR Auction Invoices).</a:t>
            </a:r>
          </a:p>
          <a:p>
            <a:pPr lvl="1"/>
            <a:r>
              <a:rPr lang="en-US" sz="2000" dirty="0"/>
              <a:t>Charge types that are invoiced in one-off Miscellaneous Invoices were excluded.</a:t>
            </a:r>
          </a:p>
          <a:p>
            <a:pPr lvl="1"/>
            <a:r>
              <a:rPr lang="en-US" sz="2000" dirty="0"/>
              <a:t>Used 3 months of activity like PJM method, ERCOT currently uses one month activity.</a:t>
            </a:r>
          </a:p>
          <a:p>
            <a:endParaRPr lang="en-US" dirty="0"/>
          </a:p>
        </p:txBody>
      </p:sp>
      <p:sp>
        <p:nvSpPr>
          <p:cNvPr id="4" name="Slide Number Placeholder 3">
            <a:extLst>
              <a:ext uri="{FF2B5EF4-FFF2-40B4-BE49-F238E27FC236}">
                <a16:creationId xmlns:a16="http://schemas.microsoft.com/office/drawing/2014/main" id="{05115E70-B165-4519-A988-5032CAC685F2}"/>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251442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0C58D-4552-4866-9515-8492BFEC3002}"/>
              </a:ext>
            </a:extLst>
          </p:cNvPr>
          <p:cNvSpPr>
            <a:spLocks noGrp="1"/>
          </p:cNvSpPr>
          <p:nvPr>
            <p:ph type="title"/>
          </p:nvPr>
        </p:nvSpPr>
        <p:spPr/>
        <p:txBody>
          <a:bodyPr/>
          <a:lstStyle/>
          <a:p>
            <a:r>
              <a:rPr lang="en-US" dirty="0"/>
              <a:t>Current ERCOT Allocation Method – January 2021</a:t>
            </a:r>
          </a:p>
        </p:txBody>
      </p:sp>
      <p:sp>
        <p:nvSpPr>
          <p:cNvPr id="4" name="Slide Number Placeholder 3">
            <a:extLst>
              <a:ext uri="{FF2B5EF4-FFF2-40B4-BE49-F238E27FC236}">
                <a16:creationId xmlns:a16="http://schemas.microsoft.com/office/drawing/2014/main" id="{4CE27E04-126B-414A-A2EA-ACC47FCCF475}"/>
              </a:ext>
            </a:extLst>
          </p:cNvPr>
          <p:cNvSpPr>
            <a:spLocks noGrp="1"/>
          </p:cNvSpPr>
          <p:nvPr>
            <p:ph type="sldNum" sz="quarter" idx="4"/>
          </p:nvPr>
        </p:nvSpPr>
        <p:spPr/>
        <p:txBody>
          <a:bodyPr/>
          <a:lstStyle/>
          <a:p>
            <a:fld id="{1D93BD3E-1E9A-4970-A6F7-E7AC52762E0C}" type="slidenum">
              <a:rPr lang="en-US" smtClean="0"/>
              <a:pPr/>
              <a:t>7</a:t>
            </a:fld>
            <a:endParaRPr lang="en-US" dirty="0"/>
          </a:p>
        </p:txBody>
      </p:sp>
      <p:graphicFrame>
        <p:nvGraphicFramePr>
          <p:cNvPr id="6" name="Table 5">
            <a:extLst>
              <a:ext uri="{FF2B5EF4-FFF2-40B4-BE49-F238E27FC236}">
                <a16:creationId xmlns:a16="http://schemas.microsoft.com/office/drawing/2014/main" id="{5AC70B4B-E2B6-40E2-8030-7175294475EC}"/>
              </a:ext>
            </a:extLst>
          </p:cNvPr>
          <p:cNvGraphicFramePr>
            <a:graphicFrameLocks noGrp="1"/>
          </p:cNvGraphicFramePr>
          <p:nvPr>
            <p:extLst>
              <p:ext uri="{D42A27DB-BD31-4B8C-83A1-F6EECF244321}">
                <p14:modId xmlns:p14="http://schemas.microsoft.com/office/powerpoint/2010/main" val="896772637"/>
              </p:ext>
            </p:extLst>
          </p:nvPr>
        </p:nvGraphicFramePr>
        <p:xfrm>
          <a:off x="520486" y="3039027"/>
          <a:ext cx="3733799" cy="2589053"/>
        </p:xfrm>
        <a:graphic>
          <a:graphicData uri="http://schemas.openxmlformats.org/drawingml/2006/table">
            <a:tbl>
              <a:tblPr/>
              <a:tblGrid>
                <a:gridCol w="685799">
                  <a:extLst>
                    <a:ext uri="{9D8B030D-6E8A-4147-A177-3AD203B41FA5}">
                      <a16:colId xmlns:a16="http://schemas.microsoft.com/office/drawing/2014/main" val="2516695923"/>
                    </a:ext>
                  </a:extLst>
                </a:gridCol>
                <a:gridCol w="1143001">
                  <a:extLst>
                    <a:ext uri="{9D8B030D-6E8A-4147-A177-3AD203B41FA5}">
                      <a16:colId xmlns:a16="http://schemas.microsoft.com/office/drawing/2014/main" val="3084776071"/>
                    </a:ext>
                  </a:extLst>
                </a:gridCol>
                <a:gridCol w="989161">
                  <a:extLst>
                    <a:ext uri="{9D8B030D-6E8A-4147-A177-3AD203B41FA5}">
                      <a16:colId xmlns:a16="http://schemas.microsoft.com/office/drawing/2014/main" val="1505427664"/>
                    </a:ext>
                  </a:extLst>
                </a:gridCol>
                <a:gridCol w="915838">
                  <a:extLst>
                    <a:ext uri="{9D8B030D-6E8A-4147-A177-3AD203B41FA5}">
                      <a16:colId xmlns:a16="http://schemas.microsoft.com/office/drawing/2014/main" val="3714439314"/>
                    </a:ext>
                  </a:extLst>
                </a:gridCol>
              </a:tblGrid>
              <a:tr h="178237">
                <a:tc gridSpan="4">
                  <a:txBody>
                    <a:bodyPr/>
                    <a:lstStyle/>
                    <a:p>
                      <a:pPr algn="l" fontAlgn="b"/>
                      <a:r>
                        <a:rPr lang="en-US" sz="1200" b="1" i="0" u="none" strike="noStrike" dirty="0">
                          <a:solidFill>
                            <a:srgbClr val="FFFFFF"/>
                          </a:solidFill>
                          <a:effectLst/>
                          <a:latin typeface="Segoe UI" panose="020B0502040204020203" pitchFamily="34" charset="0"/>
                        </a:rPr>
                        <a:t>Counter-Party Level*</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tc hMerge="1">
                  <a:txBody>
                    <a:bodyPr/>
                    <a:lstStyle/>
                    <a:p>
                      <a:pPr algn="l" fontAlgn="b"/>
                      <a:r>
                        <a:rPr lang="en-US" sz="900" b="1" i="0" u="none" strike="noStrike" dirty="0">
                          <a:solidFill>
                            <a:srgbClr val="FFFFFF"/>
                          </a:solidFill>
                          <a:effectLst/>
                          <a:latin typeface="Segoe UI" panose="020B0502040204020203" pitchFamily="34" charset="0"/>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tc hMerge="1">
                  <a:txBody>
                    <a:bodyPr/>
                    <a:lstStyle/>
                    <a:p>
                      <a:pPr algn="l" fontAlgn="b"/>
                      <a:r>
                        <a:rPr lang="en-US" sz="900" b="1" i="0" u="none" strike="noStrike" dirty="0">
                          <a:solidFill>
                            <a:srgbClr val="FFFFFF"/>
                          </a:solidFill>
                          <a:effectLst/>
                          <a:latin typeface="Segoe UI" panose="020B0502040204020203" pitchFamily="34" charset="0"/>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tc hMerge="1">
                  <a:txBody>
                    <a:bodyPr/>
                    <a:lstStyle/>
                    <a:p>
                      <a:pPr algn="l" fontAlgn="b"/>
                      <a:r>
                        <a:rPr lang="en-US" sz="900" b="1" i="0" u="none" strike="noStrike" dirty="0">
                          <a:solidFill>
                            <a:srgbClr val="FFFFFF"/>
                          </a:solidFill>
                          <a:effectLst/>
                          <a:latin typeface="Segoe UI" panose="020B0502040204020203" pitchFamily="34" charset="0"/>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953864578"/>
                  </a:ext>
                </a:extLst>
              </a:tr>
              <a:tr h="327818">
                <a:tc>
                  <a:txBody>
                    <a:bodyPr/>
                    <a:lstStyle/>
                    <a:p>
                      <a:pPr algn="l" fontAlgn="b"/>
                      <a:r>
                        <a:rPr lang="en-US" sz="900" b="1" i="0" u="none" strike="noStrike" dirty="0">
                          <a:solidFill>
                            <a:srgbClr val="000000"/>
                          </a:solidFill>
                          <a:effectLst/>
                          <a:latin typeface="Segoe UI" panose="020B0502040204020203" pitchFamily="34" charset="0"/>
                        </a:rPr>
                        <a:t>Segment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b"/>
                      <a:r>
                        <a:rPr lang="en-US" sz="900" b="1" i="0" u="none" strike="noStrike" dirty="0">
                          <a:solidFill>
                            <a:srgbClr val="000000"/>
                          </a:solidFill>
                          <a:effectLst/>
                          <a:latin typeface="Segoe UI" panose="020B0502040204020203" pitchFamily="34" charset="0"/>
                        </a:rPr>
                        <a:t>January MMA Total (MWh)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b"/>
                      <a:r>
                        <a:rPr lang="en-US" sz="900" b="1" i="0" u="none" strike="noStrike" dirty="0">
                          <a:solidFill>
                            <a:srgbClr val="000000"/>
                          </a:solidFill>
                          <a:effectLst/>
                          <a:latin typeface="Segoe UI" panose="020B0502040204020203" pitchFamily="34" charset="0"/>
                        </a:rPr>
                        <a:t>January MMA (MWh)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b"/>
                      <a:r>
                        <a:rPr lang="en-US" sz="900" b="1" i="0" u="none" strike="noStrike" dirty="0">
                          <a:solidFill>
                            <a:srgbClr val="000000"/>
                          </a:solidFill>
                          <a:effectLst/>
                          <a:latin typeface="Segoe UI" panose="020B0502040204020203" pitchFamily="34" charset="0"/>
                        </a:rPr>
                        <a:t>January MMARS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3446162481"/>
                  </a:ext>
                </a:extLst>
              </a:tr>
              <a:tr h="190500">
                <a:tc>
                  <a:txBody>
                    <a:bodyPr/>
                    <a:lstStyle/>
                    <a:p>
                      <a:pPr algn="l" fontAlgn="b"/>
                      <a:r>
                        <a:rPr lang="en-US" sz="1100" b="0" i="0" u="none" strike="noStrike" dirty="0">
                          <a:solidFill>
                            <a:srgbClr val="000000"/>
                          </a:solidFill>
                          <a:effectLst/>
                          <a:latin typeface="Calibri" panose="020F0502020204030204" pitchFamily="34" charset="0"/>
                          <a:cs typeface="Calibri" panose="020F0502020204030204" pitchFamily="34" charset="0"/>
                        </a:rPr>
                        <a:t>Gen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effectLst/>
                          <a:latin typeface="Calibri" panose="020F0502020204030204" pitchFamily="34" charset="0"/>
                          <a:cs typeface="Calibri" panose="020F0502020204030204" pitchFamily="34" charset="0"/>
                        </a:rPr>
                        <a:t>                   218,577,111.29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                                  5,111,155.62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2.34%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35703356"/>
                  </a:ext>
                </a:extLst>
              </a:tr>
              <a:tr h="190500">
                <a:tc>
                  <a:txBody>
                    <a:bodyPr/>
                    <a:lstStyle/>
                    <a:p>
                      <a:pPr algn="l" fontAlgn="b"/>
                      <a:r>
                        <a:rPr lang="en-US" sz="1100" b="0" i="0" u="none" strike="noStrike" dirty="0">
                          <a:solidFill>
                            <a:srgbClr val="000000"/>
                          </a:solidFill>
                          <a:effectLst/>
                          <a:latin typeface="Calibri" panose="020F0502020204030204" pitchFamily="34" charset="0"/>
                          <a:cs typeface="Calibri" panose="020F0502020204030204" pitchFamily="34" charset="0"/>
                        </a:rPr>
                        <a:t>Load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                                11,775,576.00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5.39%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6911655"/>
                  </a:ext>
                </a:extLst>
              </a:tr>
              <a:tr h="190500">
                <a:tc>
                  <a:txBody>
                    <a:bodyPr/>
                    <a:lstStyle/>
                    <a:p>
                      <a:pPr algn="l" fontAlgn="b"/>
                      <a:r>
                        <a:rPr lang="en-US" sz="1100" b="0" i="0" u="none" strike="noStrike" dirty="0">
                          <a:solidFill>
                            <a:srgbClr val="000000"/>
                          </a:solidFill>
                          <a:effectLst/>
                          <a:latin typeface="Calibri" panose="020F0502020204030204" pitchFamily="34" charset="0"/>
                          <a:cs typeface="Calibri" panose="020F0502020204030204" pitchFamily="34" charset="0"/>
                        </a:rPr>
                        <a:t>Load and Gen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                                94,398,323.87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43.19%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33399596"/>
                  </a:ext>
                </a:extLst>
              </a:tr>
              <a:tr h="190500">
                <a:tc>
                  <a:txBody>
                    <a:bodyPr/>
                    <a:lstStyle/>
                    <a:p>
                      <a:pPr algn="l" fontAlgn="b"/>
                      <a:r>
                        <a:rPr lang="en-US" sz="1100" b="0" i="0" u="none" strike="noStrike">
                          <a:solidFill>
                            <a:srgbClr val="000000"/>
                          </a:solidFill>
                          <a:effectLst/>
                          <a:latin typeface="Calibri" panose="020F0502020204030204" pitchFamily="34" charset="0"/>
                          <a:cs typeface="Calibri" panose="020F0502020204030204" pitchFamily="34" charset="0"/>
                        </a:rPr>
                        <a:t>Trader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                                99,998,094.20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45.75%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69045895"/>
                  </a:ext>
                </a:extLst>
              </a:tr>
              <a:tr h="190500">
                <a:tc>
                  <a:txBody>
                    <a:bodyPr/>
                    <a:lstStyle/>
                    <a:p>
                      <a:pPr algn="l" fontAlgn="b"/>
                      <a:r>
                        <a:rPr lang="en-US" sz="1100" b="0" i="0" u="none" strike="noStrike">
                          <a:solidFill>
                            <a:srgbClr val="000000"/>
                          </a:solidFill>
                          <a:effectLst/>
                          <a:latin typeface="Calibri" panose="020F0502020204030204" pitchFamily="34" charset="0"/>
                          <a:cs typeface="Calibri" panose="020F0502020204030204" pitchFamily="34" charset="0"/>
                        </a:rPr>
                        <a:t>CRRAH Only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                                  7,293,961.60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cs typeface="Calibri" panose="020F0502020204030204" pitchFamily="34" charset="0"/>
                        </a:rPr>
                        <a:t>3.34%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8410707"/>
                  </a:ext>
                </a:extLst>
              </a:tr>
              <a:tr h="190500">
                <a:tc>
                  <a:txBody>
                    <a:bodyPr/>
                    <a:lstStyle/>
                    <a:p>
                      <a:pPr algn="l" fontAlgn="b"/>
                      <a:r>
                        <a:rPr lang="en-US" sz="1100" b="1" i="0" u="none" strike="noStrike" dirty="0">
                          <a:solidFill>
                            <a:srgbClr val="000000"/>
                          </a:solidFill>
                          <a:effectLst/>
                          <a:latin typeface="Calibri" panose="020F0502020204030204" pitchFamily="34" charset="0"/>
                          <a:cs typeface="Calibri" panose="020F0502020204030204" pitchFamily="34" charset="0"/>
                        </a:rPr>
                        <a:t>Total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l" fontAlgn="b"/>
                      <a:r>
                        <a:rPr lang="en-US" sz="1100" b="1" i="0" u="none" strike="noStrike" dirty="0">
                          <a:solidFill>
                            <a:srgbClr val="000000"/>
                          </a:solidFill>
                          <a:effectLst/>
                          <a:latin typeface="Calibri" panose="020F0502020204030204" pitchFamily="34" charset="0"/>
                          <a:cs typeface="Calibri" panose="020F0502020204030204" pitchFamily="34" charset="0"/>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r" fontAlgn="b"/>
                      <a:r>
                        <a:rPr lang="en-US" sz="1100" b="1" i="0" u="none" strike="noStrike" dirty="0">
                          <a:solidFill>
                            <a:srgbClr val="000000"/>
                          </a:solidFill>
                          <a:effectLst/>
                          <a:latin typeface="Calibri" panose="020F0502020204030204" pitchFamily="34" charset="0"/>
                          <a:cs typeface="Calibri" panose="020F0502020204030204" pitchFamily="34" charset="0"/>
                        </a:rPr>
                        <a:t>                          218,577,111.29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r" fontAlgn="b"/>
                      <a:r>
                        <a:rPr lang="en-US" sz="1100" b="1" i="0" u="none" strike="noStrike" dirty="0">
                          <a:solidFill>
                            <a:srgbClr val="000000"/>
                          </a:solidFill>
                          <a:effectLst/>
                          <a:latin typeface="Calibri" panose="020F0502020204030204" pitchFamily="34" charset="0"/>
                          <a:cs typeface="Calibri" panose="020F0502020204030204" pitchFamily="34" charset="0"/>
                        </a:rPr>
                        <a:t>100.00%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208396308"/>
                  </a:ext>
                </a:extLst>
              </a:tr>
            </a:tbl>
          </a:graphicData>
        </a:graphic>
      </p:graphicFrame>
      <p:graphicFrame>
        <p:nvGraphicFramePr>
          <p:cNvPr id="7" name="Table 6">
            <a:extLst>
              <a:ext uri="{FF2B5EF4-FFF2-40B4-BE49-F238E27FC236}">
                <a16:creationId xmlns:a16="http://schemas.microsoft.com/office/drawing/2014/main" id="{990AEA9E-0E0C-43C4-A0C7-BC619DB393FC}"/>
              </a:ext>
            </a:extLst>
          </p:cNvPr>
          <p:cNvGraphicFramePr>
            <a:graphicFrameLocks noGrp="1"/>
          </p:cNvGraphicFramePr>
          <p:nvPr>
            <p:extLst>
              <p:ext uri="{D42A27DB-BD31-4B8C-83A1-F6EECF244321}">
                <p14:modId xmlns:p14="http://schemas.microsoft.com/office/powerpoint/2010/main" val="995552726"/>
              </p:ext>
            </p:extLst>
          </p:nvPr>
        </p:nvGraphicFramePr>
        <p:xfrm>
          <a:off x="4419600" y="3039027"/>
          <a:ext cx="3733800" cy="2598437"/>
        </p:xfrm>
        <a:graphic>
          <a:graphicData uri="http://schemas.openxmlformats.org/drawingml/2006/table">
            <a:tbl>
              <a:tblPr/>
              <a:tblGrid>
                <a:gridCol w="685800">
                  <a:extLst>
                    <a:ext uri="{9D8B030D-6E8A-4147-A177-3AD203B41FA5}">
                      <a16:colId xmlns:a16="http://schemas.microsoft.com/office/drawing/2014/main" val="3060041179"/>
                    </a:ext>
                  </a:extLst>
                </a:gridCol>
                <a:gridCol w="1143000">
                  <a:extLst>
                    <a:ext uri="{9D8B030D-6E8A-4147-A177-3AD203B41FA5}">
                      <a16:colId xmlns:a16="http://schemas.microsoft.com/office/drawing/2014/main" val="2581565589"/>
                    </a:ext>
                  </a:extLst>
                </a:gridCol>
                <a:gridCol w="990600">
                  <a:extLst>
                    <a:ext uri="{9D8B030D-6E8A-4147-A177-3AD203B41FA5}">
                      <a16:colId xmlns:a16="http://schemas.microsoft.com/office/drawing/2014/main" val="4002653310"/>
                    </a:ext>
                  </a:extLst>
                </a:gridCol>
                <a:gridCol w="914400">
                  <a:extLst>
                    <a:ext uri="{9D8B030D-6E8A-4147-A177-3AD203B41FA5}">
                      <a16:colId xmlns:a16="http://schemas.microsoft.com/office/drawing/2014/main" val="1928957344"/>
                    </a:ext>
                  </a:extLst>
                </a:gridCol>
              </a:tblGrid>
              <a:tr h="181116">
                <a:tc gridSpan="4">
                  <a:txBody>
                    <a:bodyPr/>
                    <a:lstStyle/>
                    <a:p>
                      <a:pPr algn="l" fontAlgn="b"/>
                      <a:r>
                        <a:rPr lang="en-US" sz="1200" b="1" i="0" u="none" strike="noStrike" dirty="0">
                          <a:solidFill>
                            <a:srgbClr val="FFFFFF"/>
                          </a:solidFill>
                          <a:effectLst/>
                          <a:latin typeface="Segoe UI" panose="020B0502040204020203" pitchFamily="34" charset="0"/>
                        </a:rPr>
                        <a:t>QSE/CRRAH Level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tc hMerge="1">
                  <a:txBody>
                    <a:bodyPr/>
                    <a:lstStyle/>
                    <a:p>
                      <a:pPr algn="l" fontAlgn="b"/>
                      <a:r>
                        <a:rPr lang="en-US" sz="900" b="1" i="0" u="none" strike="noStrike" dirty="0">
                          <a:solidFill>
                            <a:srgbClr val="FFFFFF"/>
                          </a:solidFill>
                          <a:effectLst/>
                          <a:latin typeface="Segoe UI" panose="020B0502040204020203" pitchFamily="34" charset="0"/>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tc hMerge="1">
                  <a:txBody>
                    <a:bodyPr/>
                    <a:lstStyle/>
                    <a:p>
                      <a:pPr algn="l" fontAlgn="b"/>
                      <a:r>
                        <a:rPr lang="en-US" sz="900" b="1" i="0" u="none" strike="noStrike">
                          <a:solidFill>
                            <a:srgbClr val="FFFFFF"/>
                          </a:solidFill>
                          <a:effectLst/>
                          <a:latin typeface="Segoe UI" panose="020B0502040204020203" pitchFamily="34" charset="0"/>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tc hMerge="1">
                  <a:txBody>
                    <a:bodyPr/>
                    <a:lstStyle/>
                    <a:p>
                      <a:pPr algn="l" fontAlgn="b"/>
                      <a:r>
                        <a:rPr lang="en-US" sz="900" b="1" i="0" u="none" strike="noStrike" dirty="0">
                          <a:solidFill>
                            <a:srgbClr val="FFFFFF"/>
                          </a:solidFill>
                          <a:effectLst/>
                          <a:latin typeface="Segoe UI" panose="020B0502040204020203" pitchFamily="34" charset="0"/>
                        </a:rPr>
                        <a:t> </a:t>
                      </a:r>
                    </a:p>
                  </a:txBody>
                  <a:tcPr marL="9525" marR="9525" marT="9525" marB="0" anchor="b">
                    <a:lnL>
                      <a:noFill/>
                    </a:lnL>
                    <a:lnR>
                      <a:noFill/>
                    </a:lnR>
                    <a:lnT>
                      <a:noFill/>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54702638"/>
                  </a:ext>
                </a:extLst>
              </a:tr>
              <a:tr h="337202">
                <a:tc>
                  <a:txBody>
                    <a:bodyPr/>
                    <a:lstStyle/>
                    <a:p>
                      <a:pPr algn="l" fontAlgn="b"/>
                      <a:r>
                        <a:rPr lang="en-US" sz="900" b="1" i="0" u="none" strike="noStrike" dirty="0">
                          <a:solidFill>
                            <a:srgbClr val="000000"/>
                          </a:solidFill>
                          <a:effectLst/>
                          <a:latin typeface="Segoe UI" panose="020B0502040204020203" pitchFamily="34" charset="0"/>
                        </a:rPr>
                        <a:t>Segment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b"/>
                      <a:r>
                        <a:rPr lang="en-US" sz="900" b="1" i="0" u="none" strike="noStrike" dirty="0">
                          <a:solidFill>
                            <a:srgbClr val="000000"/>
                          </a:solidFill>
                          <a:effectLst/>
                          <a:latin typeface="Segoe UI" panose="020B0502040204020203" pitchFamily="34" charset="0"/>
                        </a:rPr>
                        <a:t>January MMA Total (MWh)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b"/>
                      <a:r>
                        <a:rPr lang="en-US" sz="900" b="1" i="0" u="none" strike="noStrike" dirty="0">
                          <a:solidFill>
                            <a:srgbClr val="000000"/>
                          </a:solidFill>
                          <a:effectLst/>
                          <a:latin typeface="Segoe UI" panose="020B0502040204020203" pitchFamily="34" charset="0"/>
                        </a:rPr>
                        <a:t>January MMA (MWh)</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ctr" fontAlgn="b"/>
                      <a:r>
                        <a:rPr lang="en-US" sz="900" b="1" i="0" u="none" strike="noStrike" dirty="0">
                          <a:solidFill>
                            <a:srgbClr val="000000"/>
                          </a:solidFill>
                          <a:effectLst/>
                          <a:latin typeface="Segoe UI" panose="020B0502040204020203" pitchFamily="34" charset="0"/>
                        </a:rPr>
                        <a:t>January MMARS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270417677"/>
                  </a:ext>
                </a:extLst>
              </a:tr>
              <a:tr h="327820">
                <a:tc>
                  <a:txBody>
                    <a:bodyPr/>
                    <a:lstStyle/>
                    <a:p>
                      <a:pPr algn="l" fontAlgn="b"/>
                      <a:r>
                        <a:rPr lang="en-US" sz="1100" b="0" i="0" u="none" strike="noStrike" dirty="0">
                          <a:solidFill>
                            <a:srgbClr val="000000"/>
                          </a:solidFill>
                          <a:effectLst/>
                          <a:latin typeface="Calibri" panose="020F0502020204030204" pitchFamily="34" charset="0"/>
                        </a:rPr>
                        <a:t>Gen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fontAlgn="ctr"/>
                      <a:r>
                        <a:rPr lang="en-US" sz="1100" b="0" i="0" u="none" strike="noStrike" dirty="0">
                          <a:solidFill>
                            <a:srgbClr val="000000"/>
                          </a:solidFill>
                          <a:effectLst/>
                          <a:latin typeface="Calibri" panose="020F0502020204030204" pitchFamily="34" charset="0"/>
                        </a:rPr>
                        <a:t>              218,577,111.29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4,998,318.29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2.29%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2999660"/>
                  </a:ext>
                </a:extLst>
              </a:tr>
              <a:tr h="327820">
                <a:tc>
                  <a:txBody>
                    <a:bodyPr/>
                    <a:lstStyle/>
                    <a:p>
                      <a:pPr algn="l" fontAlgn="b"/>
                      <a:r>
                        <a:rPr lang="en-US" sz="1100" b="0" i="0" u="none" strike="noStrike" dirty="0">
                          <a:solidFill>
                            <a:srgbClr val="000000"/>
                          </a:solidFill>
                          <a:effectLst/>
                          <a:latin typeface="Calibri" panose="020F0502020204030204" pitchFamily="34" charset="0"/>
                        </a:rPr>
                        <a:t>Load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rPr>
                        <a:t>                            28,785,812.00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13.17%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68447995"/>
                  </a:ext>
                </a:extLst>
              </a:tr>
              <a:tr h="327820">
                <a:tc>
                  <a:txBody>
                    <a:bodyPr/>
                    <a:lstStyle/>
                    <a:p>
                      <a:pPr algn="l" fontAlgn="b"/>
                      <a:r>
                        <a:rPr lang="en-US" sz="1100" b="0" i="0" u="none" strike="noStrike">
                          <a:solidFill>
                            <a:srgbClr val="000000"/>
                          </a:solidFill>
                          <a:effectLst/>
                          <a:latin typeface="Calibri" panose="020F0502020204030204" pitchFamily="34" charset="0"/>
                        </a:rPr>
                        <a:t>Load and Gen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rPr>
                        <a:t>                            19,844,419.05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9.08%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81944614"/>
                  </a:ext>
                </a:extLst>
              </a:tr>
              <a:tr h="327820">
                <a:tc>
                  <a:txBody>
                    <a:bodyPr/>
                    <a:lstStyle/>
                    <a:p>
                      <a:pPr algn="l" fontAlgn="b"/>
                      <a:r>
                        <a:rPr lang="en-US" sz="1100" b="0" i="0" u="none" strike="noStrike">
                          <a:solidFill>
                            <a:srgbClr val="000000"/>
                          </a:solidFill>
                          <a:effectLst/>
                          <a:latin typeface="Calibri" panose="020F0502020204030204" pitchFamily="34" charset="0"/>
                        </a:rPr>
                        <a:t>Trader</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rPr>
                        <a:t>                            54,240,444.34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24.82%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7600712"/>
                  </a:ext>
                </a:extLst>
              </a:tr>
              <a:tr h="327820">
                <a:tc>
                  <a:txBody>
                    <a:bodyPr/>
                    <a:lstStyle/>
                    <a:p>
                      <a:pPr algn="l" fontAlgn="b"/>
                      <a:r>
                        <a:rPr lang="en-US" sz="1100" b="0" i="0" u="none" strike="noStrike" dirty="0">
                          <a:solidFill>
                            <a:srgbClr val="000000"/>
                          </a:solidFill>
                          <a:effectLst/>
                          <a:latin typeface="Calibri" panose="020F0502020204030204" pitchFamily="34" charset="0"/>
                        </a:rPr>
                        <a:t>CRRAH Only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algn="r" fontAlgn="b"/>
                      <a:r>
                        <a:rPr lang="en-US" sz="1100" b="0" i="0" u="none" strike="noStrike" dirty="0">
                          <a:solidFill>
                            <a:srgbClr val="000000"/>
                          </a:solidFill>
                          <a:effectLst/>
                          <a:latin typeface="Calibri" panose="020F0502020204030204" pitchFamily="34" charset="0"/>
                        </a:rPr>
                        <a:t>                         110,708,117.60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sz="1100" b="0" i="0" u="none" strike="noStrike" dirty="0">
                          <a:solidFill>
                            <a:srgbClr val="000000"/>
                          </a:solidFill>
                          <a:effectLst/>
                          <a:latin typeface="Calibri" panose="020F0502020204030204" pitchFamily="34" charset="0"/>
                        </a:rPr>
                        <a:t>50.65%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4903704"/>
                  </a:ext>
                </a:extLst>
              </a:tr>
              <a:tr h="327820">
                <a:tc>
                  <a:txBody>
                    <a:bodyPr/>
                    <a:lstStyle/>
                    <a:p>
                      <a:pPr marL="0" algn="l" defTabSz="914400" rtl="0" eaLnBrk="1" fontAlgn="b" latinLnBrk="0" hangingPunct="1"/>
                      <a:r>
                        <a:rPr lang="en-US" sz="1100" b="1" i="0" u="none" strike="noStrike" kern="1200" dirty="0">
                          <a:solidFill>
                            <a:srgbClr val="000000"/>
                          </a:solidFill>
                          <a:effectLst/>
                          <a:latin typeface="Calibri" panose="020F0502020204030204" pitchFamily="34" charset="0"/>
                          <a:ea typeface="+mn-ea"/>
                          <a:cs typeface="Calibri" panose="020F0502020204030204" pitchFamily="34" charset="0"/>
                        </a:rPr>
                        <a:t>Total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marL="0" algn="l" defTabSz="914400" rtl="0" eaLnBrk="1" fontAlgn="b" latinLnBrk="0" hangingPunct="1"/>
                      <a:r>
                        <a:rPr lang="en-US" sz="1100" b="1" i="0" u="none" strike="noStrike" kern="1200" dirty="0">
                          <a:solidFill>
                            <a:srgbClr val="000000"/>
                          </a:solidFill>
                          <a:effectLst/>
                          <a:latin typeface="Calibri" panose="020F0502020204030204" pitchFamily="34" charset="0"/>
                          <a:ea typeface="+mn-ea"/>
                          <a:cs typeface="Calibri" panose="020F0502020204030204" pitchFamily="34" charset="0"/>
                        </a:rPr>
                        <a:t>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marL="0" algn="r" defTabSz="914400" rtl="0" eaLnBrk="1" fontAlgn="b" latinLnBrk="0" hangingPunct="1"/>
                      <a:r>
                        <a:rPr lang="en-US" sz="1100" b="1" i="0" u="none" strike="noStrike" kern="1200" dirty="0">
                          <a:solidFill>
                            <a:srgbClr val="000000"/>
                          </a:solidFill>
                          <a:effectLst/>
                          <a:latin typeface="Calibri" panose="020F0502020204030204" pitchFamily="34" charset="0"/>
                          <a:ea typeface="+mn-ea"/>
                          <a:cs typeface="Calibri" panose="020F0502020204030204" pitchFamily="34" charset="0"/>
                        </a:rPr>
                        <a:t>                         218,577,111.29 </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tc>
                  <a:txBody>
                    <a:bodyPr/>
                    <a:lstStyle/>
                    <a:p>
                      <a:pPr algn="r" fontAlgn="b"/>
                      <a:r>
                        <a:rPr lang="en-US" sz="1100" b="1" i="0" u="none" strike="noStrike" dirty="0">
                          <a:solidFill>
                            <a:srgbClr val="000000"/>
                          </a:solidFill>
                          <a:effectLst/>
                          <a:latin typeface="Calibri" panose="020F0502020204030204" pitchFamily="34" charset="0"/>
                        </a:rPr>
                        <a:t>100.00%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BDD7EE"/>
                    </a:solidFill>
                  </a:tcPr>
                </a:tc>
                <a:extLst>
                  <a:ext uri="{0D108BD9-81ED-4DB2-BD59-A6C34878D82A}">
                    <a16:rowId xmlns:a16="http://schemas.microsoft.com/office/drawing/2014/main" val="1739506837"/>
                  </a:ext>
                </a:extLst>
              </a:tr>
            </a:tbl>
          </a:graphicData>
        </a:graphic>
      </p:graphicFrame>
      <p:sp>
        <p:nvSpPr>
          <p:cNvPr id="9" name="TextBox 8">
            <a:extLst>
              <a:ext uri="{FF2B5EF4-FFF2-40B4-BE49-F238E27FC236}">
                <a16:creationId xmlns:a16="http://schemas.microsoft.com/office/drawing/2014/main" id="{568AFF6C-1F8A-4633-BFFF-018F573CC80F}"/>
              </a:ext>
            </a:extLst>
          </p:cNvPr>
          <p:cNvSpPr txBox="1"/>
          <p:nvPr/>
        </p:nvSpPr>
        <p:spPr>
          <a:xfrm>
            <a:off x="381000" y="1085531"/>
            <a:ext cx="7848600" cy="1846659"/>
          </a:xfrm>
          <a:prstGeom prst="rect">
            <a:avLst/>
          </a:prstGeom>
          <a:noFill/>
        </p:spPr>
        <p:txBody>
          <a:bodyPr wrap="square">
            <a:spAutoFit/>
          </a:bodyPr>
          <a:lstStyle/>
          <a:p>
            <a:r>
              <a:rPr lang="en-US" dirty="0"/>
              <a:t>Counter-Party vs. QSE/CRRAH segments</a:t>
            </a:r>
          </a:p>
          <a:p>
            <a:pPr marL="342900" indent="-342900">
              <a:buFont typeface="Arial" panose="020B0604020202020204" pitchFamily="34" charset="0"/>
              <a:buChar char="•"/>
            </a:pPr>
            <a:r>
              <a:rPr lang="en-US" sz="1600" dirty="0"/>
              <a:t>The chart on the left was previously presented and classifies default uplift amounts per segment at a Counter-Party Level for the reference month of January 2021 under the current ERCOT methodology.</a:t>
            </a:r>
          </a:p>
          <a:p>
            <a:pPr marL="342900" indent="-342900">
              <a:buFont typeface="Arial" panose="020B0604020202020204" pitchFamily="34" charset="0"/>
              <a:buChar char="•"/>
            </a:pPr>
            <a:r>
              <a:rPr lang="en-US" sz="1600" dirty="0"/>
              <a:t>QSE/CRRAH underneath the Counter-Party are the ones that are actually charged the default uplift amounts. The chart on the right shows the segment totals at a QSE/CRRAH level.</a:t>
            </a:r>
            <a:endParaRPr lang="en-US" sz="2400" dirty="0"/>
          </a:p>
        </p:txBody>
      </p:sp>
      <p:sp>
        <p:nvSpPr>
          <p:cNvPr id="11" name="TextBox 10">
            <a:extLst>
              <a:ext uri="{FF2B5EF4-FFF2-40B4-BE49-F238E27FC236}">
                <a16:creationId xmlns:a16="http://schemas.microsoft.com/office/drawing/2014/main" id="{47A57F61-A202-4F32-8B0A-D416D4843663}"/>
              </a:ext>
            </a:extLst>
          </p:cNvPr>
          <p:cNvSpPr txBox="1"/>
          <p:nvPr/>
        </p:nvSpPr>
        <p:spPr>
          <a:xfrm>
            <a:off x="152400" y="5867400"/>
            <a:ext cx="7632915" cy="276999"/>
          </a:xfrm>
          <a:prstGeom prst="rect">
            <a:avLst/>
          </a:prstGeom>
          <a:noFill/>
        </p:spPr>
        <p:txBody>
          <a:bodyPr wrap="square">
            <a:spAutoFit/>
          </a:bodyPr>
          <a:lstStyle/>
          <a:p>
            <a:r>
              <a:rPr lang="en-US" sz="1200" i="1" dirty="0"/>
              <a:t>* Presented to CWG/MCWG in April 2021; updated to classify inactive Counter-Parties.</a:t>
            </a:r>
          </a:p>
        </p:txBody>
      </p:sp>
    </p:spTree>
    <p:extLst>
      <p:ext uri="{BB962C8B-B14F-4D97-AF65-F5344CB8AC3E}">
        <p14:creationId xmlns:p14="http://schemas.microsoft.com/office/powerpoint/2010/main" val="29742248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D67BE-B1DB-47FE-A589-35886FD5F041}"/>
              </a:ext>
            </a:extLst>
          </p:cNvPr>
          <p:cNvSpPr>
            <a:spLocks noGrp="1"/>
          </p:cNvSpPr>
          <p:nvPr>
            <p:ph type="title"/>
          </p:nvPr>
        </p:nvSpPr>
        <p:spPr/>
        <p:txBody>
          <a:bodyPr/>
          <a:lstStyle/>
          <a:p>
            <a:r>
              <a:rPr lang="en-US" dirty="0"/>
              <a:t>PJM Method – January 2021</a:t>
            </a:r>
          </a:p>
        </p:txBody>
      </p:sp>
      <p:sp>
        <p:nvSpPr>
          <p:cNvPr id="4" name="Slide Number Placeholder 3">
            <a:extLst>
              <a:ext uri="{FF2B5EF4-FFF2-40B4-BE49-F238E27FC236}">
                <a16:creationId xmlns:a16="http://schemas.microsoft.com/office/drawing/2014/main" id="{265D0808-DE52-483F-9F4C-380FCA143B42}"/>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8" name="TextBox 7">
            <a:extLst>
              <a:ext uri="{FF2B5EF4-FFF2-40B4-BE49-F238E27FC236}">
                <a16:creationId xmlns:a16="http://schemas.microsoft.com/office/drawing/2014/main" id="{D88E6712-1737-468E-BB3F-FD1AB1CD6DFD}"/>
              </a:ext>
            </a:extLst>
          </p:cNvPr>
          <p:cNvSpPr txBox="1"/>
          <p:nvPr/>
        </p:nvSpPr>
        <p:spPr>
          <a:xfrm>
            <a:off x="533400" y="1143000"/>
            <a:ext cx="7848600" cy="923330"/>
          </a:xfrm>
          <a:prstGeom prst="rect">
            <a:avLst/>
          </a:prstGeom>
          <a:noFill/>
        </p:spPr>
        <p:txBody>
          <a:bodyPr wrap="square">
            <a:spAutoFit/>
          </a:bodyPr>
          <a:lstStyle/>
          <a:p>
            <a:r>
              <a:rPr lang="en-US" dirty="0"/>
              <a:t>The following charts show the allocation per segment in the same manner as the previous slide but instead are calculated using the PJM methodology for the reference month of January 2021 only.</a:t>
            </a:r>
          </a:p>
        </p:txBody>
      </p:sp>
      <p:graphicFrame>
        <p:nvGraphicFramePr>
          <p:cNvPr id="9" name="Table 8">
            <a:extLst>
              <a:ext uri="{FF2B5EF4-FFF2-40B4-BE49-F238E27FC236}">
                <a16:creationId xmlns:a16="http://schemas.microsoft.com/office/drawing/2014/main" id="{6E84712E-23F5-4929-BC85-B21A0CC9446B}"/>
              </a:ext>
            </a:extLst>
          </p:cNvPr>
          <p:cNvGraphicFramePr>
            <a:graphicFrameLocks noGrp="1"/>
          </p:cNvGraphicFramePr>
          <p:nvPr>
            <p:extLst>
              <p:ext uri="{D42A27DB-BD31-4B8C-83A1-F6EECF244321}">
                <p14:modId xmlns:p14="http://schemas.microsoft.com/office/powerpoint/2010/main" val="3745795796"/>
              </p:ext>
            </p:extLst>
          </p:nvPr>
        </p:nvGraphicFramePr>
        <p:xfrm>
          <a:off x="533400" y="2806792"/>
          <a:ext cx="3657600" cy="2882309"/>
        </p:xfrm>
        <a:graphic>
          <a:graphicData uri="http://schemas.openxmlformats.org/drawingml/2006/table">
            <a:tbl>
              <a:tblPr/>
              <a:tblGrid>
                <a:gridCol w="595007">
                  <a:extLst>
                    <a:ext uri="{9D8B030D-6E8A-4147-A177-3AD203B41FA5}">
                      <a16:colId xmlns:a16="http://schemas.microsoft.com/office/drawing/2014/main" val="3762156714"/>
                    </a:ext>
                  </a:extLst>
                </a:gridCol>
                <a:gridCol w="1081393">
                  <a:extLst>
                    <a:ext uri="{9D8B030D-6E8A-4147-A177-3AD203B41FA5}">
                      <a16:colId xmlns:a16="http://schemas.microsoft.com/office/drawing/2014/main" val="1474960436"/>
                    </a:ext>
                  </a:extLst>
                </a:gridCol>
                <a:gridCol w="1265583">
                  <a:extLst>
                    <a:ext uri="{9D8B030D-6E8A-4147-A177-3AD203B41FA5}">
                      <a16:colId xmlns:a16="http://schemas.microsoft.com/office/drawing/2014/main" val="2771667639"/>
                    </a:ext>
                  </a:extLst>
                </a:gridCol>
                <a:gridCol w="715617">
                  <a:extLst>
                    <a:ext uri="{9D8B030D-6E8A-4147-A177-3AD203B41FA5}">
                      <a16:colId xmlns:a16="http://schemas.microsoft.com/office/drawing/2014/main" val="1277455129"/>
                    </a:ext>
                  </a:extLst>
                </a:gridCol>
              </a:tblGrid>
              <a:tr h="205847">
                <a:tc gridSpan="4">
                  <a:txBody>
                    <a:bodyPr/>
                    <a:lstStyle/>
                    <a:p>
                      <a:pPr algn="l" rtl="0" fontAlgn="b"/>
                      <a:r>
                        <a:rPr lang="en-US" sz="1200" b="1" i="0" u="none" strike="noStrike" dirty="0">
                          <a:solidFill>
                            <a:srgbClr val="FFFFFF"/>
                          </a:solidFill>
                          <a:effectLst/>
                          <a:latin typeface="Segoe UI" panose="020B0502040204020203" pitchFamily="34" charset="0"/>
                        </a:rPr>
                        <a:t>Counter-Party Level</a:t>
                      </a:r>
                    </a:p>
                  </a:txBody>
                  <a:tcPr marL="8881" marR="8881" marT="8881"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tcPr>
                </a:tc>
                <a:extLst>
                  <a:ext uri="{0D108BD9-81ED-4DB2-BD59-A6C34878D82A}">
                    <a16:rowId xmlns:a16="http://schemas.microsoft.com/office/drawing/2014/main" val="1532786521"/>
                  </a:ext>
                </a:extLst>
              </a:tr>
              <a:tr h="343079">
                <a:tc>
                  <a:txBody>
                    <a:bodyPr/>
                    <a:lstStyle/>
                    <a:p>
                      <a:pPr algn="l" rtl="0" fontAlgn="b"/>
                      <a:r>
                        <a:rPr lang="en-US" sz="1100" b="1" i="0" u="none" strike="noStrike" dirty="0">
                          <a:solidFill>
                            <a:srgbClr val="000000"/>
                          </a:solidFill>
                          <a:effectLst/>
                          <a:latin typeface="Calibri" panose="020F0502020204030204" pitchFamily="34" charset="0"/>
                          <a:cs typeface="Calibri" panose="020F0502020204030204" pitchFamily="34" charset="0"/>
                        </a:rPr>
                        <a:t>Segment</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1100" b="1" i="0" u="none" strike="noStrike" dirty="0">
                          <a:solidFill>
                            <a:srgbClr val="000000"/>
                          </a:solidFill>
                          <a:effectLst/>
                          <a:latin typeface="Calibri" panose="020F0502020204030204" pitchFamily="34" charset="0"/>
                          <a:cs typeface="Calibri" panose="020F0502020204030204" pitchFamily="34" charset="0"/>
                        </a:rPr>
                        <a:t>Total Charges and Credits ($)</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1100" b="1" i="0" u="none" strike="noStrike" dirty="0">
                          <a:solidFill>
                            <a:srgbClr val="000000"/>
                          </a:solidFill>
                          <a:effectLst/>
                          <a:latin typeface="Calibri" panose="020F0502020204030204" pitchFamily="34" charset="0"/>
                          <a:cs typeface="Calibri" panose="020F0502020204030204" pitchFamily="34" charset="0"/>
                        </a:rPr>
                        <a:t>Abs of Charges and Credits ($)</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1100" b="1" i="0" u="none" strike="noStrike">
                          <a:solidFill>
                            <a:srgbClr val="000000"/>
                          </a:solidFill>
                          <a:effectLst/>
                          <a:latin typeface="Calibri" panose="020F0502020204030204" pitchFamily="34" charset="0"/>
                          <a:cs typeface="Calibri" panose="020F0502020204030204" pitchFamily="34" charset="0"/>
                        </a:rPr>
                        <a:t>Ratio Share</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365264847"/>
                  </a:ext>
                </a:extLst>
              </a:tr>
              <a:tr h="341491">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Gen</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rtl="0" fontAlgn="ctr"/>
                      <a:r>
                        <a:rPr lang="en-US" sz="1100" b="0" i="0" u="none" strike="noStrike" dirty="0">
                          <a:solidFill>
                            <a:srgbClr val="000000"/>
                          </a:solidFill>
                          <a:effectLst/>
                          <a:latin typeface="Calibri" panose="020F0502020204030204" pitchFamily="34" charset="0"/>
                        </a:rPr>
                        <a:t>1,496,363,922.22</a:t>
                      </a:r>
                      <a:endParaRPr lang="en-US" sz="1100" b="0" i="0" u="none" strike="noStrike" dirty="0">
                        <a:solidFill>
                          <a:srgbClr val="000000"/>
                        </a:solidFill>
                        <a:effectLst/>
                        <a:latin typeface="Calibri" panose="020F0502020204030204" pitchFamily="34" charset="0"/>
                        <a:cs typeface="Calibri" panose="020F0502020204030204" pitchFamily="34" charset="0"/>
                      </a:endParaRPr>
                    </a:p>
                  </a:txBody>
                  <a:tcPr marL="8881" marR="8881" marT="8881"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53,471,250.62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3.57%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0441554"/>
                  </a:ext>
                </a:extLst>
              </a:tr>
              <a:tr h="341491">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Load</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                            87,143,599.79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5.82%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7295809"/>
                  </a:ext>
                </a:extLst>
              </a:tr>
              <a:tr h="450103">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Load and Gen</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1,120,881,237.36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74.91%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00149028"/>
                  </a:ext>
                </a:extLst>
              </a:tr>
              <a:tr h="341491">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Trader</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a:solidFill>
                            <a:srgbClr val="000000"/>
                          </a:solidFill>
                          <a:effectLst/>
                          <a:latin typeface="Calibri" panose="020F0502020204030204" pitchFamily="34" charset="0"/>
                        </a:rPr>
                        <a:t>                         221,417,553.05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14.80%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8807578"/>
                  </a:ext>
                </a:extLst>
              </a:tr>
              <a:tr h="400994">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CRRAH Only</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a:solidFill>
                            <a:srgbClr val="000000"/>
                          </a:solidFill>
                          <a:effectLst/>
                          <a:latin typeface="Calibri" panose="020F0502020204030204" pitchFamily="34" charset="0"/>
                        </a:rPr>
                        <a:t>                            13,450,281.40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0.90%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335835"/>
                  </a:ext>
                </a:extLst>
              </a:tr>
              <a:tr h="450103">
                <a:tc>
                  <a:txBody>
                    <a:bodyPr/>
                    <a:lstStyle/>
                    <a:p>
                      <a:pPr algn="l" rtl="0" fontAlgn="b"/>
                      <a:r>
                        <a:rPr lang="en-US" sz="1100" b="1" i="0" u="none" strike="noStrike">
                          <a:solidFill>
                            <a:srgbClr val="000000"/>
                          </a:solidFill>
                          <a:effectLst/>
                          <a:latin typeface="Calibri" panose="020F0502020204030204" pitchFamily="34" charset="0"/>
                          <a:cs typeface="Calibri" panose="020F0502020204030204" pitchFamily="34" charset="0"/>
                        </a:rPr>
                        <a:t>Total</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rtl="0" fontAlgn="b"/>
                      <a:r>
                        <a:rPr lang="en-US" sz="1100" b="1" i="0" u="none" strike="noStrike" dirty="0">
                          <a:solidFill>
                            <a:srgbClr val="000000"/>
                          </a:solidFill>
                          <a:effectLst/>
                          <a:latin typeface="Calibri" panose="020F0502020204030204" pitchFamily="34" charset="0"/>
                          <a:cs typeface="Calibri" panose="020F0502020204030204" pitchFamily="34" charset="0"/>
                        </a:rPr>
                        <a:t> </a:t>
                      </a:r>
                    </a:p>
                  </a:txBody>
                  <a:tcPr marL="8881" marR="8881" marT="8881"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                      1,496,363,922.22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4099670293"/>
                  </a:ext>
                </a:extLst>
              </a:tr>
            </a:tbl>
          </a:graphicData>
        </a:graphic>
      </p:graphicFrame>
      <p:graphicFrame>
        <p:nvGraphicFramePr>
          <p:cNvPr id="10" name="Table 9">
            <a:extLst>
              <a:ext uri="{FF2B5EF4-FFF2-40B4-BE49-F238E27FC236}">
                <a16:creationId xmlns:a16="http://schemas.microsoft.com/office/drawing/2014/main" id="{CF89AB5E-35CD-4C1B-B7D2-F392C0C2C679}"/>
              </a:ext>
            </a:extLst>
          </p:cNvPr>
          <p:cNvGraphicFramePr>
            <a:graphicFrameLocks noGrp="1"/>
          </p:cNvGraphicFramePr>
          <p:nvPr>
            <p:extLst>
              <p:ext uri="{D42A27DB-BD31-4B8C-83A1-F6EECF244321}">
                <p14:modId xmlns:p14="http://schemas.microsoft.com/office/powerpoint/2010/main" val="2678126129"/>
              </p:ext>
            </p:extLst>
          </p:nvPr>
        </p:nvGraphicFramePr>
        <p:xfrm>
          <a:off x="4568125" y="2793953"/>
          <a:ext cx="3657600" cy="2887439"/>
        </p:xfrm>
        <a:graphic>
          <a:graphicData uri="http://schemas.openxmlformats.org/drawingml/2006/table">
            <a:tbl>
              <a:tblPr/>
              <a:tblGrid>
                <a:gridCol w="583466">
                  <a:extLst>
                    <a:ext uri="{9D8B030D-6E8A-4147-A177-3AD203B41FA5}">
                      <a16:colId xmlns:a16="http://schemas.microsoft.com/office/drawing/2014/main" val="472736512"/>
                    </a:ext>
                  </a:extLst>
                </a:gridCol>
                <a:gridCol w="1020609">
                  <a:extLst>
                    <a:ext uri="{9D8B030D-6E8A-4147-A177-3AD203B41FA5}">
                      <a16:colId xmlns:a16="http://schemas.microsoft.com/office/drawing/2014/main" val="36096845"/>
                    </a:ext>
                  </a:extLst>
                </a:gridCol>
                <a:gridCol w="1267313">
                  <a:extLst>
                    <a:ext uri="{9D8B030D-6E8A-4147-A177-3AD203B41FA5}">
                      <a16:colId xmlns:a16="http://schemas.microsoft.com/office/drawing/2014/main" val="1161997834"/>
                    </a:ext>
                  </a:extLst>
                </a:gridCol>
                <a:gridCol w="786212">
                  <a:extLst>
                    <a:ext uri="{9D8B030D-6E8A-4147-A177-3AD203B41FA5}">
                      <a16:colId xmlns:a16="http://schemas.microsoft.com/office/drawing/2014/main" val="2227177339"/>
                    </a:ext>
                  </a:extLst>
                </a:gridCol>
              </a:tblGrid>
              <a:tr h="176987">
                <a:tc gridSpan="4">
                  <a:txBody>
                    <a:bodyPr/>
                    <a:lstStyle/>
                    <a:p>
                      <a:pPr algn="l" rtl="0" fontAlgn="b"/>
                      <a:r>
                        <a:rPr lang="en-US" sz="1200" b="1" i="0" u="none" strike="noStrike" dirty="0">
                          <a:solidFill>
                            <a:srgbClr val="FFFFFF"/>
                          </a:solidFill>
                          <a:effectLst/>
                          <a:latin typeface="Segoe UI" panose="020B0502040204020203" pitchFamily="34" charset="0"/>
                        </a:rPr>
                        <a:t>QSE/CRRAH Level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tcPr>
                </a:tc>
                <a:extLst>
                  <a:ext uri="{0D108BD9-81ED-4DB2-BD59-A6C34878D82A}">
                    <a16:rowId xmlns:a16="http://schemas.microsoft.com/office/drawing/2014/main" val="2959507123"/>
                  </a:ext>
                </a:extLst>
              </a:tr>
              <a:tr h="372729">
                <a:tc>
                  <a:txBody>
                    <a:bodyPr/>
                    <a:lstStyle/>
                    <a:p>
                      <a:pPr algn="l" rtl="0" fontAlgn="b"/>
                      <a:r>
                        <a:rPr lang="en-US" sz="1100" b="1" i="0" u="none" strike="noStrike" dirty="0">
                          <a:solidFill>
                            <a:srgbClr val="000000"/>
                          </a:solidFill>
                          <a:effectLst/>
                          <a:latin typeface="Calibri" panose="020F0502020204030204" pitchFamily="34" charset="0"/>
                          <a:cs typeface="Calibri" panose="020F0502020204030204" pitchFamily="34" charset="0"/>
                        </a:rPr>
                        <a:t>Segment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1100" b="1" i="0" u="none" strike="noStrike" dirty="0">
                          <a:solidFill>
                            <a:srgbClr val="000000"/>
                          </a:solidFill>
                          <a:effectLst/>
                          <a:latin typeface="Calibri" panose="020F0502020204030204" pitchFamily="34" charset="0"/>
                          <a:cs typeface="Calibri" panose="020F0502020204030204" pitchFamily="34" charset="0"/>
                        </a:rPr>
                        <a:t>Total Charges and Credits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1100" b="1" i="0" u="none" strike="noStrike" dirty="0">
                          <a:solidFill>
                            <a:srgbClr val="000000"/>
                          </a:solidFill>
                          <a:effectLst/>
                          <a:latin typeface="Calibri" panose="020F0502020204030204" pitchFamily="34" charset="0"/>
                          <a:cs typeface="Calibri" panose="020F0502020204030204" pitchFamily="34" charset="0"/>
                        </a:rPr>
                        <a:t>Abs of Charges and Credits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1100" b="1" i="0" u="none" strike="noStrike" dirty="0">
                          <a:solidFill>
                            <a:srgbClr val="000000"/>
                          </a:solidFill>
                          <a:effectLst/>
                          <a:latin typeface="Calibri" panose="020F0502020204030204" pitchFamily="34" charset="0"/>
                          <a:cs typeface="Calibri" panose="020F0502020204030204" pitchFamily="34" charset="0"/>
                        </a:rPr>
                        <a:t>Ratio Share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483850032"/>
                  </a:ext>
                </a:extLst>
              </a:tr>
              <a:tr h="395500">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Gen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rtl="0" fontAlgn="ctr"/>
                      <a:r>
                        <a:rPr lang="en-US" sz="1100" b="0" i="0" u="none" strike="noStrike" dirty="0">
                          <a:solidFill>
                            <a:srgbClr val="000000"/>
                          </a:solidFill>
                          <a:effectLst/>
                          <a:latin typeface="Calibri" panose="020F0502020204030204" pitchFamily="34" charset="0"/>
                          <a:cs typeface="Calibri" panose="020F0502020204030204" pitchFamily="34" charset="0"/>
                        </a:rPr>
                        <a:t>1,496,363,922.22</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a:solidFill>
                            <a:srgbClr val="000000"/>
                          </a:solidFill>
                          <a:effectLst/>
                          <a:latin typeface="Calibri" panose="020F0502020204030204" pitchFamily="34" charset="0"/>
                        </a:rPr>
                        <a:t>                        187,529,320.43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12.53%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303134"/>
                  </a:ext>
                </a:extLst>
              </a:tr>
              <a:tr h="395500">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Load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a:txBody>
                    <a:bodyPr/>
                    <a:lstStyle/>
                    <a:p>
                      <a:pPr algn="r" rtl="0" fontAlgn="b"/>
                      <a:r>
                        <a:rPr lang="en-US" sz="1100" b="0" i="0" u="none" strike="noStrike">
                          <a:solidFill>
                            <a:srgbClr val="000000"/>
                          </a:solidFill>
                          <a:effectLst/>
                          <a:latin typeface="Calibri" panose="020F0502020204030204" pitchFamily="34" charset="0"/>
                        </a:rPr>
                        <a:t>                        189,353,817.96 </a:t>
                      </a:r>
                    </a:p>
                  </a:txBody>
                  <a:tcPr marL="9525" marR="9525" marT="9525" marB="0" anchor="b">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12.65%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508632"/>
                  </a:ext>
                </a:extLst>
              </a:tr>
              <a:tr h="395500">
                <a:tc>
                  <a:txBody>
                    <a:bodyPr/>
                    <a:lstStyle/>
                    <a:p>
                      <a:pPr algn="l" rtl="0" fontAlgn="b"/>
                      <a:r>
                        <a:rPr lang="en-US" sz="1100" b="0" i="0" u="none" strike="noStrike" dirty="0">
                          <a:solidFill>
                            <a:srgbClr val="000000"/>
                          </a:solidFill>
                          <a:effectLst/>
                          <a:latin typeface="Calibri" panose="020F0502020204030204" pitchFamily="34" charset="0"/>
                          <a:cs typeface="Calibri" panose="020F0502020204030204" pitchFamily="34" charset="0"/>
                        </a:rPr>
                        <a:t>Load and Gen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717,775,179.92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47.97%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143845"/>
                  </a:ext>
                </a:extLst>
              </a:tr>
              <a:tr h="395500">
                <a:tc>
                  <a:txBody>
                    <a:bodyPr/>
                    <a:lstStyle/>
                    <a:p>
                      <a:pPr algn="l" rtl="0" fontAlgn="b"/>
                      <a:r>
                        <a:rPr lang="en-US" sz="1100" b="0" i="0" u="none" strike="noStrike">
                          <a:solidFill>
                            <a:srgbClr val="000000"/>
                          </a:solidFill>
                          <a:effectLst/>
                          <a:latin typeface="Calibri" panose="020F0502020204030204" pitchFamily="34" charset="0"/>
                          <a:cs typeface="Calibri" panose="020F0502020204030204" pitchFamily="34" charset="0"/>
                        </a:rPr>
                        <a:t>Trader</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a:solidFill>
                            <a:srgbClr val="000000"/>
                          </a:solidFill>
                          <a:effectLst/>
                          <a:latin typeface="Calibri" panose="020F0502020204030204" pitchFamily="34" charset="0"/>
                        </a:rPr>
                        <a:t>                        242,624,783.77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16.21%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3310327"/>
                  </a:ext>
                </a:extLst>
              </a:tr>
              <a:tr h="306684">
                <a:tc>
                  <a:txBody>
                    <a:bodyPr/>
                    <a:lstStyle/>
                    <a:p>
                      <a:pPr algn="l" rtl="0" fontAlgn="b"/>
                      <a:r>
                        <a:rPr lang="en-US" sz="1100" b="0" i="0" u="none" strike="noStrike">
                          <a:solidFill>
                            <a:srgbClr val="000000"/>
                          </a:solidFill>
                          <a:effectLst/>
                          <a:latin typeface="Calibri" panose="020F0502020204030204" pitchFamily="34" charset="0"/>
                          <a:cs typeface="Calibri" panose="020F0502020204030204" pitchFamily="34" charset="0"/>
                        </a:rPr>
                        <a:t>CRRAH Only</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a:solidFill>
                            <a:srgbClr val="000000"/>
                          </a:solidFill>
                          <a:effectLst/>
                          <a:latin typeface="Calibri" panose="020F0502020204030204" pitchFamily="34" charset="0"/>
                        </a:rPr>
                        <a:t>                        159,080,820.14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10.63%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62482009"/>
                  </a:ext>
                </a:extLst>
              </a:tr>
              <a:tr h="395500">
                <a:tc>
                  <a:txBody>
                    <a:bodyPr/>
                    <a:lstStyle/>
                    <a:p>
                      <a:pPr algn="l" rtl="0" fontAlgn="b"/>
                      <a:r>
                        <a:rPr lang="en-US" sz="1100" b="1" i="0" u="none" strike="noStrike">
                          <a:solidFill>
                            <a:srgbClr val="000000"/>
                          </a:solidFill>
                          <a:effectLst/>
                          <a:latin typeface="Calibri" panose="020F0502020204030204" pitchFamily="34" charset="0"/>
                          <a:cs typeface="Calibri" panose="020F0502020204030204" pitchFamily="34" charset="0"/>
                        </a:rPr>
                        <a:t>Total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rtl="0" fontAlgn="b"/>
                      <a:r>
                        <a:rPr lang="en-US" sz="1100" b="1" i="0" u="none" strike="noStrike">
                          <a:solidFill>
                            <a:srgbClr val="000000"/>
                          </a:solidFill>
                          <a:effectLst/>
                          <a:latin typeface="Calibri" panose="020F0502020204030204" pitchFamily="34" charset="0"/>
                          <a:cs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                    1,496,363,922.22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721733217"/>
                  </a:ext>
                </a:extLst>
              </a:tr>
            </a:tbl>
          </a:graphicData>
        </a:graphic>
      </p:graphicFrame>
    </p:spTree>
    <p:extLst>
      <p:ext uri="{BB962C8B-B14F-4D97-AF65-F5344CB8AC3E}">
        <p14:creationId xmlns:p14="http://schemas.microsoft.com/office/powerpoint/2010/main" val="4003454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21F5-E7B7-4565-A593-D9CAFFA70196}"/>
              </a:ext>
            </a:extLst>
          </p:cNvPr>
          <p:cNvSpPr>
            <a:spLocks noGrp="1"/>
          </p:cNvSpPr>
          <p:nvPr>
            <p:ph type="title"/>
          </p:nvPr>
        </p:nvSpPr>
        <p:spPr/>
        <p:txBody>
          <a:bodyPr/>
          <a:lstStyle/>
          <a:p>
            <a:r>
              <a:rPr lang="en-US" dirty="0"/>
              <a:t>PJM Method – June through August 2021 </a:t>
            </a:r>
          </a:p>
        </p:txBody>
      </p:sp>
      <p:sp>
        <p:nvSpPr>
          <p:cNvPr id="4" name="Slide Number Placeholder 3">
            <a:extLst>
              <a:ext uri="{FF2B5EF4-FFF2-40B4-BE49-F238E27FC236}">
                <a16:creationId xmlns:a16="http://schemas.microsoft.com/office/drawing/2014/main" id="{18AFBEF6-102F-4DD9-8DD7-FBE9D90CD681}"/>
              </a:ext>
            </a:extLst>
          </p:cNvPr>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TextBox 4">
            <a:extLst>
              <a:ext uri="{FF2B5EF4-FFF2-40B4-BE49-F238E27FC236}">
                <a16:creationId xmlns:a16="http://schemas.microsoft.com/office/drawing/2014/main" id="{18B34404-1839-4461-87B4-DC47E6FC0855}"/>
              </a:ext>
            </a:extLst>
          </p:cNvPr>
          <p:cNvSpPr txBox="1"/>
          <p:nvPr/>
        </p:nvSpPr>
        <p:spPr>
          <a:xfrm>
            <a:off x="355169" y="5534769"/>
            <a:ext cx="7010400" cy="461665"/>
          </a:xfrm>
          <a:prstGeom prst="rect">
            <a:avLst/>
          </a:prstGeom>
          <a:noFill/>
        </p:spPr>
        <p:txBody>
          <a:bodyPr wrap="square" rtlCol="0">
            <a:spAutoFit/>
          </a:bodyPr>
          <a:lstStyle/>
          <a:p>
            <a:r>
              <a:rPr lang="en-US" sz="1200" dirty="0"/>
              <a:t>Total amount uplifted in this example is $2,500,000, which is the maximum monthly amount for ERCOT’s current default uplift allocation. </a:t>
            </a:r>
          </a:p>
        </p:txBody>
      </p:sp>
      <p:graphicFrame>
        <p:nvGraphicFramePr>
          <p:cNvPr id="7" name="Table 6">
            <a:extLst>
              <a:ext uri="{FF2B5EF4-FFF2-40B4-BE49-F238E27FC236}">
                <a16:creationId xmlns:a16="http://schemas.microsoft.com/office/drawing/2014/main" id="{57C6CF16-EDC6-4D27-927A-7FCE24D621CF}"/>
              </a:ext>
            </a:extLst>
          </p:cNvPr>
          <p:cNvGraphicFramePr>
            <a:graphicFrameLocks noGrp="1"/>
          </p:cNvGraphicFramePr>
          <p:nvPr>
            <p:extLst>
              <p:ext uri="{D42A27DB-BD31-4B8C-83A1-F6EECF244321}">
                <p14:modId xmlns:p14="http://schemas.microsoft.com/office/powerpoint/2010/main" val="1914867891"/>
              </p:ext>
            </p:extLst>
          </p:nvPr>
        </p:nvGraphicFramePr>
        <p:xfrm>
          <a:off x="377125" y="1229446"/>
          <a:ext cx="7886700" cy="1736754"/>
        </p:xfrm>
        <a:graphic>
          <a:graphicData uri="http://schemas.openxmlformats.org/drawingml/2006/table">
            <a:tbl>
              <a:tblPr/>
              <a:tblGrid>
                <a:gridCol w="1369395">
                  <a:extLst>
                    <a:ext uri="{9D8B030D-6E8A-4147-A177-3AD203B41FA5}">
                      <a16:colId xmlns:a16="http://schemas.microsoft.com/office/drawing/2014/main" val="759160438"/>
                    </a:ext>
                  </a:extLst>
                </a:gridCol>
                <a:gridCol w="1661025">
                  <a:extLst>
                    <a:ext uri="{9D8B030D-6E8A-4147-A177-3AD203B41FA5}">
                      <a16:colId xmlns:a16="http://schemas.microsoft.com/office/drawing/2014/main" val="329942136"/>
                    </a:ext>
                  </a:extLst>
                </a:gridCol>
                <a:gridCol w="1661025">
                  <a:extLst>
                    <a:ext uri="{9D8B030D-6E8A-4147-A177-3AD203B41FA5}">
                      <a16:colId xmlns:a16="http://schemas.microsoft.com/office/drawing/2014/main" val="1895890676"/>
                    </a:ext>
                  </a:extLst>
                </a:gridCol>
                <a:gridCol w="1762462">
                  <a:extLst>
                    <a:ext uri="{9D8B030D-6E8A-4147-A177-3AD203B41FA5}">
                      <a16:colId xmlns:a16="http://schemas.microsoft.com/office/drawing/2014/main" val="1005702653"/>
                    </a:ext>
                  </a:extLst>
                </a:gridCol>
                <a:gridCol w="1432793">
                  <a:extLst>
                    <a:ext uri="{9D8B030D-6E8A-4147-A177-3AD203B41FA5}">
                      <a16:colId xmlns:a16="http://schemas.microsoft.com/office/drawing/2014/main" val="4022050936"/>
                    </a:ext>
                  </a:extLst>
                </a:gridCol>
              </a:tblGrid>
              <a:tr h="228232">
                <a:tc gridSpan="5">
                  <a:txBody>
                    <a:bodyPr/>
                    <a:lstStyle/>
                    <a:p>
                      <a:pPr algn="ctr" rtl="0" fontAlgn="b"/>
                      <a:r>
                        <a:rPr lang="en-US" sz="1200" b="1" i="0" u="none" strike="noStrike" dirty="0">
                          <a:solidFill>
                            <a:srgbClr val="FFFFFF"/>
                          </a:solidFill>
                          <a:effectLst/>
                          <a:latin typeface="Segoe UI" panose="020B0502040204020203" pitchFamily="34" charset="0"/>
                        </a:rPr>
                        <a:t>Counter-Party Level</a:t>
                      </a:r>
                    </a:p>
                  </a:txBody>
                  <a:tcPr marL="9510" marR="9510" marT="9510"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63999466"/>
                  </a:ext>
                </a:extLst>
              </a:tr>
              <a:tr h="380387">
                <a:tc>
                  <a:txBody>
                    <a:bodyPr/>
                    <a:lstStyle/>
                    <a:p>
                      <a:pPr algn="l" rtl="0" fontAlgn="b"/>
                      <a:r>
                        <a:rPr lang="en-US" sz="900" b="1" i="0" u="none" strike="noStrike">
                          <a:solidFill>
                            <a:srgbClr val="000000"/>
                          </a:solidFill>
                          <a:effectLst/>
                          <a:latin typeface="Segoe UI" panose="020B0502040204020203" pitchFamily="34" charset="0"/>
                        </a:rPr>
                        <a:t>Segment</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900" b="1" i="0" u="none" strike="noStrike" dirty="0">
                          <a:solidFill>
                            <a:srgbClr val="000000"/>
                          </a:solidFill>
                          <a:effectLst/>
                          <a:latin typeface="Segoe UI" panose="020B0502040204020203" pitchFamily="34" charset="0"/>
                        </a:rPr>
                        <a:t>Total Charges and Credits ($)</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900" b="1" i="0" u="none" strike="noStrike" dirty="0">
                          <a:solidFill>
                            <a:srgbClr val="000000"/>
                          </a:solidFill>
                          <a:effectLst/>
                          <a:latin typeface="Segoe UI" panose="020B0502040204020203" pitchFamily="34" charset="0"/>
                        </a:rPr>
                        <a:t>Abs of Charges and Credits ($) </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900" b="1" i="0" u="none" strike="noStrike" dirty="0">
                          <a:solidFill>
                            <a:srgbClr val="000000"/>
                          </a:solidFill>
                          <a:effectLst/>
                          <a:latin typeface="Segoe UI" panose="020B0502040204020203" pitchFamily="34" charset="0"/>
                        </a:rPr>
                        <a:t>Total Allocation of uplift ($) </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900" b="1" i="0" u="none" strike="noStrike">
                          <a:solidFill>
                            <a:srgbClr val="000000"/>
                          </a:solidFill>
                          <a:effectLst/>
                          <a:latin typeface="Segoe UI" panose="020B0502040204020203" pitchFamily="34" charset="0"/>
                        </a:rPr>
                        <a:t>Ratio Share</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4034380303"/>
                  </a:ext>
                </a:extLst>
              </a:tr>
              <a:tr h="190194">
                <a:tc>
                  <a:txBody>
                    <a:bodyPr/>
                    <a:lstStyle/>
                    <a:p>
                      <a:pPr algn="l" rtl="0" fontAlgn="b"/>
                      <a:r>
                        <a:rPr lang="en-US" sz="1100" b="0" i="0" u="none" strike="noStrike">
                          <a:solidFill>
                            <a:srgbClr val="000000"/>
                          </a:solidFill>
                          <a:effectLst/>
                          <a:latin typeface="Calibri" panose="020F0502020204030204" pitchFamily="34" charset="0"/>
                        </a:rPr>
                        <a:t>Gen</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rtl="0" fontAlgn="ctr"/>
                      <a:r>
                        <a:rPr lang="en-US" sz="1100" b="0" i="0" u="none" strike="noStrike">
                          <a:solidFill>
                            <a:srgbClr val="000000"/>
                          </a:solidFill>
                          <a:effectLst/>
                          <a:latin typeface="Calibri" panose="020F0502020204030204" pitchFamily="34" charset="0"/>
                        </a:rPr>
                        <a:t>9,709,401,269.73</a:t>
                      </a:r>
                    </a:p>
                  </a:txBody>
                  <a:tcPr marL="9510" marR="9510" marT="951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356,957,087.64</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91,910.17</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3.68%</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1438312"/>
                  </a:ext>
                </a:extLst>
              </a:tr>
              <a:tr h="190194">
                <a:tc>
                  <a:txBody>
                    <a:bodyPr/>
                    <a:lstStyle/>
                    <a:p>
                      <a:pPr algn="l" rtl="0" fontAlgn="b"/>
                      <a:r>
                        <a:rPr lang="en-US" sz="1100" b="0" i="0" u="none" strike="noStrike">
                          <a:solidFill>
                            <a:srgbClr val="000000"/>
                          </a:solidFill>
                          <a:effectLst/>
                          <a:latin typeface="Calibri" panose="020F0502020204030204" pitchFamily="34" charset="0"/>
                        </a:rPr>
                        <a:t>Load</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540,182,952.27</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139,087.61</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5.56%</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3535687"/>
                  </a:ext>
                </a:extLst>
              </a:tr>
              <a:tr h="190194">
                <a:tc>
                  <a:txBody>
                    <a:bodyPr/>
                    <a:lstStyle/>
                    <a:p>
                      <a:pPr algn="l" rtl="0" fontAlgn="b"/>
                      <a:r>
                        <a:rPr lang="en-US" sz="1100" b="0" i="0" u="none" strike="noStrike">
                          <a:solidFill>
                            <a:srgbClr val="000000"/>
                          </a:solidFill>
                          <a:effectLst/>
                          <a:latin typeface="Calibri" panose="020F0502020204030204" pitchFamily="34" charset="0"/>
                        </a:rPr>
                        <a:t>Load and Gen</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7,679,978,512.90</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1,977,459.35</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79.10%</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1262617"/>
                  </a:ext>
                </a:extLst>
              </a:tr>
              <a:tr h="190194">
                <a:tc>
                  <a:txBody>
                    <a:bodyPr/>
                    <a:lstStyle/>
                    <a:p>
                      <a:pPr algn="l" rtl="0" fontAlgn="b"/>
                      <a:r>
                        <a:rPr lang="en-US" sz="1100" b="0" i="0" u="none" strike="noStrike">
                          <a:solidFill>
                            <a:srgbClr val="000000"/>
                          </a:solidFill>
                          <a:effectLst/>
                          <a:latin typeface="Calibri" panose="020F0502020204030204" pitchFamily="34" charset="0"/>
                        </a:rPr>
                        <a:t>Trader</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1,085,422,795.30</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279,477.27</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11.18%</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5679883"/>
                  </a:ext>
                </a:extLst>
              </a:tr>
              <a:tr h="190194">
                <a:tc>
                  <a:txBody>
                    <a:bodyPr/>
                    <a:lstStyle/>
                    <a:p>
                      <a:pPr algn="l" rtl="0" fontAlgn="b"/>
                      <a:r>
                        <a:rPr lang="en-US" sz="1100" b="0" i="0" u="none" strike="noStrike">
                          <a:solidFill>
                            <a:srgbClr val="000000"/>
                          </a:solidFill>
                          <a:effectLst/>
                          <a:latin typeface="Calibri" panose="020F0502020204030204" pitchFamily="34" charset="0"/>
                        </a:rPr>
                        <a:t>CRRAH Only</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46,859,921.62</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12,065.61</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0.48%</a:t>
                      </a:r>
                    </a:p>
                  </a:txBody>
                  <a:tcPr marL="9510" marR="9510" marT="951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6225127"/>
                  </a:ext>
                </a:extLst>
              </a:tr>
              <a:tr h="0">
                <a:tc>
                  <a:txBody>
                    <a:bodyPr/>
                    <a:lstStyle/>
                    <a:p>
                      <a:pPr algn="l" rtl="0" fontAlgn="b"/>
                      <a:r>
                        <a:rPr lang="en-US" sz="1100" b="1" i="0" u="none" strike="noStrike" dirty="0">
                          <a:solidFill>
                            <a:srgbClr val="000000"/>
                          </a:solidFill>
                          <a:effectLst/>
                          <a:latin typeface="Calibri" panose="020F0502020204030204" pitchFamily="34" charset="0"/>
                        </a:rPr>
                        <a:t>Total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rtl="0" fontAlgn="b"/>
                      <a:r>
                        <a:rPr lang="en-US" sz="1100" b="1"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9,709,401,269.73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2,500,000.00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486552509"/>
                  </a:ext>
                </a:extLst>
              </a:tr>
            </a:tbl>
          </a:graphicData>
        </a:graphic>
      </p:graphicFrame>
      <p:graphicFrame>
        <p:nvGraphicFramePr>
          <p:cNvPr id="10" name="Table 9">
            <a:extLst>
              <a:ext uri="{FF2B5EF4-FFF2-40B4-BE49-F238E27FC236}">
                <a16:creationId xmlns:a16="http://schemas.microsoft.com/office/drawing/2014/main" id="{2105F57E-3529-493C-A75A-D6038A167852}"/>
              </a:ext>
            </a:extLst>
          </p:cNvPr>
          <p:cNvGraphicFramePr>
            <a:graphicFrameLocks noGrp="1"/>
          </p:cNvGraphicFramePr>
          <p:nvPr>
            <p:extLst>
              <p:ext uri="{D42A27DB-BD31-4B8C-83A1-F6EECF244321}">
                <p14:modId xmlns:p14="http://schemas.microsoft.com/office/powerpoint/2010/main" val="152178483"/>
              </p:ext>
            </p:extLst>
          </p:nvPr>
        </p:nvGraphicFramePr>
        <p:xfrm>
          <a:off x="377124" y="3468914"/>
          <a:ext cx="7886700" cy="1752600"/>
        </p:xfrm>
        <a:graphic>
          <a:graphicData uri="http://schemas.openxmlformats.org/drawingml/2006/table">
            <a:tbl>
              <a:tblPr/>
              <a:tblGrid>
                <a:gridCol w="1375476">
                  <a:extLst>
                    <a:ext uri="{9D8B030D-6E8A-4147-A177-3AD203B41FA5}">
                      <a16:colId xmlns:a16="http://schemas.microsoft.com/office/drawing/2014/main" val="2511107012"/>
                    </a:ext>
                  </a:extLst>
                </a:gridCol>
                <a:gridCol w="1676400">
                  <a:extLst>
                    <a:ext uri="{9D8B030D-6E8A-4147-A177-3AD203B41FA5}">
                      <a16:colId xmlns:a16="http://schemas.microsoft.com/office/drawing/2014/main" val="3415408693"/>
                    </a:ext>
                  </a:extLst>
                </a:gridCol>
                <a:gridCol w="1676400">
                  <a:extLst>
                    <a:ext uri="{9D8B030D-6E8A-4147-A177-3AD203B41FA5}">
                      <a16:colId xmlns:a16="http://schemas.microsoft.com/office/drawing/2014/main" val="3538702798"/>
                    </a:ext>
                  </a:extLst>
                </a:gridCol>
                <a:gridCol w="1752600">
                  <a:extLst>
                    <a:ext uri="{9D8B030D-6E8A-4147-A177-3AD203B41FA5}">
                      <a16:colId xmlns:a16="http://schemas.microsoft.com/office/drawing/2014/main" val="2320615639"/>
                    </a:ext>
                  </a:extLst>
                </a:gridCol>
                <a:gridCol w="1405824">
                  <a:extLst>
                    <a:ext uri="{9D8B030D-6E8A-4147-A177-3AD203B41FA5}">
                      <a16:colId xmlns:a16="http://schemas.microsoft.com/office/drawing/2014/main" val="3729758266"/>
                    </a:ext>
                  </a:extLst>
                </a:gridCol>
              </a:tblGrid>
              <a:tr h="228600">
                <a:tc gridSpan="5">
                  <a:txBody>
                    <a:bodyPr/>
                    <a:lstStyle/>
                    <a:p>
                      <a:pPr algn="ctr" rtl="0" fontAlgn="b"/>
                      <a:r>
                        <a:rPr lang="en-US" sz="1200" b="1" i="0" u="none" strike="noStrike" dirty="0">
                          <a:solidFill>
                            <a:srgbClr val="FFFFFF"/>
                          </a:solidFill>
                          <a:effectLst/>
                          <a:latin typeface="Segoe UI" panose="020B0502040204020203" pitchFamily="34" charset="0"/>
                        </a:rPr>
                        <a:t>QSE/CRRAH Level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02583990"/>
                  </a:ext>
                </a:extLst>
              </a:tr>
              <a:tr h="381000">
                <a:tc>
                  <a:txBody>
                    <a:bodyPr/>
                    <a:lstStyle/>
                    <a:p>
                      <a:pPr algn="l" rtl="0" fontAlgn="b"/>
                      <a:r>
                        <a:rPr lang="en-US" sz="900" b="1" i="0" u="none" strike="noStrike">
                          <a:solidFill>
                            <a:srgbClr val="000000"/>
                          </a:solidFill>
                          <a:effectLst/>
                          <a:latin typeface="Segoe UI" panose="020B0502040204020203" pitchFamily="34" charset="0"/>
                        </a:rPr>
                        <a:t>Segment</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900" b="1" i="0" u="none" strike="noStrike" dirty="0">
                          <a:solidFill>
                            <a:srgbClr val="000000"/>
                          </a:solidFill>
                          <a:effectLst/>
                          <a:latin typeface="Segoe UI" panose="020B0502040204020203" pitchFamily="34" charset="0"/>
                        </a:rPr>
                        <a:t>Total Charges and Credits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900" b="1" i="0" u="none" strike="noStrike" dirty="0">
                          <a:solidFill>
                            <a:srgbClr val="000000"/>
                          </a:solidFill>
                          <a:effectLst/>
                          <a:latin typeface="Segoe UI" panose="020B0502040204020203" pitchFamily="34" charset="0"/>
                        </a:rPr>
                        <a:t>Abs of Charges and Credits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900" b="1" i="0" u="none" strike="noStrike" dirty="0">
                          <a:solidFill>
                            <a:srgbClr val="000000"/>
                          </a:solidFill>
                          <a:effectLst/>
                          <a:latin typeface="Segoe UI" panose="020B0502040204020203" pitchFamily="34" charset="0"/>
                        </a:rPr>
                        <a:t>Total Allocation of uplift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ctr" rtl="0" fontAlgn="b"/>
                      <a:r>
                        <a:rPr lang="en-US" sz="900" b="1" i="0" u="none" strike="noStrike">
                          <a:solidFill>
                            <a:srgbClr val="000000"/>
                          </a:solidFill>
                          <a:effectLst/>
                          <a:latin typeface="Segoe UI" panose="020B0502040204020203" pitchFamily="34" charset="0"/>
                        </a:rPr>
                        <a:t>Ratio Share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963629376"/>
                  </a:ext>
                </a:extLst>
              </a:tr>
              <a:tr h="190500">
                <a:tc>
                  <a:txBody>
                    <a:bodyPr/>
                    <a:lstStyle/>
                    <a:p>
                      <a:pPr algn="l" rtl="0" fontAlgn="b"/>
                      <a:r>
                        <a:rPr lang="en-US" sz="1100" b="0" i="0" u="none" strike="noStrike">
                          <a:solidFill>
                            <a:srgbClr val="000000"/>
                          </a:solidFill>
                          <a:effectLst/>
                          <a:latin typeface="Calibri" panose="020F0502020204030204" pitchFamily="34" charset="0"/>
                        </a:rPr>
                        <a:t>Gen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5">
                  <a:txBody>
                    <a:bodyPr/>
                    <a:lstStyle/>
                    <a:p>
                      <a:pPr algn="ctr" rtl="0" fontAlgn="ctr"/>
                      <a:r>
                        <a:rPr lang="en-US" sz="1100" b="0" i="0" u="none" strike="noStrike" dirty="0">
                          <a:solidFill>
                            <a:srgbClr val="000000"/>
                          </a:solidFill>
                          <a:effectLst/>
                          <a:latin typeface="Calibri" panose="020F0502020204030204" pitchFamily="34" charset="0"/>
                        </a:rPr>
                        <a:t>9,709,401,269.73</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1,197,888,669.01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308,435.26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12.34%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6076225"/>
                  </a:ext>
                </a:extLst>
              </a:tr>
              <a:tr h="190500">
                <a:tc>
                  <a:txBody>
                    <a:bodyPr/>
                    <a:lstStyle/>
                    <a:p>
                      <a:pPr algn="l" rtl="0" fontAlgn="b"/>
                      <a:r>
                        <a:rPr lang="en-US" sz="1100" b="0" i="0" u="none" strike="noStrike">
                          <a:solidFill>
                            <a:srgbClr val="000000"/>
                          </a:solidFill>
                          <a:effectLst/>
                          <a:latin typeface="Calibri" panose="020F0502020204030204" pitchFamily="34" charset="0"/>
                        </a:rPr>
                        <a:t>Load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1,376,878,339.93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354,521.95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14.18%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9660109"/>
                  </a:ext>
                </a:extLst>
              </a:tr>
              <a:tr h="190500">
                <a:tc>
                  <a:txBody>
                    <a:bodyPr/>
                    <a:lstStyle/>
                    <a:p>
                      <a:pPr algn="l" rtl="0" fontAlgn="b"/>
                      <a:r>
                        <a:rPr lang="en-US" sz="1100" b="0" i="0" u="none" strike="noStrike">
                          <a:solidFill>
                            <a:srgbClr val="000000"/>
                          </a:solidFill>
                          <a:effectLst/>
                          <a:latin typeface="Calibri" panose="020F0502020204030204" pitchFamily="34" charset="0"/>
                        </a:rPr>
                        <a:t>Load and Gen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5,127,370,307.51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1,320,207.64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52.81%</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0244086"/>
                  </a:ext>
                </a:extLst>
              </a:tr>
              <a:tr h="190500">
                <a:tc>
                  <a:txBody>
                    <a:bodyPr/>
                    <a:lstStyle/>
                    <a:p>
                      <a:pPr algn="l" rtl="0" fontAlgn="b"/>
                      <a:r>
                        <a:rPr lang="en-US" sz="1100" b="0" i="0" u="none" strike="noStrike">
                          <a:solidFill>
                            <a:srgbClr val="000000"/>
                          </a:solidFill>
                          <a:effectLst/>
                          <a:latin typeface="Calibri" panose="020F0502020204030204" pitchFamily="34" charset="0"/>
                        </a:rPr>
                        <a:t>Trader</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1,483,757,044.62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382,041.33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15.28%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66358984"/>
                  </a:ext>
                </a:extLst>
              </a:tr>
              <a:tr h="190500">
                <a:tc>
                  <a:txBody>
                    <a:bodyPr/>
                    <a:lstStyle/>
                    <a:p>
                      <a:pPr algn="l" rtl="0" fontAlgn="b"/>
                      <a:r>
                        <a:rPr lang="en-US" sz="1100" b="0" i="0" u="none" strike="noStrike">
                          <a:solidFill>
                            <a:srgbClr val="000000"/>
                          </a:solidFill>
                          <a:effectLst/>
                          <a:latin typeface="Calibri" panose="020F0502020204030204" pitchFamily="34" charset="0"/>
                        </a:rPr>
                        <a:t>CRRAH Only</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a:txBody>
                    <a:bodyPr/>
                    <a:lstStyle/>
                    <a:p>
                      <a:pPr algn="r" rtl="0" fontAlgn="b"/>
                      <a:r>
                        <a:rPr lang="en-US" sz="1100" b="0" i="0" u="none" strike="noStrike" dirty="0">
                          <a:solidFill>
                            <a:srgbClr val="000000"/>
                          </a:solidFill>
                          <a:effectLst/>
                          <a:latin typeface="Calibri" panose="020F0502020204030204" pitchFamily="34" charset="0"/>
                        </a:rPr>
                        <a:t>523,506,908.66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134,793.82</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b"/>
                      <a:r>
                        <a:rPr lang="en-US" sz="1100" b="0" i="0" u="none" strike="noStrike" dirty="0">
                          <a:solidFill>
                            <a:srgbClr val="000000"/>
                          </a:solidFill>
                          <a:effectLst/>
                          <a:latin typeface="Calibri" panose="020F0502020204030204" pitchFamily="34" charset="0"/>
                        </a:rPr>
                        <a:t>5.39%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1091429"/>
                  </a:ext>
                </a:extLst>
              </a:tr>
              <a:tr h="190500">
                <a:tc>
                  <a:txBody>
                    <a:bodyPr/>
                    <a:lstStyle/>
                    <a:p>
                      <a:pPr algn="l" rtl="0" fontAlgn="b"/>
                      <a:r>
                        <a:rPr lang="en-US" sz="1100" b="1" i="0" u="none" strike="noStrike" dirty="0">
                          <a:solidFill>
                            <a:srgbClr val="000000"/>
                          </a:solidFill>
                          <a:effectLst/>
                          <a:latin typeface="Calibri" panose="020F0502020204030204" pitchFamily="34" charset="0"/>
                        </a:rPr>
                        <a:t>Total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rtl="0" fontAlgn="b"/>
                      <a:r>
                        <a:rPr lang="en-US" sz="1100" b="1" i="0" u="none" strike="noStrike" dirty="0">
                          <a:solidFill>
                            <a:srgbClr val="000000"/>
                          </a:solidFill>
                          <a:effectLst/>
                          <a:latin typeface="Calibri" panose="020F0502020204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9,709,401,269.73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2,500,000.00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r" rtl="0" fontAlgn="b"/>
                      <a:r>
                        <a:rPr lang="en-US" sz="1100" b="1" i="0" u="none" strike="noStrike" dirty="0">
                          <a:solidFill>
                            <a:srgbClr val="000000"/>
                          </a:solidFill>
                          <a:effectLst/>
                          <a:latin typeface="Calibri" panose="020F0502020204030204" pitchFamily="34" charset="0"/>
                        </a:rPr>
                        <a:t>100.00%</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extLst>
                  <a:ext uri="{0D108BD9-81ED-4DB2-BD59-A6C34878D82A}">
                    <a16:rowId xmlns:a16="http://schemas.microsoft.com/office/drawing/2014/main" val="109973444"/>
                  </a:ext>
                </a:extLst>
              </a:tr>
            </a:tbl>
          </a:graphicData>
        </a:graphic>
      </p:graphicFrame>
    </p:spTree>
    <p:extLst>
      <p:ext uri="{BB962C8B-B14F-4D97-AF65-F5344CB8AC3E}">
        <p14:creationId xmlns:p14="http://schemas.microsoft.com/office/powerpoint/2010/main" val="281974261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dcmitype/"/>
    <ds:schemaRef ds:uri="c34af464-7aa1-4edd-9be4-83dffc1cb926"/>
    <ds:schemaRef ds:uri="http://purl.org/dc/elements/1.1/"/>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23938</TotalTime>
  <Words>1609</Words>
  <Application>Microsoft Office PowerPoint</Application>
  <PresentationFormat>On-screen Show (4:3)</PresentationFormat>
  <Paragraphs>387</Paragraphs>
  <Slides>20</Slides>
  <Notes>1</Notes>
  <HiddenSlides>0</HiddenSlides>
  <MMClips>0</MMClips>
  <ScaleCrop>false</ScaleCrop>
  <HeadingPairs>
    <vt:vector size="8" baseType="variant">
      <vt:variant>
        <vt:lpstr>Fonts Used</vt:lpstr>
      </vt:variant>
      <vt:variant>
        <vt:i4>3</vt:i4>
      </vt:variant>
      <vt:variant>
        <vt:lpstr>Theme</vt:lpstr>
      </vt:variant>
      <vt:variant>
        <vt:i4>3</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Segoe UI</vt:lpstr>
      <vt:lpstr>1_Custom Design</vt:lpstr>
      <vt:lpstr>Office Theme</vt:lpstr>
      <vt:lpstr>Custom Design</vt:lpstr>
      <vt:lpstr>Worksheet</vt:lpstr>
      <vt:lpstr>PowerPoint Presentation</vt:lpstr>
      <vt:lpstr>Request for Data</vt:lpstr>
      <vt:lpstr>Request for analysis on Default Uplift Allocation based on PJM methodology</vt:lpstr>
      <vt:lpstr>PJM Allocation Formula</vt:lpstr>
      <vt:lpstr>ERCOT adjustments to PJM methodology for estimates.</vt:lpstr>
      <vt:lpstr>ERCOT adjustments to PJM methodology for estimates.</vt:lpstr>
      <vt:lpstr>Current ERCOT Allocation Method – January 2021</vt:lpstr>
      <vt:lpstr>PJM Method – January 2021</vt:lpstr>
      <vt:lpstr>PJM Method – June through August 2021 </vt:lpstr>
      <vt:lpstr>PJM Method – December 2019 through February 2020 </vt:lpstr>
      <vt:lpstr>Count of Participants</vt:lpstr>
      <vt:lpstr>Appendix</vt:lpstr>
      <vt:lpstr>PowerPoint Presentation</vt:lpstr>
      <vt:lpstr>Estimated Default Uplift Shares by Segment</vt:lpstr>
      <vt:lpstr>Estimated Default Uplift Shares by Segment</vt:lpstr>
      <vt:lpstr>Estimated Default Uplift Shares by Segment</vt:lpstr>
      <vt:lpstr>Estimated Default Uplift Shares by Segment</vt:lpstr>
      <vt:lpstr>Estimated Default Uplift Shares by Segment</vt:lpstr>
      <vt:lpstr>Estimated Default Uplift Shares by Segment</vt:lpstr>
      <vt:lpstr>Default Uplift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Zapanta, Zaldy</cp:lastModifiedBy>
  <cp:revision>372</cp:revision>
  <cp:lastPrinted>2016-01-21T20:53:15Z</cp:lastPrinted>
  <dcterms:created xsi:type="dcterms:W3CDTF">2016-01-21T15:20:31Z</dcterms:created>
  <dcterms:modified xsi:type="dcterms:W3CDTF">2022-01-14T18:50:21Z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