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7"/>
  </p:notesMasterIdLst>
  <p:handoutMasterIdLst>
    <p:handoutMasterId r:id="rId28"/>
  </p:handoutMasterIdLst>
  <p:sldIdLst>
    <p:sldId id="343" r:id="rId7"/>
    <p:sldId id="352" r:id="rId8"/>
    <p:sldId id="344" r:id="rId9"/>
    <p:sldId id="345" r:id="rId10"/>
    <p:sldId id="346" r:id="rId11"/>
    <p:sldId id="353" r:id="rId12"/>
    <p:sldId id="347" r:id="rId13"/>
    <p:sldId id="348" r:id="rId14"/>
    <p:sldId id="349" r:id="rId15"/>
    <p:sldId id="350" r:id="rId16"/>
    <p:sldId id="351" r:id="rId17"/>
    <p:sldId id="342" r:id="rId18"/>
    <p:sldId id="260" r:id="rId19"/>
    <p:sldId id="336" r:id="rId20"/>
    <p:sldId id="339" r:id="rId21"/>
    <p:sldId id="337" r:id="rId22"/>
    <p:sldId id="331" r:id="rId23"/>
    <p:sldId id="340" r:id="rId24"/>
    <p:sldId id="338" r:id="rId25"/>
    <p:sldId id="26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showGuides="1">
      <p:cViewPr varScale="1">
        <p:scale>
          <a:sx n="123" d="100"/>
          <a:sy n="123" d="100"/>
        </p:scale>
        <p:origin x="1266" y="102"/>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One-Year Default Allocation Share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'All CPs'!$AC$1</c:f>
              <c:strCache>
                <c:ptCount val="1"/>
              </c:strCache>
            </c:strRef>
          </c:tx>
          <c:spPr>
            <a:solidFill>
              <a:schemeClr val="accent1"/>
            </a:solidFill>
            <a:ln w="19050">
              <a:noFill/>
            </a:ln>
            <a:effectLst/>
          </c:spPr>
          <c:invertIfNegative val="0"/>
          <c:cat>
            <c:numRef>
              <c:f>'All CPs'!$AB$2:$AB$12</c:f>
              <c:numCache>
                <c:formatCode>_("$"* #,##0.00_);_("$"* \(#,##0.00\);_("$"* "-"??_);_(@_)</c:formatCode>
                <c:ptCount val="11"/>
                <c:pt idx="0">
                  <c:v>0.22921837380543869</c:v>
                </c:pt>
                <c:pt idx="1">
                  <c:v>224209.01039653269</c:v>
                </c:pt>
                <c:pt idx="2">
                  <c:v>448417.79157469154</c:v>
                </c:pt>
                <c:pt idx="3">
                  <c:v>672626.57275285036</c:v>
                </c:pt>
                <c:pt idx="4">
                  <c:v>896835.3539310093</c:v>
                </c:pt>
                <c:pt idx="5">
                  <c:v>1121044.1351091682</c:v>
                </c:pt>
                <c:pt idx="6">
                  <c:v>1345252.9162873272</c:v>
                </c:pt>
                <c:pt idx="7">
                  <c:v>1569461.6974654861</c:v>
                </c:pt>
                <c:pt idx="8">
                  <c:v>1793670.4786436451</c:v>
                </c:pt>
                <c:pt idx="9">
                  <c:v>2017879.259821804</c:v>
                </c:pt>
                <c:pt idx="10">
                  <c:v>2242088.0409999629</c:v>
                </c:pt>
              </c:numCache>
            </c:numRef>
          </c:cat>
          <c:val>
            <c:numRef>
              <c:f>'All CPs'!$AC$2:$AC$12</c:f>
              <c:numCache>
                <c:formatCode>General</c:formatCode>
                <c:ptCount val="11"/>
                <c:pt idx="0">
                  <c:v>1</c:v>
                </c:pt>
                <c:pt idx="1">
                  <c:v>199</c:v>
                </c:pt>
                <c:pt idx="2">
                  <c:v>21</c:v>
                </c:pt>
                <c:pt idx="3">
                  <c:v>9</c:v>
                </c:pt>
                <c:pt idx="4">
                  <c:v>6</c:v>
                </c:pt>
                <c:pt idx="5">
                  <c:v>2</c:v>
                </c:pt>
                <c:pt idx="6">
                  <c:v>1</c:v>
                </c:pt>
                <c:pt idx="7">
                  <c:v>0</c:v>
                </c:pt>
                <c:pt idx="8">
                  <c:v>0</c:v>
                </c:pt>
                <c:pt idx="9">
                  <c:v>0</c:v>
                </c:pt>
                <c:pt idx="10">
                  <c:v>2</c:v>
                </c:pt>
              </c:numCache>
            </c:numRef>
          </c:val>
          <c:extLst>
            <c:ext xmlns:c16="http://schemas.microsoft.com/office/drawing/2014/chart" uri="{C3380CC4-5D6E-409C-BE32-E72D297353CC}">
              <c16:uniqueId val="{00000000-11C9-4E7A-BD92-839D1973F4C1}"/>
            </c:ext>
          </c:extLst>
        </c:ser>
        <c:dLbls>
          <c:showLegendKey val="0"/>
          <c:showVal val="0"/>
          <c:showCatName val="0"/>
          <c:showSerName val="0"/>
          <c:showPercent val="0"/>
          <c:showBubbleSize val="0"/>
        </c:dLbls>
        <c:gapWidth val="150"/>
        <c:axId val="420763328"/>
        <c:axId val="327760528"/>
      </c:barChart>
      <c:catAx>
        <c:axId val="420763328"/>
        <c:scaling>
          <c:orientation val="minMax"/>
        </c:scaling>
        <c:delete val="0"/>
        <c:axPos val="b"/>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7760528"/>
        <c:crosses val="autoZero"/>
        <c:auto val="1"/>
        <c:lblAlgn val="ctr"/>
        <c:lblOffset val="100"/>
        <c:noMultiLvlLbl val="0"/>
      </c:catAx>
      <c:valAx>
        <c:axId val="327760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Counter-Parties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076332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1/13/2022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21654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agreements.pjm.com/oa/4616"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16101"/>
          </a:xfrm>
          <a:prstGeom prst="rect">
            <a:avLst/>
          </a:prstGeom>
          <a:noFill/>
        </p:spPr>
        <p:txBody>
          <a:bodyPr wrap="square" rtlCol="0">
            <a:spAutoFit/>
          </a:bodyPr>
          <a:lstStyle/>
          <a:p>
            <a:r>
              <a:rPr lang="en-US" sz="2000" b="1" dirty="0"/>
              <a:t>Alternative Default Uplift Methodology</a:t>
            </a:r>
            <a:endParaRPr lang="en-US" dirty="0"/>
          </a:p>
          <a:p>
            <a:r>
              <a:rPr lang="en-US" dirty="0"/>
              <a:t>Austin Rosel</a:t>
            </a:r>
          </a:p>
          <a:p>
            <a:r>
              <a:rPr lang="en-US" dirty="0"/>
              <a:t>ERCOT</a:t>
            </a:r>
          </a:p>
          <a:p>
            <a:endParaRPr lang="en-US" dirty="0"/>
          </a:p>
          <a:p>
            <a:r>
              <a:rPr lang="en-US" dirty="0"/>
              <a:t>CWG / MCWG</a:t>
            </a:r>
          </a:p>
          <a:p>
            <a:endParaRPr lang="en-US" dirty="0"/>
          </a:p>
          <a:p>
            <a:r>
              <a:rPr lang="en-US" dirty="0"/>
              <a:t>ERCOT Public</a:t>
            </a:r>
          </a:p>
          <a:p>
            <a:r>
              <a:rPr lang="en-US" dirty="0"/>
              <a:t>January 19, 2022</a:t>
            </a:r>
          </a:p>
          <a:p>
            <a:endParaRPr lang="en-US" dirty="0"/>
          </a:p>
        </p:txBody>
      </p:sp>
    </p:spTree>
    <p:extLst>
      <p:ext uri="{BB962C8B-B14F-4D97-AF65-F5344CB8AC3E}">
        <p14:creationId xmlns:p14="http://schemas.microsoft.com/office/powerpoint/2010/main" val="1459131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A00F-7C84-4BE6-B742-2A595BECF4E3}"/>
              </a:ext>
            </a:extLst>
          </p:cNvPr>
          <p:cNvSpPr>
            <a:spLocks noGrp="1"/>
          </p:cNvSpPr>
          <p:nvPr>
            <p:ph type="title"/>
          </p:nvPr>
        </p:nvSpPr>
        <p:spPr/>
        <p:txBody>
          <a:bodyPr/>
          <a:lstStyle/>
          <a:p>
            <a:r>
              <a:rPr lang="en-US" dirty="0"/>
              <a:t>PJM Method – December 2019 through February 2020 </a:t>
            </a:r>
          </a:p>
        </p:txBody>
      </p:sp>
      <p:sp>
        <p:nvSpPr>
          <p:cNvPr id="4" name="Slide Number Placeholder 3">
            <a:extLst>
              <a:ext uri="{FF2B5EF4-FFF2-40B4-BE49-F238E27FC236}">
                <a16:creationId xmlns:a16="http://schemas.microsoft.com/office/drawing/2014/main" id="{22EFDD2C-55CA-49ED-8DE5-7A0A153B740E}"/>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8" name="TextBox 7">
            <a:extLst>
              <a:ext uri="{FF2B5EF4-FFF2-40B4-BE49-F238E27FC236}">
                <a16:creationId xmlns:a16="http://schemas.microsoft.com/office/drawing/2014/main" id="{2A2E9418-A35C-4507-8924-62C33CC681D6}"/>
              </a:ext>
            </a:extLst>
          </p:cNvPr>
          <p:cNvSpPr txBox="1"/>
          <p:nvPr/>
        </p:nvSpPr>
        <p:spPr>
          <a:xfrm>
            <a:off x="381000" y="5638800"/>
            <a:ext cx="7886700" cy="461665"/>
          </a:xfrm>
          <a:prstGeom prst="rect">
            <a:avLst/>
          </a:prstGeom>
          <a:noFill/>
        </p:spPr>
        <p:txBody>
          <a:bodyPr wrap="square">
            <a:spAutoFit/>
          </a:bodyPr>
          <a:lstStyle/>
          <a:p>
            <a:r>
              <a:rPr lang="en-US" sz="1200" dirty="0"/>
              <a:t>Total amount uplifted in this example is $2,500,000, which is the maximum monthly amount for ERCOT’s current default uplift allocation. </a:t>
            </a:r>
          </a:p>
        </p:txBody>
      </p:sp>
      <p:graphicFrame>
        <p:nvGraphicFramePr>
          <p:cNvPr id="5" name="Table 4">
            <a:extLst>
              <a:ext uri="{FF2B5EF4-FFF2-40B4-BE49-F238E27FC236}">
                <a16:creationId xmlns:a16="http://schemas.microsoft.com/office/drawing/2014/main" id="{4D4501B0-9BD6-4535-9D70-441B14279DCF}"/>
              </a:ext>
            </a:extLst>
          </p:cNvPr>
          <p:cNvGraphicFramePr>
            <a:graphicFrameLocks noGrp="1"/>
          </p:cNvGraphicFramePr>
          <p:nvPr>
            <p:extLst>
              <p:ext uri="{D42A27DB-BD31-4B8C-83A1-F6EECF244321}">
                <p14:modId xmlns:p14="http://schemas.microsoft.com/office/powerpoint/2010/main" val="2337302496"/>
              </p:ext>
            </p:extLst>
          </p:nvPr>
        </p:nvGraphicFramePr>
        <p:xfrm>
          <a:off x="381000" y="1402180"/>
          <a:ext cx="7848600" cy="1628775"/>
        </p:xfrm>
        <a:graphic>
          <a:graphicData uri="http://schemas.openxmlformats.org/drawingml/2006/table">
            <a:tbl>
              <a:tblPr/>
              <a:tblGrid>
                <a:gridCol w="1371600">
                  <a:extLst>
                    <a:ext uri="{9D8B030D-6E8A-4147-A177-3AD203B41FA5}">
                      <a16:colId xmlns:a16="http://schemas.microsoft.com/office/drawing/2014/main" val="3197257196"/>
                    </a:ext>
                  </a:extLst>
                </a:gridCol>
                <a:gridCol w="1612900">
                  <a:extLst>
                    <a:ext uri="{9D8B030D-6E8A-4147-A177-3AD203B41FA5}">
                      <a16:colId xmlns:a16="http://schemas.microsoft.com/office/drawing/2014/main" val="3298249930"/>
                    </a:ext>
                  </a:extLst>
                </a:gridCol>
                <a:gridCol w="1663700">
                  <a:extLst>
                    <a:ext uri="{9D8B030D-6E8A-4147-A177-3AD203B41FA5}">
                      <a16:colId xmlns:a16="http://schemas.microsoft.com/office/drawing/2014/main" val="96331930"/>
                    </a:ext>
                  </a:extLst>
                </a:gridCol>
                <a:gridCol w="1765300">
                  <a:extLst>
                    <a:ext uri="{9D8B030D-6E8A-4147-A177-3AD203B41FA5}">
                      <a16:colId xmlns:a16="http://schemas.microsoft.com/office/drawing/2014/main" val="4258192603"/>
                    </a:ext>
                  </a:extLst>
                </a:gridCol>
                <a:gridCol w="1435100">
                  <a:extLst>
                    <a:ext uri="{9D8B030D-6E8A-4147-A177-3AD203B41FA5}">
                      <a16:colId xmlns:a16="http://schemas.microsoft.com/office/drawing/2014/main" val="3216719484"/>
                    </a:ext>
                  </a:extLst>
                </a:gridCol>
              </a:tblGrid>
              <a:tr h="228600">
                <a:tc gridSpan="5">
                  <a:txBody>
                    <a:bodyPr/>
                    <a:lstStyle/>
                    <a:p>
                      <a:pPr algn="ctr" rtl="0" fontAlgn="b"/>
                      <a:r>
                        <a:rPr lang="en-US" sz="1200" b="1" i="0" u="none" strike="noStrike" dirty="0">
                          <a:solidFill>
                            <a:srgbClr val="FFFFFF"/>
                          </a:solidFill>
                          <a:effectLst/>
                          <a:latin typeface="Segoe UI" panose="020B0502040204020203" pitchFamily="34" charset="0"/>
                        </a:rPr>
                        <a:t>Counter-Party Level</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41421958"/>
                  </a:ext>
                </a:extLst>
              </a:tr>
              <a:tr h="200025">
                <a:tc>
                  <a:txBody>
                    <a:bodyPr/>
                    <a:lstStyle/>
                    <a:p>
                      <a:pPr algn="l" rtl="0" fontAlgn="b"/>
                      <a:r>
                        <a:rPr lang="en-US" sz="900" b="1" i="0" u="none" strike="noStrike" dirty="0">
                          <a:solidFill>
                            <a:srgbClr val="000000"/>
                          </a:solidFill>
                          <a:effectLst/>
                          <a:latin typeface="Segoe UI" panose="020B0502040204020203" pitchFamily="34" charset="0"/>
                        </a:rPr>
                        <a:t>Segment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Total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Abs of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Total Allocation of uplift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Ratio Share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921366044"/>
                  </a:ext>
                </a:extLst>
              </a:tr>
              <a:tr h="200025">
                <a:tc>
                  <a:txBody>
                    <a:bodyPr/>
                    <a:lstStyle/>
                    <a:p>
                      <a:pPr algn="l" rtl="0" fontAlgn="b"/>
                      <a:r>
                        <a:rPr lang="en-US" sz="1100" b="0" i="0" u="none" strike="noStrike">
                          <a:solidFill>
                            <a:srgbClr val="000000"/>
                          </a:solidFill>
                          <a:effectLst/>
                          <a:latin typeface="Calibri" panose="020F0502020204030204" pitchFamily="34" charset="0"/>
                        </a:rPr>
                        <a:t>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100" b="0" i="0" u="none" strike="noStrike">
                          <a:solidFill>
                            <a:srgbClr val="000000"/>
                          </a:solidFill>
                          <a:effectLst/>
                          <a:latin typeface="Calibri" panose="020F0502020204030204" pitchFamily="34" charset="0"/>
                        </a:rPr>
                        <a:t>4,425,312,918.90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168,878,081.99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95,404.60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240852"/>
                  </a:ext>
                </a:extLst>
              </a:tr>
              <a:tr h="200025">
                <a:tc>
                  <a:txBody>
                    <a:bodyPr/>
                    <a:lstStyle/>
                    <a:p>
                      <a:pPr algn="l" rtl="0" fontAlgn="b"/>
                      <a:r>
                        <a:rPr lang="en-US" sz="1100" b="0" i="0" u="none" strike="noStrike">
                          <a:solidFill>
                            <a:srgbClr val="000000"/>
                          </a:solidFill>
                          <a:effectLst/>
                          <a:latin typeface="Calibri" panose="020F0502020204030204" pitchFamily="34" charset="0"/>
                        </a:rPr>
                        <a:t>Load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250,386,357.82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141,451.22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5.66%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590269"/>
                  </a:ext>
                </a:extLst>
              </a:tr>
              <a:tr h="200025">
                <a:tc>
                  <a:txBody>
                    <a:bodyPr/>
                    <a:lstStyle/>
                    <a:p>
                      <a:pPr algn="l" rtl="0" fontAlgn="b"/>
                      <a:r>
                        <a:rPr lang="en-US" sz="1100" b="0" i="0" u="none" strike="noStrike">
                          <a:solidFill>
                            <a:srgbClr val="000000"/>
                          </a:solidFill>
                          <a:effectLst/>
                          <a:latin typeface="Calibri" panose="020F0502020204030204" pitchFamily="34" charset="0"/>
                        </a:rPr>
                        <a:t>Load and 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3,281,269,236.42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1,853,693.34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74.15%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151373"/>
                  </a:ext>
                </a:extLst>
              </a:tr>
              <a:tr h="200025">
                <a:tc>
                  <a:txBody>
                    <a:bodyPr/>
                    <a:lstStyle/>
                    <a:p>
                      <a:pPr algn="l" rtl="0" fontAlgn="b"/>
                      <a:r>
                        <a:rPr lang="en-US" sz="1100" b="0" i="0" u="none" strike="noStrike">
                          <a:solidFill>
                            <a:srgbClr val="000000"/>
                          </a:solidFill>
                          <a:effectLst/>
                          <a:latin typeface="Calibri" panose="020F0502020204030204" pitchFamily="34" charset="0"/>
                        </a:rPr>
                        <a:t>Trader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680,268,809.19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384,305.48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15.37%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767069"/>
                  </a:ext>
                </a:extLst>
              </a:tr>
              <a:tr h="200025">
                <a:tc>
                  <a:txBody>
                    <a:bodyPr/>
                    <a:lstStyle/>
                    <a:p>
                      <a:pPr algn="l" rtl="0" fontAlgn="b"/>
                      <a:r>
                        <a:rPr lang="en-US" sz="1100" b="0" i="0" u="none" strike="noStrike">
                          <a:solidFill>
                            <a:srgbClr val="000000"/>
                          </a:solidFill>
                          <a:effectLst/>
                          <a:latin typeface="Calibri" panose="020F0502020204030204" pitchFamily="34" charset="0"/>
                        </a:rPr>
                        <a:t>CRRAH Only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44,510,433.48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25,145.36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876305"/>
                  </a:ext>
                </a:extLst>
              </a:tr>
              <a:tr h="200025">
                <a:tc>
                  <a:txBody>
                    <a:bodyPr/>
                    <a:lstStyle/>
                    <a:p>
                      <a:pPr algn="l" rtl="0" fontAlgn="b"/>
                      <a:r>
                        <a:rPr lang="en-US" sz="1100" b="1" i="0" u="none" strike="noStrike">
                          <a:solidFill>
                            <a:srgbClr val="000000"/>
                          </a:solidFill>
                          <a:effectLst/>
                          <a:latin typeface="Calibri" panose="020F0502020204030204" pitchFamily="34" charset="0"/>
                        </a:rPr>
                        <a:t>Total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4,425,312,918.90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2,500,000.00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950994247"/>
                  </a:ext>
                </a:extLst>
              </a:tr>
            </a:tbl>
          </a:graphicData>
        </a:graphic>
      </p:graphicFrame>
      <p:graphicFrame>
        <p:nvGraphicFramePr>
          <p:cNvPr id="9" name="Table 8">
            <a:extLst>
              <a:ext uri="{FF2B5EF4-FFF2-40B4-BE49-F238E27FC236}">
                <a16:creationId xmlns:a16="http://schemas.microsoft.com/office/drawing/2014/main" id="{AAF7BEC3-EEA5-4321-B74B-511026212FE5}"/>
              </a:ext>
            </a:extLst>
          </p:cNvPr>
          <p:cNvGraphicFramePr>
            <a:graphicFrameLocks noGrp="1"/>
          </p:cNvGraphicFramePr>
          <p:nvPr>
            <p:extLst>
              <p:ext uri="{D42A27DB-BD31-4B8C-83A1-F6EECF244321}">
                <p14:modId xmlns:p14="http://schemas.microsoft.com/office/powerpoint/2010/main" val="2801270945"/>
              </p:ext>
            </p:extLst>
          </p:nvPr>
        </p:nvGraphicFramePr>
        <p:xfrm>
          <a:off x="381000" y="3429000"/>
          <a:ext cx="7848600" cy="1639829"/>
        </p:xfrm>
        <a:graphic>
          <a:graphicData uri="http://schemas.openxmlformats.org/drawingml/2006/table">
            <a:tbl>
              <a:tblPr/>
              <a:tblGrid>
                <a:gridCol w="1359976">
                  <a:extLst>
                    <a:ext uri="{9D8B030D-6E8A-4147-A177-3AD203B41FA5}">
                      <a16:colId xmlns:a16="http://schemas.microsoft.com/office/drawing/2014/main" val="3279031866"/>
                    </a:ext>
                  </a:extLst>
                </a:gridCol>
                <a:gridCol w="1684454">
                  <a:extLst>
                    <a:ext uri="{9D8B030D-6E8A-4147-A177-3AD203B41FA5}">
                      <a16:colId xmlns:a16="http://schemas.microsoft.com/office/drawing/2014/main" val="3548672018"/>
                    </a:ext>
                  </a:extLst>
                </a:gridCol>
                <a:gridCol w="1679970">
                  <a:extLst>
                    <a:ext uri="{9D8B030D-6E8A-4147-A177-3AD203B41FA5}">
                      <a16:colId xmlns:a16="http://schemas.microsoft.com/office/drawing/2014/main" val="1089875632"/>
                    </a:ext>
                  </a:extLst>
                </a:gridCol>
                <a:gridCol w="1664776">
                  <a:extLst>
                    <a:ext uri="{9D8B030D-6E8A-4147-A177-3AD203B41FA5}">
                      <a16:colId xmlns:a16="http://schemas.microsoft.com/office/drawing/2014/main" val="2834844724"/>
                    </a:ext>
                  </a:extLst>
                </a:gridCol>
                <a:gridCol w="1459424">
                  <a:extLst>
                    <a:ext uri="{9D8B030D-6E8A-4147-A177-3AD203B41FA5}">
                      <a16:colId xmlns:a16="http://schemas.microsoft.com/office/drawing/2014/main" val="3872305827"/>
                    </a:ext>
                  </a:extLst>
                </a:gridCol>
              </a:tblGrid>
              <a:tr h="225693">
                <a:tc gridSpan="5">
                  <a:txBody>
                    <a:bodyPr/>
                    <a:lstStyle/>
                    <a:p>
                      <a:pPr algn="ctr" rtl="0" fontAlgn="b"/>
                      <a:r>
                        <a:rPr lang="en-US" sz="1200" b="1" i="0" u="none" strike="noStrike" dirty="0">
                          <a:solidFill>
                            <a:srgbClr val="FFFFFF"/>
                          </a:solidFill>
                          <a:effectLst/>
                          <a:latin typeface="Segoe UI" panose="020B0502040204020203" pitchFamily="34" charset="0"/>
                        </a:rPr>
                        <a:t>QSE/CRRAH Level </a:t>
                      </a:r>
                    </a:p>
                  </a:txBody>
                  <a:tcPr marL="9404" marR="9404" marT="9404"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8822401"/>
                  </a:ext>
                </a:extLst>
              </a:tr>
              <a:tr h="197481">
                <a:tc>
                  <a:txBody>
                    <a:bodyPr/>
                    <a:lstStyle/>
                    <a:p>
                      <a:pPr marL="0" algn="ctr" defTabSz="914400" rtl="0" eaLnBrk="1" fontAlgn="b" latinLnBrk="0" hangingPunct="1"/>
                      <a:r>
                        <a:rPr lang="en-US" sz="900" b="1" i="0" u="none" strike="noStrike" kern="1200" dirty="0">
                          <a:solidFill>
                            <a:srgbClr val="000000"/>
                          </a:solidFill>
                          <a:effectLst/>
                          <a:latin typeface="Segoe UI" panose="020B0502040204020203" pitchFamily="34" charset="0"/>
                          <a:ea typeface="+mn-ea"/>
                          <a:cs typeface="+mn-cs"/>
                        </a:rPr>
                        <a:t>Segment</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0" algn="ctr" defTabSz="914400" rtl="0" eaLnBrk="1" fontAlgn="b" latinLnBrk="0" hangingPunct="1"/>
                      <a:r>
                        <a:rPr lang="en-US" sz="900" b="1" i="0" u="none" strike="noStrike" kern="1200" dirty="0">
                          <a:solidFill>
                            <a:srgbClr val="000000"/>
                          </a:solidFill>
                          <a:effectLst/>
                          <a:latin typeface="Segoe UI" panose="020B0502040204020203" pitchFamily="34" charset="0"/>
                          <a:ea typeface="+mn-ea"/>
                          <a:cs typeface="+mn-cs"/>
                        </a:rPr>
                        <a:t>Total Charges and Credits ($)</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0" algn="ctr" defTabSz="914400" rtl="0" eaLnBrk="1" fontAlgn="b" latinLnBrk="0" hangingPunct="1"/>
                      <a:r>
                        <a:rPr lang="en-US" sz="900" b="1" i="0" u="none" strike="noStrike" kern="1200" dirty="0">
                          <a:solidFill>
                            <a:srgbClr val="000000"/>
                          </a:solidFill>
                          <a:effectLst/>
                          <a:latin typeface="Segoe UI" panose="020B0502040204020203" pitchFamily="34" charset="0"/>
                          <a:ea typeface="+mn-ea"/>
                          <a:cs typeface="+mn-cs"/>
                        </a:rPr>
                        <a:t>Abs of Charges and Credits ($)</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0" algn="ctr" defTabSz="914400" rtl="0" eaLnBrk="1" fontAlgn="b" latinLnBrk="0" hangingPunct="1"/>
                      <a:r>
                        <a:rPr lang="en-US" sz="900" b="1" i="0" u="none" strike="noStrike" kern="1200" dirty="0">
                          <a:solidFill>
                            <a:srgbClr val="000000"/>
                          </a:solidFill>
                          <a:effectLst/>
                          <a:latin typeface="Segoe UI" panose="020B0502040204020203" pitchFamily="34" charset="0"/>
                          <a:ea typeface="+mn-ea"/>
                          <a:cs typeface="+mn-cs"/>
                        </a:rPr>
                        <a:t>Total Allocation of uplift ($)</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0" algn="ctr" defTabSz="914400" rtl="0" eaLnBrk="1" fontAlgn="b" latinLnBrk="0" hangingPunct="1"/>
                      <a:r>
                        <a:rPr lang="en-US" sz="900" b="1" i="0" u="none" strike="noStrike" kern="1200" dirty="0">
                          <a:solidFill>
                            <a:srgbClr val="000000"/>
                          </a:solidFill>
                          <a:effectLst/>
                          <a:latin typeface="Segoe UI" panose="020B0502040204020203" pitchFamily="34" charset="0"/>
                          <a:ea typeface="+mn-ea"/>
                          <a:cs typeface="+mn-cs"/>
                        </a:rPr>
                        <a:t>Ratio Share</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581860908"/>
                  </a:ext>
                </a:extLst>
              </a:tr>
              <a:tr h="197481">
                <a:tc>
                  <a:txBody>
                    <a:bodyPr/>
                    <a:lstStyle/>
                    <a:p>
                      <a:pPr algn="l" rtl="0" fontAlgn="b"/>
                      <a:r>
                        <a:rPr lang="en-US" sz="1100" b="0" i="0" u="none" strike="noStrike">
                          <a:solidFill>
                            <a:srgbClr val="000000"/>
                          </a:solidFill>
                          <a:effectLst/>
                          <a:latin typeface="Calibri" panose="020F0502020204030204" pitchFamily="34" charset="0"/>
                        </a:rPr>
                        <a:t>Gen</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0" fontAlgn="ctr"/>
                      <a:r>
                        <a:rPr lang="en-US" sz="1100" b="0" i="0" u="none" strike="noStrike" dirty="0">
                          <a:solidFill>
                            <a:srgbClr val="000000"/>
                          </a:solidFill>
                          <a:effectLst/>
                          <a:latin typeface="Calibri" panose="020F0502020204030204" pitchFamily="34" charset="0"/>
                        </a:rPr>
                        <a:t>4,425,312,918.90</a:t>
                      </a:r>
                    </a:p>
                  </a:txBody>
                  <a:tcPr marL="9404" marR="9404" marT="94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$509,098,026.35</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287,605.67</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11.50%</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229146"/>
                  </a:ext>
                </a:extLst>
              </a:tr>
              <a:tr h="197481">
                <a:tc>
                  <a:txBody>
                    <a:bodyPr/>
                    <a:lstStyle/>
                    <a:p>
                      <a:pPr algn="l" rtl="0" fontAlgn="b"/>
                      <a:r>
                        <a:rPr lang="en-US" sz="1100" b="0" i="0" u="none" strike="noStrike">
                          <a:solidFill>
                            <a:srgbClr val="000000"/>
                          </a:solidFill>
                          <a:effectLst/>
                          <a:latin typeface="Calibri" panose="020F0502020204030204" pitchFamily="34" charset="0"/>
                        </a:rPr>
                        <a:t>Load</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705,345,143.39</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398,471.90</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15.94%</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894552"/>
                  </a:ext>
                </a:extLst>
              </a:tr>
              <a:tr h="175439">
                <a:tc>
                  <a:txBody>
                    <a:bodyPr/>
                    <a:lstStyle/>
                    <a:p>
                      <a:pPr algn="l" rtl="0" fontAlgn="b"/>
                      <a:r>
                        <a:rPr lang="en-US" sz="1100" b="0" i="0" u="none" strike="noStrike" dirty="0">
                          <a:solidFill>
                            <a:srgbClr val="000000"/>
                          </a:solidFill>
                          <a:effectLst/>
                          <a:latin typeface="Calibri" panose="020F0502020204030204" pitchFamily="34" charset="0"/>
                        </a:rPr>
                        <a:t>Load and Gen</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r" rtl="0" fontAlgn="b"/>
                      <a:r>
                        <a:rPr lang="en-US" sz="1100" b="0" i="0" u="none" strike="noStrike" dirty="0">
                          <a:solidFill>
                            <a:srgbClr val="000000"/>
                          </a:solidFill>
                          <a:effectLst/>
                          <a:latin typeface="Calibri" panose="020F0502020204030204" pitchFamily="34" charset="0"/>
                        </a:rPr>
                        <a:t>      1,906,107,501.70 </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rtl="0" fontAlgn="b"/>
                      <a:r>
                        <a:rPr lang="en-US" sz="1100" b="0" i="0" u="none" strike="noStrike" dirty="0">
                          <a:solidFill>
                            <a:srgbClr val="000000"/>
                          </a:solidFill>
                          <a:effectLst/>
                          <a:latin typeface="Calibri" panose="020F0502020204030204" pitchFamily="34" charset="0"/>
                        </a:rPr>
                        <a:t>1,076,820.75</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rtl="0" fontAlgn="b"/>
                      <a:r>
                        <a:rPr lang="en-US" sz="1100" b="0" i="0" u="none" strike="noStrike" dirty="0">
                          <a:solidFill>
                            <a:srgbClr val="000000"/>
                          </a:solidFill>
                          <a:effectLst/>
                          <a:latin typeface="Calibri" panose="020F0502020204030204" pitchFamily="34" charset="0"/>
                        </a:rPr>
                        <a:t>43.07%</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0080316"/>
                  </a:ext>
                </a:extLst>
              </a:tr>
              <a:tr h="0">
                <a:tc rowSpan="2">
                  <a:txBody>
                    <a:bodyPr/>
                    <a:lstStyle/>
                    <a:p>
                      <a:pPr algn="l" rtl="0" fontAlgn="b"/>
                      <a:r>
                        <a:rPr lang="en-US" sz="1100" b="0" i="0" u="none" strike="noStrike" dirty="0">
                          <a:solidFill>
                            <a:srgbClr val="000000"/>
                          </a:solidFill>
                          <a:effectLst/>
                          <a:latin typeface="Calibri" panose="020F0502020204030204" pitchFamily="34" charset="0"/>
                        </a:rPr>
                        <a:t>Trader</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r" rtl="0" fontAlgn="b"/>
                      <a:endParaRPr lang="en-US" sz="1100" b="0" i="0" u="none" strike="noStrike">
                        <a:solidFill>
                          <a:srgbClr val="000000"/>
                        </a:solidFill>
                        <a:effectLst/>
                        <a:latin typeface="Calibri" panose="020F0502020204030204" pitchFamily="34" charset="0"/>
                      </a:endParaRP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r" rtl="0" fontAlgn="b"/>
                      <a:endParaRPr lang="en-US" sz="1100" b="0" i="0" u="none" strike="noStrike">
                        <a:solidFill>
                          <a:srgbClr val="000000"/>
                        </a:solidFill>
                        <a:effectLst/>
                        <a:latin typeface="Calibri" panose="020F0502020204030204" pitchFamily="34" charset="0"/>
                      </a:endParaRP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r" rtl="0" fontAlgn="b"/>
                      <a:endParaRPr lang="en-US" sz="1100" b="0" i="0" u="none" strike="noStrike">
                        <a:solidFill>
                          <a:srgbClr val="000000"/>
                        </a:solidFill>
                        <a:effectLst/>
                        <a:latin typeface="Calibri" panose="020F0502020204030204" pitchFamily="34" charset="0"/>
                      </a:endParaRP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963612"/>
                  </a:ext>
                </a:extLst>
              </a:tr>
              <a:tr h="197481">
                <a:tc vMerge="1">
                  <a:txBody>
                    <a:bodyPr/>
                    <a:lstStyle/>
                    <a:p>
                      <a:pPr algn="l" rtl="0" fontAlgn="b"/>
                      <a:r>
                        <a:rPr lang="en-US" sz="1100" b="0" i="0" u="none" strike="noStrike">
                          <a:solidFill>
                            <a:srgbClr val="000000"/>
                          </a:solidFill>
                          <a:effectLst/>
                          <a:latin typeface="Calibri" panose="020F0502020204030204" pitchFamily="34" charset="0"/>
                        </a:rPr>
                        <a:t>Trader</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638,276,587.94</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360,582.74</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14.42%</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34655"/>
                  </a:ext>
                </a:extLst>
              </a:tr>
              <a:tr h="235320">
                <a:tc>
                  <a:txBody>
                    <a:bodyPr/>
                    <a:lstStyle/>
                    <a:p>
                      <a:pPr algn="l" rtl="0" fontAlgn="b"/>
                      <a:r>
                        <a:rPr lang="en-US" sz="1100" b="0" i="0" u="none" strike="noStrike">
                          <a:solidFill>
                            <a:srgbClr val="000000"/>
                          </a:solidFill>
                          <a:effectLst/>
                          <a:latin typeface="Calibri" panose="020F0502020204030204" pitchFamily="34" charset="0"/>
                        </a:rPr>
                        <a:t>CRRAH Only</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     666,485,659.52 </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376,518.94</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15.06%</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395033"/>
                  </a:ext>
                </a:extLst>
              </a:tr>
              <a:tr h="36571">
                <a:tc>
                  <a:txBody>
                    <a:bodyPr/>
                    <a:lstStyle/>
                    <a:p>
                      <a:pPr algn="l" rtl="0" fontAlgn="b"/>
                      <a:r>
                        <a:rPr lang="en-US" sz="1100" b="1" i="0" u="none" strike="noStrike" dirty="0">
                          <a:solidFill>
                            <a:srgbClr val="000000"/>
                          </a:solidFill>
                          <a:effectLst/>
                          <a:latin typeface="Calibri" panose="020F0502020204030204" pitchFamily="34" charset="0"/>
                        </a:rPr>
                        <a:t>Total</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endParaRPr lang="en-US" sz="1100" b="1" i="0" u="none" strike="noStrike" dirty="0">
                        <a:solidFill>
                          <a:srgbClr val="000000"/>
                        </a:solidFill>
                        <a:effectLst/>
                        <a:latin typeface="Calibri" panose="020F0502020204030204" pitchFamily="34" charset="0"/>
                      </a:endParaRP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4,425,312,918.90 </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        2,500,000.00 </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404" marR="9404" marT="94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196905462"/>
                  </a:ext>
                </a:extLst>
              </a:tr>
            </a:tbl>
          </a:graphicData>
        </a:graphic>
      </p:graphicFrame>
    </p:spTree>
    <p:extLst>
      <p:ext uri="{BB962C8B-B14F-4D97-AF65-F5344CB8AC3E}">
        <p14:creationId xmlns:p14="http://schemas.microsoft.com/office/powerpoint/2010/main" val="53050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44249-7830-42FF-BF6D-DA6A53C311C4}"/>
              </a:ext>
            </a:extLst>
          </p:cNvPr>
          <p:cNvSpPr>
            <a:spLocks noGrp="1"/>
          </p:cNvSpPr>
          <p:nvPr>
            <p:ph type="title"/>
          </p:nvPr>
        </p:nvSpPr>
        <p:spPr/>
        <p:txBody>
          <a:bodyPr/>
          <a:lstStyle/>
          <a:p>
            <a:r>
              <a:rPr lang="en-US" dirty="0"/>
              <a:t>Count of Participants</a:t>
            </a:r>
          </a:p>
        </p:txBody>
      </p:sp>
      <p:sp>
        <p:nvSpPr>
          <p:cNvPr id="3" name="Content Placeholder 2">
            <a:extLst>
              <a:ext uri="{FF2B5EF4-FFF2-40B4-BE49-F238E27FC236}">
                <a16:creationId xmlns:a16="http://schemas.microsoft.com/office/drawing/2014/main" id="{9FFD4E07-B916-4E51-9C21-04EDB65F6031}"/>
              </a:ext>
            </a:extLst>
          </p:cNvPr>
          <p:cNvSpPr>
            <a:spLocks noGrp="1"/>
          </p:cNvSpPr>
          <p:nvPr>
            <p:ph idx="1"/>
          </p:nvPr>
        </p:nvSpPr>
        <p:spPr>
          <a:xfrm>
            <a:off x="304800" y="1600201"/>
            <a:ext cx="8534400" cy="609599"/>
          </a:xfrm>
        </p:spPr>
        <p:txBody>
          <a:bodyPr/>
          <a:lstStyle/>
          <a:p>
            <a:r>
              <a:rPr lang="en-US" sz="2400" dirty="0"/>
              <a:t>Following table is a count of participants for analysis. This count is based on the number of participants in summer 2021.</a:t>
            </a:r>
          </a:p>
        </p:txBody>
      </p:sp>
      <p:sp>
        <p:nvSpPr>
          <p:cNvPr id="4" name="Slide Number Placeholder 3">
            <a:extLst>
              <a:ext uri="{FF2B5EF4-FFF2-40B4-BE49-F238E27FC236}">
                <a16:creationId xmlns:a16="http://schemas.microsoft.com/office/drawing/2014/main" id="{8FE2313A-DF37-46B5-8FAC-9F3FA7CD516D}"/>
              </a:ext>
            </a:extLst>
          </p:cNvPr>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6" name="Table 5">
            <a:extLst>
              <a:ext uri="{FF2B5EF4-FFF2-40B4-BE49-F238E27FC236}">
                <a16:creationId xmlns:a16="http://schemas.microsoft.com/office/drawing/2014/main" id="{B8000387-DA15-4C23-908F-DA1872BA1F34}"/>
              </a:ext>
            </a:extLst>
          </p:cNvPr>
          <p:cNvGraphicFramePr>
            <a:graphicFrameLocks noGrp="1"/>
          </p:cNvGraphicFramePr>
          <p:nvPr>
            <p:extLst>
              <p:ext uri="{D42A27DB-BD31-4B8C-83A1-F6EECF244321}">
                <p14:modId xmlns:p14="http://schemas.microsoft.com/office/powerpoint/2010/main" val="4100979303"/>
              </p:ext>
            </p:extLst>
          </p:nvPr>
        </p:nvGraphicFramePr>
        <p:xfrm>
          <a:off x="2667000" y="2805843"/>
          <a:ext cx="3352800" cy="1579625"/>
        </p:xfrm>
        <a:graphic>
          <a:graphicData uri="http://schemas.openxmlformats.org/drawingml/2006/table">
            <a:tbl>
              <a:tblPr/>
              <a:tblGrid>
                <a:gridCol w="1239370">
                  <a:extLst>
                    <a:ext uri="{9D8B030D-6E8A-4147-A177-3AD203B41FA5}">
                      <a16:colId xmlns:a16="http://schemas.microsoft.com/office/drawing/2014/main" val="2764912304"/>
                    </a:ext>
                  </a:extLst>
                </a:gridCol>
                <a:gridCol w="970430">
                  <a:extLst>
                    <a:ext uri="{9D8B030D-6E8A-4147-A177-3AD203B41FA5}">
                      <a16:colId xmlns:a16="http://schemas.microsoft.com/office/drawing/2014/main" val="3336581743"/>
                    </a:ext>
                  </a:extLst>
                </a:gridCol>
                <a:gridCol w="1143000">
                  <a:extLst>
                    <a:ext uri="{9D8B030D-6E8A-4147-A177-3AD203B41FA5}">
                      <a16:colId xmlns:a16="http://schemas.microsoft.com/office/drawing/2014/main" val="1699083186"/>
                    </a:ext>
                  </a:extLst>
                </a:gridCol>
              </a:tblGrid>
              <a:tr h="336804">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Segment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Nb. CP</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Nb. QSE/CRR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29542199"/>
                  </a:ext>
                </a:extLst>
              </a:tr>
              <a:tr h="208026">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cs typeface="Calibri" panose="020F0502020204030204" pitchFamily="34" charset="0"/>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cs typeface="Calibri" panose="020F0502020204030204" pitchFamily="34" charset="0"/>
                        </a:rPr>
                        <a:t>143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013144"/>
                  </a:ext>
                </a:extLst>
              </a:tr>
              <a:tr h="208026">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cs typeface="Calibri" panose="020F0502020204030204" pitchFamily="34" charset="0"/>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cs typeface="Calibri" panose="020F0502020204030204" pitchFamily="34" charset="0"/>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048715"/>
                  </a:ext>
                </a:extLst>
              </a:tr>
              <a:tr h="161543">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 and 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cs typeface="Calibri" panose="020F0502020204030204" pitchFamily="34" charset="0"/>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cs typeface="Calibri" panose="020F0502020204030204" pitchFamily="34" charset="0"/>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973959"/>
                  </a:ext>
                </a:extLst>
              </a:tr>
              <a:tr h="208026">
                <a:tc>
                  <a:txBody>
                    <a:bodyPr/>
                    <a:lstStyle/>
                    <a:p>
                      <a:pPr algn="l" rtl="0" fontAlgn="b"/>
                      <a:r>
                        <a:rPr lang="en-US" sz="1100" b="0" i="0" u="none" strike="noStrike">
                          <a:solidFill>
                            <a:srgbClr val="000000"/>
                          </a:solidFill>
                          <a:effectLst/>
                          <a:latin typeface="Calibri" panose="020F0502020204030204" pitchFamily="34" charset="0"/>
                          <a:cs typeface="Calibri" panose="020F0502020204030204" pitchFamily="34" charset="0"/>
                        </a:rPr>
                        <a:t>Trader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cs typeface="Calibri" panose="020F0502020204030204" pitchFamily="34" charset="0"/>
                        </a:rPr>
                        <a:t>125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cs typeface="Calibri" panose="020F0502020204030204" pitchFamily="34" charset="0"/>
                        </a:rPr>
                        <a:t>236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6322676"/>
                  </a:ext>
                </a:extLst>
              </a:tr>
              <a:tr h="233552">
                <a:tc>
                  <a:txBody>
                    <a:bodyPr/>
                    <a:lstStyle/>
                    <a:p>
                      <a:pPr algn="l" rtl="0" fontAlgn="b"/>
                      <a:r>
                        <a:rPr lang="en-US" sz="1100" b="0" i="0" u="none" strike="noStrike">
                          <a:solidFill>
                            <a:srgbClr val="000000"/>
                          </a:solidFill>
                          <a:effectLst/>
                          <a:latin typeface="Calibri" panose="020F0502020204030204" pitchFamily="34" charset="0"/>
                          <a:cs typeface="Calibri" panose="020F0502020204030204" pitchFamily="34" charset="0"/>
                        </a:rPr>
                        <a:t>CRRAH Only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cs typeface="Calibri" panose="020F0502020204030204" pitchFamily="34" charset="0"/>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cs typeface="Calibri" panose="020F0502020204030204" pitchFamily="34" charset="0"/>
                        </a:rPr>
                        <a:t>232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202768"/>
                  </a:ext>
                </a:extLst>
              </a:tr>
              <a:tr h="208026">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a:solidFill>
                            <a:srgbClr val="000000"/>
                          </a:solidFill>
                          <a:effectLst/>
                          <a:latin typeface="Calibri" panose="020F0502020204030204" pitchFamily="34" charset="0"/>
                          <a:cs typeface="Calibri" panose="020F0502020204030204" pitchFamily="34" charset="0"/>
                        </a:rPr>
                        <a:t>259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cs typeface="Calibri" panose="020F0502020204030204" pitchFamily="34" charset="0"/>
                        </a:rPr>
                        <a:t>741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854252958"/>
                  </a:ext>
                </a:extLst>
              </a:tr>
            </a:tbl>
          </a:graphicData>
        </a:graphic>
      </p:graphicFrame>
    </p:spTree>
    <p:extLst>
      <p:ext uri="{BB962C8B-B14F-4D97-AF65-F5344CB8AC3E}">
        <p14:creationId xmlns:p14="http://schemas.microsoft.com/office/powerpoint/2010/main" val="3675242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11DF1-0F6D-4011-9C7C-95E7C101D58D}"/>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6462AE9E-5CE4-44C8-961A-E8985DC466C5}"/>
              </a:ext>
            </a:extLst>
          </p:cNvPr>
          <p:cNvSpPr>
            <a:spLocks noGrp="1"/>
          </p:cNvSpPr>
          <p:nvPr>
            <p:ph idx="1"/>
          </p:nvPr>
        </p:nvSpPr>
        <p:spPr/>
        <p:txBody>
          <a:bodyPr/>
          <a:lstStyle/>
          <a:p>
            <a:r>
              <a:rPr lang="en-US" dirty="0"/>
              <a:t>April 21, 2021 update to CWG/MCWG</a:t>
            </a:r>
          </a:p>
        </p:txBody>
      </p:sp>
      <p:sp>
        <p:nvSpPr>
          <p:cNvPr id="4" name="Slide Number Placeholder 3">
            <a:extLst>
              <a:ext uri="{FF2B5EF4-FFF2-40B4-BE49-F238E27FC236}">
                <a16:creationId xmlns:a16="http://schemas.microsoft.com/office/drawing/2014/main" id="{A01E94B7-9F7F-46D3-8EDF-41F83CAAC90D}"/>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2331473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16101"/>
          </a:xfrm>
          <a:prstGeom prst="rect">
            <a:avLst/>
          </a:prstGeom>
          <a:noFill/>
        </p:spPr>
        <p:txBody>
          <a:bodyPr wrap="square" rtlCol="0">
            <a:spAutoFit/>
          </a:bodyPr>
          <a:lstStyle/>
          <a:p>
            <a:r>
              <a:rPr lang="en-US" sz="2000" b="1" dirty="0"/>
              <a:t>4.  Estimated Default Uplift Shares</a:t>
            </a:r>
            <a:endParaRPr lang="en-US" dirty="0"/>
          </a:p>
          <a:p>
            <a:r>
              <a:rPr lang="en-US" dirty="0"/>
              <a:t>Mark Ruane</a:t>
            </a:r>
          </a:p>
          <a:p>
            <a:r>
              <a:rPr lang="en-US" dirty="0"/>
              <a:t>Sr. Director, Settlements, Retail and Credit</a:t>
            </a:r>
          </a:p>
          <a:p>
            <a:endParaRPr lang="en-US" dirty="0"/>
          </a:p>
          <a:p>
            <a:r>
              <a:rPr lang="en-US" dirty="0"/>
              <a:t>CWG / MCWG</a:t>
            </a:r>
          </a:p>
          <a:p>
            <a:endParaRPr lang="en-US" dirty="0"/>
          </a:p>
          <a:p>
            <a:r>
              <a:rPr lang="en-US" dirty="0"/>
              <a:t>ERCOT Public</a:t>
            </a:r>
          </a:p>
          <a:p>
            <a:r>
              <a:rPr lang="en-US" dirty="0"/>
              <a:t>April 21, 2021</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Estimated Default Uplift Shares by Segment</a:t>
            </a:r>
          </a:p>
        </p:txBody>
      </p:sp>
      <p:sp>
        <p:nvSpPr>
          <p:cNvPr id="3" name="Content Placeholder 2"/>
          <p:cNvSpPr>
            <a:spLocks noGrp="1"/>
          </p:cNvSpPr>
          <p:nvPr>
            <p:ph idx="1"/>
          </p:nvPr>
        </p:nvSpPr>
        <p:spPr>
          <a:xfrm>
            <a:off x="304800" y="1066800"/>
            <a:ext cx="8534400" cy="4191000"/>
          </a:xfrm>
        </p:spPr>
        <p:txBody>
          <a:bodyPr/>
          <a:lstStyle/>
          <a:p>
            <a:pPr lvl="0">
              <a:spcBef>
                <a:spcPts val="0"/>
              </a:spcBef>
            </a:pPr>
            <a:r>
              <a:rPr lang="en-US" sz="2000" dirty="0"/>
              <a:t>ERCOT has estimated default uplift shares for February short-pays by market segment. Per Protocol section 9.19.1, default uplifts are based on market activity in the month prior to that of the short-pays.</a:t>
            </a:r>
          </a:p>
          <a:p>
            <a:pPr lvl="0">
              <a:spcBef>
                <a:spcPts val="0"/>
              </a:spcBef>
            </a:pPr>
            <a:endParaRPr lang="en-US" sz="2000" dirty="0"/>
          </a:p>
          <a:p>
            <a:pPr lvl="0">
              <a:spcBef>
                <a:spcPts val="0"/>
              </a:spcBef>
            </a:pPr>
            <a:r>
              <a:rPr lang="en-US" sz="2000" dirty="0"/>
              <a:t>NPRR 1074, “</a:t>
            </a:r>
            <a:r>
              <a:rPr lang="en-US" sz="2000" i="1" dirty="0" err="1"/>
              <a:t>mp</a:t>
            </a:r>
            <a:r>
              <a:rPr lang="en-US" sz="2000" dirty="0"/>
              <a:t>” Definition Revision, clarifies that uplift allocations are made to “existing” QSEs and CRRAHs. </a:t>
            </a:r>
            <a:r>
              <a:rPr lang="en-US" sz="2000" i="1" dirty="0" err="1"/>
              <a:t>nb</a:t>
            </a:r>
            <a:r>
              <a:rPr lang="en-US" sz="2000" i="1" dirty="0"/>
              <a:t> </a:t>
            </a:r>
            <a:r>
              <a:rPr lang="en-US" sz="2000" dirty="0"/>
              <a:t>ERCOT will be filing clarifying comments before TAC.</a:t>
            </a:r>
          </a:p>
          <a:p>
            <a:pPr lvl="0">
              <a:spcBef>
                <a:spcPts val="0"/>
              </a:spcBef>
            </a:pPr>
            <a:endParaRPr lang="en-US" sz="2000" dirty="0"/>
          </a:p>
          <a:p>
            <a:pPr lvl="0">
              <a:spcBef>
                <a:spcPts val="0"/>
              </a:spcBef>
            </a:pPr>
            <a:r>
              <a:rPr lang="en-US" sz="2000" dirty="0"/>
              <a:t>As detailed in ERCOT’s </a:t>
            </a:r>
            <a:r>
              <a:rPr lang="en-US" sz="2000" i="1" dirty="0"/>
              <a:t>Notice of Planned Implementation of Default Uplift Invoice Process</a:t>
            </a:r>
            <a:r>
              <a:rPr lang="en-US" sz="2000" dirty="0"/>
              <a:t>, filed under PUC Project 51812, and accompanying Market Notice M-B041421-01, ERCOT considers Protocol Section 9.19.1 to require that Default Uplift Invoices be issued to:</a:t>
            </a:r>
          </a:p>
          <a:p>
            <a:pPr lvl="1">
              <a:spcBef>
                <a:spcPts val="0"/>
              </a:spcBef>
            </a:pPr>
            <a:r>
              <a:rPr lang="en-US" sz="1600" dirty="0"/>
              <a:t>Currently-registered QSEs and CRRAHs, </a:t>
            </a:r>
            <a:r>
              <a:rPr lang="en-US" sz="1600" u="sng" dirty="0"/>
              <a:t>and</a:t>
            </a:r>
            <a:endParaRPr lang="en-US" sz="1600" dirty="0"/>
          </a:p>
          <a:p>
            <a:pPr lvl="1">
              <a:spcBef>
                <a:spcPts val="0"/>
              </a:spcBef>
            </a:pPr>
            <a:r>
              <a:rPr lang="en-US" sz="1600" dirty="0"/>
              <a:t>QSEs and CRRAHs that have voluntarily terminated their registration.</a:t>
            </a:r>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420726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Estimated Default Uplift Shares by Segment</a:t>
            </a:r>
          </a:p>
        </p:txBody>
      </p:sp>
      <p:sp>
        <p:nvSpPr>
          <p:cNvPr id="3" name="Content Placeholder 2"/>
          <p:cNvSpPr>
            <a:spLocks noGrp="1"/>
          </p:cNvSpPr>
          <p:nvPr>
            <p:ph idx="1"/>
          </p:nvPr>
        </p:nvSpPr>
        <p:spPr>
          <a:xfrm>
            <a:off x="304800" y="1219200"/>
            <a:ext cx="8534400" cy="4191000"/>
          </a:xfrm>
        </p:spPr>
        <p:txBody>
          <a:bodyPr/>
          <a:lstStyle/>
          <a:p>
            <a:pPr lvl="0">
              <a:spcBef>
                <a:spcPts val="0"/>
              </a:spcBef>
            </a:pPr>
            <a:r>
              <a:rPr lang="en-US" sz="2000" dirty="0"/>
              <a:t>The estimated default allocations are made on this basis. Therefore, the activity of the following terminated Counter-Parties is excluded from January MWh activity:</a:t>
            </a:r>
          </a:p>
          <a:p>
            <a:pPr marL="0" indent="0">
              <a:spcBef>
                <a:spcPts val="0"/>
              </a:spcBef>
              <a:buNone/>
            </a:pPr>
            <a:r>
              <a:rPr lang="en-US" sz="1200" dirty="0"/>
              <a:t>	</a:t>
            </a:r>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a:spcBef>
                <a:spcPts val="0"/>
              </a:spcBef>
            </a:pPr>
            <a:endParaRPr lang="en-US" sz="2000" dirty="0"/>
          </a:p>
          <a:p>
            <a:pPr>
              <a:spcBef>
                <a:spcPts val="0"/>
              </a:spcBef>
            </a:pPr>
            <a:r>
              <a:rPr lang="en-US" sz="2000" dirty="0"/>
              <a:t>The activity of other short-paying Counter-Parties is included, and they will therefore be issued Default Uplift Invoices.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986004610"/>
              </p:ext>
            </p:extLst>
          </p:nvPr>
        </p:nvGraphicFramePr>
        <p:xfrm>
          <a:off x="2743200" y="2357437"/>
          <a:ext cx="2886075" cy="1914525"/>
        </p:xfrm>
        <a:graphic>
          <a:graphicData uri="http://schemas.openxmlformats.org/presentationml/2006/ole">
            <mc:AlternateContent xmlns:mc="http://schemas.openxmlformats.org/markup-compatibility/2006">
              <mc:Choice xmlns:v="urn:schemas-microsoft-com:vml" Requires="v">
                <p:oleObj spid="_x0000_s1078" name="Worksheet" r:id="rId3" imgW="2885903" imgH="1914395" progId="Excel.Sheet.12">
                  <p:embed/>
                </p:oleObj>
              </mc:Choice>
              <mc:Fallback>
                <p:oleObj name="Worksheet" r:id="rId3" imgW="2885903" imgH="1914395" progId="Excel.Sheet.12">
                  <p:embed/>
                  <p:pic>
                    <p:nvPicPr>
                      <p:cNvPr id="0" name=""/>
                      <p:cNvPicPr/>
                      <p:nvPr/>
                    </p:nvPicPr>
                    <p:blipFill>
                      <a:blip r:embed="rId4"/>
                      <a:stretch>
                        <a:fillRect/>
                      </a:stretch>
                    </p:blipFill>
                    <p:spPr>
                      <a:xfrm>
                        <a:off x="2743200" y="2357437"/>
                        <a:ext cx="2886075" cy="1914525"/>
                      </a:xfrm>
                      <a:prstGeom prst="rect">
                        <a:avLst/>
                      </a:prstGeom>
                    </p:spPr>
                  </p:pic>
                </p:oleObj>
              </mc:Fallback>
            </mc:AlternateContent>
          </a:graphicData>
        </a:graphic>
      </p:graphicFrame>
    </p:spTree>
    <p:extLst>
      <p:ext uri="{BB962C8B-B14F-4D97-AF65-F5344CB8AC3E}">
        <p14:creationId xmlns:p14="http://schemas.microsoft.com/office/powerpoint/2010/main" val="384732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Estimated Default Uplift Shares by Segment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10" name="Content Placeholder 2"/>
          <p:cNvSpPr>
            <a:spLocks noGrp="1"/>
          </p:cNvSpPr>
          <p:nvPr>
            <p:ph idx="1"/>
          </p:nvPr>
        </p:nvSpPr>
        <p:spPr>
          <a:xfrm>
            <a:off x="228600" y="4184404"/>
            <a:ext cx="8153400" cy="685800"/>
          </a:xfrm>
        </p:spPr>
        <p:txBody>
          <a:bodyPr/>
          <a:lstStyle/>
          <a:p>
            <a:pPr>
              <a:spcBef>
                <a:spcPts val="0"/>
              </a:spcBef>
            </a:pPr>
            <a:r>
              <a:rPr lang="en-US" sz="2000" dirty="0"/>
              <a:t>Approximately half of the allocation is driven by CRR activity.</a:t>
            </a:r>
          </a:p>
          <a:p>
            <a:pPr>
              <a:spcBef>
                <a:spcPts val="0"/>
              </a:spcBef>
            </a:pPr>
            <a:endParaRPr lang="en-US" sz="2000" dirty="0"/>
          </a:p>
          <a:p>
            <a:pPr>
              <a:spcBef>
                <a:spcPts val="0"/>
              </a:spcBef>
            </a:pPr>
            <a:r>
              <a:rPr lang="en-US" sz="2000" dirty="0"/>
              <a:t>Individual Counter-Party share reports are expected to be posted to MIS on Monday, April 26, 2021.</a:t>
            </a:r>
          </a:p>
        </p:txBody>
      </p:sp>
      <p:pic>
        <p:nvPicPr>
          <p:cNvPr id="3" name="Picture 2"/>
          <p:cNvPicPr>
            <a:picLocks noChangeAspect="1"/>
          </p:cNvPicPr>
          <p:nvPr/>
        </p:nvPicPr>
        <p:blipFill>
          <a:blip r:embed="rId2"/>
          <a:stretch>
            <a:fillRect/>
          </a:stretch>
        </p:blipFill>
        <p:spPr>
          <a:xfrm>
            <a:off x="1752600" y="1371600"/>
            <a:ext cx="5172818" cy="2057400"/>
          </a:xfrm>
          <a:prstGeom prst="rect">
            <a:avLst/>
          </a:prstGeom>
        </p:spPr>
      </p:pic>
    </p:spTree>
    <p:extLst>
      <p:ext uri="{BB962C8B-B14F-4D97-AF65-F5344CB8AC3E}">
        <p14:creationId xmlns:p14="http://schemas.microsoft.com/office/powerpoint/2010/main" val="257570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Estimated Default Uplift Shares by Segment</a:t>
            </a:r>
          </a:p>
        </p:txBody>
      </p:sp>
      <p:sp>
        <p:nvSpPr>
          <p:cNvPr id="3" name="Content Placeholder 2"/>
          <p:cNvSpPr>
            <a:spLocks noGrp="1"/>
          </p:cNvSpPr>
          <p:nvPr>
            <p:ph idx="1"/>
          </p:nvPr>
        </p:nvSpPr>
        <p:spPr>
          <a:xfrm>
            <a:off x="280987" y="959096"/>
            <a:ext cx="8534400" cy="5158033"/>
          </a:xfrm>
        </p:spPr>
        <p:txBody>
          <a:bodyPr/>
          <a:lstStyle/>
          <a:p>
            <a:pPr marL="57150" indent="0">
              <a:spcBef>
                <a:spcPts val="0"/>
              </a:spcBef>
              <a:buNone/>
            </a:pPr>
            <a:r>
              <a:rPr lang="en-US" sz="2000" dirty="0"/>
              <a:t>Potential Uplift in TPE</a:t>
            </a:r>
          </a:p>
          <a:p>
            <a:pPr marL="400050">
              <a:spcBef>
                <a:spcPts val="0"/>
              </a:spcBef>
            </a:pPr>
            <a:r>
              <a:rPr lang="en-US" sz="2000" dirty="0"/>
              <a:t>TPE includes a factor for Potential Uplift (PUL)</a:t>
            </a:r>
          </a:p>
          <a:p>
            <a:pPr marL="400050">
              <a:spcBef>
                <a:spcPts val="0"/>
              </a:spcBef>
            </a:pPr>
            <a:r>
              <a:rPr lang="en-US" sz="2000" dirty="0"/>
              <a:t>Per Protocol Section 16.11.4.1, PUL includes:</a:t>
            </a:r>
          </a:p>
          <a:p>
            <a:pPr marL="971550" lvl="1" indent="-461963">
              <a:spcBef>
                <a:spcPts val="0"/>
              </a:spcBef>
              <a:buFont typeface="+mj-lt"/>
              <a:buAutoNum type="alphaLcParenR"/>
            </a:pPr>
            <a:r>
              <a:rPr lang="en-US" sz="2000" dirty="0"/>
              <a:t>Amounts expected to be uplifted within one year of the date of the calculation; and </a:t>
            </a:r>
          </a:p>
          <a:p>
            <a:pPr marL="971550" lvl="1" indent="-457200">
              <a:spcBef>
                <a:spcPts val="0"/>
              </a:spcBef>
              <a:buFont typeface="+mj-lt"/>
              <a:buAutoNum type="alphaLcParenR"/>
            </a:pPr>
            <a:r>
              <a:rPr lang="en-US" sz="2000" dirty="0"/>
              <a:t>25%, or such other percentage based on available statistics regarding payment default under bankruptcy reorganization plans, of any short payment amounts being repaid to ERCOT under a bankruptcy reorganization plan that are due more than one year from the date of the calculation.</a:t>
            </a:r>
          </a:p>
          <a:p>
            <a:pPr marL="514350" lvl="1" indent="0">
              <a:spcBef>
                <a:spcPts val="0"/>
              </a:spcBef>
              <a:buNone/>
            </a:pPr>
            <a:r>
              <a:rPr lang="en-US" sz="2000" dirty="0"/>
              <a:t>There is no amount currently in (b).</a:t>
            </a:r>
          </a:p>
          <a:p>
            <a:pPr marL="457200">
              <a:spcBef>
                <a:spcPts val="0"/>
              </a:spcBef>
            </a:pPr>
            <a:endParaRPr lang="en-US" sz="2400" dirty="0"/>
          </a:p>
          <a:p>
            <a:pPr marL="457200">
              <a:spcBef>
                <a:spcPts val="0"/>
              </a:spcBef>
            </a:pPr>
            <a:r>
              <a:rPr lang="en-US" sz="2400" dirty="0"/>
              <a:t>The expected one-year uplift is $30 million ($2.5 million/month)</a:t>
            </a:r>
          </a:p>
          <a:p>
            <a:pPr lvl="0">
              <a:spcBef>
                <a:spcPts val="0"/>
              </a:spcBef>
              <a:buFont typeface="+mj-lt"/>
              <a:buAutoNum type="alphaLcParenR"/>
            </a:pPr>
            <a:endParaRPr lang="en-US" sz="1600" dirty="0"/>
          </a:p>
          <a:p>
            <a:pPr>
              <a:spcBef>
                <a:spcPts val="0"/>
              </a:spcBef>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4126308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Estimated Default Uplift Shares by Segment</a:t>
            </a:r>
          </a:p>
        </p:txBody>
      </p:sp>
      <p:sp>
        <p:nvSpPr>
          <p:cNvPr id="3" name="Content Placeholder 2"/>
          <p:cNvSpPr>
            <a:spLocks noGrp="1"/>
          </p:cNvSpPr>
          <p:nvPr>
            <p:ph idx="1"/>
          </p:nvPr>
        </p:nvSpPr>
        <p:spPr>
          <a:xfrm>
            <a:off x="280987" y="959097"/>
            <a:ext cx="8253413" cy="793504"/>
          </a:xfrm>
        </p:spPr>
        <p:txBody>
          <a:bodyPr/>
          <a:lstStyle/>
          <a:p>
            <a:pPr marL="57150" indent="0">
              <a:spcBef>
                <a:spcPts val="0"/>
              </a:spcBef>
              <a:buNone/>
            </a:pPr>
            <a:r>
              <a:rPr lang="en-US" sz="2000" dirty="0"/>
              <a:t>The average one-year estimated default uplift allocation among all Counter-Parties is $124,481, and the median is $19,525.</a:t>
            </a:r>
          </a:p>
          <a:p>
            <a:pPr>
              <a:spcBef>
                <a:spcPts val="0"/>
              </a:spcBef>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851620234"/>
              </p:ext>
            </p:extLst>
          </p:nvPr>
        </p:nvGraphicFramePr>
        <p:xfrm>
          <a:off x="2114550" y="1981200"/>
          <a:ext cx="4914900"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030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Estimated Default Uplift Shares by Segment</a:t>
            </a:r>
          </a:p>
        </p:txBody>
      </p:sp>
      <p:sp>
        <p:nvSpPr>
          <p:cNvPr id="3" name="Content Placeholder 2"/>
          <p:cNvSpPr>
            <a:spLocks noGrp="1"/>
          </p:cNvSpPr>
          <p:nvPr>
            <p:ph idx="1"/>
          </p:nvPr>
        </p:nvSpPr>
        <p:spPr>
          <a:xfrm>
            <a:off x="228600" y="1181100"/>
            <a:ext cx="8534400" cy="5158033"/>
          </a:xfrm>
        </p:spPr>
        <p:txBody>
          <a:bodyPr/>
          <a:lstStyle/>
          <a:p>
            <a:pPr lvl="0">
              <a:spcBef>
                <a:spcPts val="0"/>
              </a:spcBef>
            </a:pPr>
            <a:r>
              <a:rPr lang="en-US" sz="2000" dirty="0"/>
              <a:t>ERCOT expects to adjust the PUL component of TPE after Counter-Party share reports are posted on April 26</a:t>
            </a:r>
            <a:r>
              <a:rPr lang="en-US" sz="2000" baseline="30000" dirty="0"/>
              <a:t>th</a:t>
            </a:r>
            <a:r>
              <a:rPr lang="en-US" sz="2000" dirty="0"/>
              <a:t>.</a:t>
            </a:r>
          </a:p>
          <a:p>
            <a:pPr lvl="0">
              <a:spcBef>
                <a:spcPts val="0"/>
              </a:spcBef>
            </a:pPr>
            <a:endParaRPr lang="en-US" sz="2000" dirty="0"/>
          </a:p>
          <a:p>
            <a:pPr lvl="0">
              <a:spcBef>
                <a:spcPts val="0"/>
              </a:spcBef>
            </a:pPr>
            <a:r>
              <a:rPr lang="en-US" sz="2000" dirty="0"/>
              <a:t>The PUL adjustment will be for one year of Counter-Party expected uplift ($30m * activity share ratio).</a:t>
            </a:r>
          </a:p>
          <a:p>
            <a:pPr lvl="0">
              <a:spcBef>
                <a:spcPts val="0"/>
              </a:spcBef>
            </a:pPr>
            <a:endParaRPr lang="en-US" sz="2000" dirty="0"/>
          </a:p>
          <a:p>
            <a:pPr lvl="0">
              <a:spcBef>
                <a:spcPts val="0"/>
              </a:spcBef>
            </a:pPr>
            <a:r>
              <a:rPr lang="en-US" sz="2000" dirty="0"/>
              <a:t>In addition, ERCOT will adjust TPE for voluntarily terminating Market Participants with their total accrued Default Uplift obligation.</a:t>
            </a:r>
          </a:p>
          <a:p>
            <a:pPr marL="0" lvl="0" indent="0">
              <a:spcBef>
                <a:spcPts val="0"/>
              </a:spcBef>
              <a:buNone/>
            </a:pPr>
            <a:endParaRPr lang="en-US" sz="2000" dirty="0"/>
          </a:p>
          <a:p>
            <a:pPr lvl="0">
              <a:spcBef>
                <a:spcPts val="0"/>
              </a:spcBef>
            </a:pPr>
            <a:r>
              <a:rPr lang="en-US" sz="2000" dirty="0"/>
              <a:t>ERCOT does not expect to issue Default Uplift Invoices any sooner that the scheduled end of the legislative session on May 31, 2021. </a:t>
            </a:r>
          </a:p>
          <a:p>
            <a:pPr lvl="0">
              <a:spcBef>
                <a:spcPts val="0"/>
              </a:spcBef>
            </a:pPr>
            <a:endParaRPr lang="en-US" sz="2000" dirty="0"/>
          </a:p>
          <a:p>
            <a:pPr lvl="0">
              <a:spcBef>
                <a:spcPts val="0"/>
              </a:spcBef>
            </a:pPr>
            <a:endParaRPr lang="en-US" sz="2000" dirty="0"/>
          </a:p>
          <a:p>
            <a:pPr lvl="0">
              <a:spcBef>
                <a:spcPts val="0"/>
              </a:spcBef>
            </a:pPr>
            <a:endParaRPr lang="en-US" sz="1600" dirty="0"/>
          </a:p>
          <a:p>
            <a:pPr>
              <a:spcBef>
                <a:spcPts val="0"/>
              </a:spcBef>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2681103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E5D7-7D05-483C-A22C-2D0D76AA404F}"/>
              </a:ext>
            </a:extLst>
          </p:cNvPr>
          <p:cNvSpPr>
            <a:spLocks noGrp="1"/>
          </p:cNvSpPr>
          <p:nvPr>
            <p:ph type="title"/>
          </p:nvPr>
        </p:nvSpPr>
        <p:spPr/>
        <p:txBody>
          <a:bodyPr/>
          <a:lstStyle/>
          <a:p>
            <a:r>
              <a:rPr lang="en-US" dirty="0"/>
              <a:t>Request for Data</a:t>
            </a:r>
          </a:p>
        </p:txBody>
      </p:sp>
      <p:sp>
        <p:nvSpPr>
          <p:cNvPr id="3" name="Content Placeholder 2">
            <a:extLst>
              <a:ext uri="{FF2B5EF4-FFF2-40B4-BE49-F238E27FC236}">
                <a16:creationId xmlns:a16="http://schemas.microsoft.com/office/drawing/2014/main" id="{5E2148F1-2582-4C1D-883A-BBF393A5E956}"/>
              </a:ext>
            </a:extLst>
          </p:cNvPr>
          <p:cNvSpPr>
            <a:spLocks noGrp="1"/>
          </p:cNvSpPr>
          <p:nvPr>
            <p:ph idx="1"/>
          </p:nvPr>
        </p:nvSpPr>
        <p:spPr/>
        <p:txBody>
          <a:bodyPr/>
          <a:lstStyle/>
          <a:p>
            <a:r>
              <a:rPr lang="en-US" sz="2400" dirty="0"/>
              <a:t>CWG / MCWG requested ERCOT bring some data to show what the default uplift allocation methodology would look like under a method similar to the one used by PJM.</a:t>
            </a:r>
          </a:p>
          <a:p>
            <a:endParaRPr lang="en-US" dirty="0"/>
          </a:p>
        </p:txBody>
      </p:sp>
      <p:sp>
        <p:nvSpPr>
          <p:cNvPr id="4" name="Slide Number Placeholder 3">
            <a:extLst>
              <a:ext uri="{FF2B5EF4-FFF2-40B4-BE49-F238E27FC236}">
                <a16:creationId xmlns:a16="http://schemas.microsoft.com/office/drawing/2014/main" id="{7D50FDE1-5882-4908-82F3-F8E59CBB5A00}"/>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313677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20</a:t>
            </a:fld>
            <a:endParaRPr lang="en-US" dirty="0"/>
          </a:p>
        </p:txBody>
      </p:sp>
      <p:sp>
        <p:nvSpPr>
          <p:cNvPr id="7" name="Content Placeholder 2"/>
          <p:cNvSpPr txBox="1">
            <a:spLocks/>
          </p:cNvSpPr>
          <p:nvPr/>
        </p:nvSpPr>
        <p:spPr>
          <a:xfrm>
            <a:off x="1524000" y="2895600"/>
            <a:ext cx="2209800" cy="5425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Discussion</a:t>
            </a:r>
          </a:p>
          <a:p>
            <a:endParaRPr lang="en-US" sz="2400" dirty="0"/>
          </a:p>
          <a:p>
            <a:endParaRPr lang="en-US" sz="2400" dirty="0"/>
          </a:p>
          <a:p>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0146" y="1137444"/>
            <a:ext cx="5461454" cy="5124450"/>
          </a:xfrm>
          <a:prstGeom prst="rect">
            <a:avLst/>
          </a:prstGeom>
        </p:spPr>
      </p:pic>
      <p:sp>
        <p:nvSpPr>
          <p:cNvPr id="14" name="Title 1"/>
          <p:cNvSpPr>
            <a:spLocks noGrp="1"/>
          </p:cNvSpPr>
          <p:nvPr>
            <p:ph type="title"/>
          </p:nvPr>
        </p:nvSpPr>
        <p:spPr>
          <a:xfrm>
            <a:off x="381000" y="243682"/>
            <a:ext cx="8458200" cy="594518"/>
          </a:xfrm>
        </p:spPr>
        <p:txBody>
          <a:bodyPr/>
          <a:lstStyle/>
          <a:p>
            <a:r>
              <a:rPr lang="en-US" dirty="0"/>
              <a:t>Default Uplift</a:t>
            </a:r>
            <a:endParaRPr lang="en-US" b="1" dirty="0">
              <a:solidFill>
                <a:schemeClr val="accent1"/>
              </a:solidFill>
            </a:endParaRPr>
          </a:p>
        </p:txBody>
      </p:sp>
    </p:spTree>
    <p:extLst>
      <p:ext uri="{BB962C8B-B14F-4D97-AF65-F5344CB8AC3E}">
        <p14:creationId xmlns:p14="http://schemas.microsoft.com/office/powerpoint/2010/main" val="85495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526B-A9AC-4809-A6C8-95EB56F6B833}"/>
              </a:ext>
            </a:extLst>
          </p:cNvPr>
          <p:cNvSpPr>
            <a:spLocks noGrp="1"/>
          </p:cNvSpPr>
          <p:nvPr>
            <p:ph type="title"/>
          </p:nvPr>
        </p:nvSpPr>
        <p:spPr/>
        <p:txBody>
          <a:bodyPr/>
          <a:lstStyle/>
          <a:p>
            <a:r>
              <a:rPr lang="en-US" dirty="0"/>
              <a:t>Request for analysis on Default Uplift Allocation based on PJM methodology</a:t>
            </a:r>
          </a:p>
        </p:txBody>
      </p:sp>
      <p:sp>
        <p:nvSpPr>
          <p:cNvPr id="3" name="Content Placeholder 2">
            <a:extLst>
              <a:ext uri="{FF2B5EF4-FFF2-40B4-BE49-F238E27FC236}">
                <a16:creationId xmlns:a16="http://schemas.microsoft.com/office/drawing/2014/main" id="{728C0F41-E543-4DE1-BE75-D4D0314D31F0}"/>
              </a:ext>
            </a:extLst>
          </p:cNvPr>
          <p:cNvSpPr>
            <a:spLocks noGrp="1"/>
          </p:cNvSpPr>
          <p:nvPr>
            <p:ph idx="1"/>
          </p:nvPr>
        </p:nvSpPr>
        <p:spPr>
          <a:xfrm>
            <a:off x="304800" y="1446312"/>
            <a:ext cx="8534400" cy="4319832"/>
          </a:xfrm>
        </p:spPr>
        <p:txBody>
          <a:bodyPr/>
          <a:lstStyle/>
          <a:p>
            <a:r>
              <a:rPr lang="en-US" sz="2400" dirty="0"/>
              <a:t>ERCOT Method</a:t>
            </a:r>
          </a:p>
          <a:p>
            <a:pPr lvl="1"/>
            <a:r>
              <a:rPr lang="en-US" sz="2000" dirty="0"/>
              <a:t>Based on MWh activity ratio share.</a:t>
            </a:r>
          </a:p>
          <a:p>
            <a:pPr lvl="1"/>
            <a:r>
              <a:rPr lang="en-US" sz="2000" dirty="0"/>
              <a:t>Based on month activity before the default occurred.</a:t>
            </a:r>
          </a:p>
          <a:p>
            <a:pPr lvl="1"/>
            <a:r>
              <a:rPr lang="en-US" sz="2000" dirty="0"/>
              <a:t>Allocated to participants under a Counter-Party that contributed the maximum MWh of activity.</a:t>
            </a:r>
          </a:p>
          <a:p>
            <a:r>
              <a:rPr lang="en-US" sz="2400" dirty="0"/>
              <a:t>PJM Method</a:t>
            </a:r>
          </a:p>
          <a:p>
            <a:pPr lvl="1"/>
            <a:r>
              <a:rPr lang="en-US" sz="2000" dirty="0"/>
              <a:t>Based on an absolute dollar ratio share from monthly bills.</a:t>
            </a:r>
          </a:p>
          <a:p>
            <a:pPr lvl="1"/>
            <a:r>
              <a:rPr lang="en-US" sz="2000" dirty="0"/>
              <a:t>Based on three months activity; month of default and previous two months.</a:t>
            </a:r>
          </a:p>
          <a:p>
            <a:pPr lvl="1"/>
            <a:r>
              <a:rPr lang="en-US" sz="2000" dirty="0"/>
              <a:t>Allocated to all participants, even participants that did not have a monthly bill.</a:t>
            </a:r>
          </a:p>
        </p:txBody>
      </p:sp>
      <p:sp>
        <p:nvSpPr>
          <p:cNvPr id="4" name="Slide Number Placeholder 3">
            <a:extLst>
              <a:ext uri="{FF2B5EF4-FFF2-40B4-BE49-F238E27FC236}">
                <a16:creationId xmlns:a16="http://schemas.microsoft.com/office/drawing/2014/main" id="{E84F8903-88CF-4A1C-8FE6-80A1603028F2}"/>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TextBox 4">
            <a:extLst>
              <a:ext uri="{FF2B5EF4-FFF2-40B4-BE49-F238E27FC236}">
                <a16:creationId xmlns:a16="http://schemas.microsoft.com/office/drawing/2014/main" id="{041A7BCB-38B4-4A72-961F-A61BE6F9C5F4}"/>
              </a:ext>
            </a:extLst>
          </p:cNvPr>
          <p:cNvSpPr txBox="1"/>
          <p:nvPr/>
        </p:nvSpPr>
        <p:spPr>
          <a:xfrm>
            <a:off x="381000" y="5766144"/>
            <a:ext cx="6934200" cy="307777"/>
          </a:xfrm>
          <a:prstGeom prst="rect">
            <a:avLst/>
          </a:prstGeom>
          <a:noFill/>
        </p:spPr>
        <p:txBody>
          <a:bodyPr wrap="square" rtlCol="0">
            <a:spAutoFit/>
          </a:bodyPr>
          <a:lstStyle/>
          <a:p>
            <a:r>
              <a:rPr lang="en-US" sz="1400" dirty="0"/>
              <a:t>PJM Methodology: </a:t>
            </a:r>
            <a:r>
              <a:rPr lang="en-US" sz="1400" dirty="0">
                <a:hlinkClick r:id="rId2"/>
              </a:rPr>
              <a:t>https://agreements.pjm.com/oa/4616</a:t>
            </a:r>
            <a:endParaRPr lang="en-US" sz="1400" dirty="0"/>
          </a:p>
        </p:txBody>
      </p:sp>
    </p:spTree>
    <p:extLst>
      <p:ext uri="{BB962C8B-B14F-4D97-AF65-F5344CB8AC3E}">
        <p14:creationId xmlns:p14="http://schemas.microsoft.com/office/powerpoint/2010/main" val="399107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7A164-700E-4317-8043-95BCB76146CF}"/>
              </a:ext>
            </a:extLst>
          </p:cNvPr>
          <p:cNvSpPr>
            <a:spLocks noGrp="1"/>
          </p:cNvSpPr>
          <p:nvPr>
            <p:ph type="title"/>
          </p:nvPr>
        </p:nvSpPr>
        <p:spPr/>
        <p:txBody>
          <a:bodyPr/>
          <a:lstStyle/>
          <a:p>
            <a:r>
              <a:rPr lang="en-US" dirty="0"/>
              <a:t>PJM Allocation Formula</a:t>
            </a:r>
          </a:p>
        </p:txBody>
      </p:sp>
      <p:sp>
        <p:nvSpPr>
          <p:cNvPr id="3" name="Content Placeholder 2">
            <a:extLst>
              <a:ext uri="{FF2B5EF4-FFF2-40B4-BE49-F238E27FC236}">
                <a16:creationId xmlns:a16="http://schemas.microsoft.com/office/drawing/2014/main" id="{9977B462-3672-46CB-9E35-16A2E2E03E57}"/>
              </a:ext>
            </a:extLst>
          </p:cNvPr>
          <p:cNvSpPr>
            <a:spLocks noGrp="1"/>
          </p:cNvSpPr>
          <p:nvPr>
            <p:ph idx="1"/>
          </p:nvPr>
        </p:nvSpPr>
        <p:spPr/>
        <p:txBody>
          <a:bodyPr/>
          <a:lstStyle/>
          <a:p>
            <a:pPr marL="0" indent="0">
              <a:buNone/>
            </a:pPr>
            <a:r>
              <a:rPr lang="en-US" sz="2800" dirty="0"/>
              <a:t>(Amount of Default) * (0.1(1/N) + 0.9(A/Z))</a:t>
            </a:r>
          </a:p>
          <a:p>
            <a:pPr marL="400050" lvl="1" indent="0">
              <a:buNone/>
            </a:pPr>
            <a:endParaRPr lang="en-US" sz="2000" dirty="0"/>
          </a:p>
          <a:p>
            <a:pPr marL="400050" lvl="1" indent="0">
              <a:buNone/>
            </a:pPr>
            <a:r>
              <a:rPr lang="en-US" sz="2000" dirty="0"/>
              <a:t>N = Total number of members as of default date</a:t>
            </a:r>
          </a:p>
          <a:p>
            <a:pPr marL="400050" lvl="1" indent="0">
              <a:buNone/>
            </a:pPr>
            <a:r>
              <a:rPr lang="en-US" sz="2000" dirty="0"/>
              <a:t>A = Absolute value of charges and credits from the monthly bill for a member.</a:t>
            </a:r>
          </a:p>
          <a:p>
            <a:pPr marL="400050" lvl="1" indent="0">
              <a:buNone/>
            </a:pPr>
            <a:r>
              <a:rPr lang="en-US" sz="2000" dirty="0"/>
              <a:t>Z = Sum of A for all members comprising N.</a:t>
            </a:r>
          </a:p>
          <a:p>
            <a:pPr marL="400050" lvl="1" indent="0">
              <a:buNone/>
            </a:pPr>
            <a:endParaRPr lang="en-US" sz="2000" dirty="0"/>
          </a:p>
          <a:p>
            <a:pPr marL="400050" lvl="1" indent="0">
              <a:buNone/>
            </a:pPr>
            <a:r>
              <a:rPr lang="en-US" sz="2000" dirty="0"/>
              <a:t>0.1(1/N) is capped at $10,000 per member per year. If the amount is over $10,000 for a member, the excess is recovered in the 0.9(A/Z).</a:t>
            </a:r>
          </a:p>
        </p:txBody>
      </p:sp>
      <p:sp>
        <p:nvSpPr>
          <p:cNvPr id="4" name="Slide Number Placeholder 3">
            <a:extLst>
              <a:ext uri="{FF2B5EF4-FFF2-40B4-BE49-F238E27FC236}">
                <a16:creationId xmlns:a16="http://schemas.microsoft.com/office/drawing/2014/main" id="{2B2645E1-3200-41D1-B2D9-AECF81C1A341}"/>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590170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636AF-9227-4B8F-A302-CDBED03CCEC6}"/>
              </a:ext>
            </a:extLst>
          </p:cNvPr>
          <p:cNvSpPr>
            <a:spLocks noGrp="1"/>
          </p:cNvSpPr>
          <p:nvPr>
            <p:ph type="title"/>
          </p:nvPr>
        </p:nvSpPr>
        <p:spPr/>
        <p:txBody>
          <a:bodyPr/>
          <a:lstStyle/>
          <a:p>
            <a:r>
              <a:rPr lang="en-US" dirty="0"/>
              <a:t>ERCOT adjustments to PJM methodology for estimates.</a:t>
            </a:r>
          </a:p>
        </p:txBody>
      </p:sp>
      <p:sp>
        <p:nvSpPr>
          <p:cNvPr id="3" name="Content Placeholder 2">
            <a:extLst>
              <a:ext uri="{FF2B5EF4-FFF2-40B4-BE49-F238E27FC236}">
                <a16:creationId xmlns:a16="http://schemas.microsoft.com/office/drawing/2014/main" id="{5D1004AC-11FA-4113-8DFD-7ABF93ED8FDC}"/>
              </a:ext>
            </a:extLst>
          </p:cNvPr>
          <p:cNvSpPr>
            <a:spLocks noGrp="1"/>
          </p:cNvSpPr>
          <p:nvPr>
            <p:ph idx="1"/>
          </p:nvPr>
        </p:nvSpPr>
        <p:spPr>
          <a:xfrm>
            <a:off x="298342" y="1600200"/>
            <a:ext cx="8534400" cy="3150516"/>
          </a:xfrm>
        </p:spPr>
        <p:txBody>
          <a:bodyPr/>
          <a:lstStyle/>
          <a:p>
            <a:r>
              <a:rPr lang="en-US" sz="2400" dirty="0"/>
              <a:t>No allocation based on number of participants</a:t>
            </a:r>
          </a:p>
          <a:p>
            <a:pPr lvl="1"/>
            <a:r>
              <a:rPr lang="en-US" sz="2000" dirty="0"/>
              <a:t>Removed after discussion for implementation simplification.</a:t>
            </a:r>
          </a:p>
          <a:p>
            <a:pPr lvl="1"/>
            <a:r>
              <a:rPr lang="en-US" sz="2000" dirty="0"/>
              <a:t>ERCOT does not stop QSEs/CRRAHs in systems on precise end dates.</a:t>
            </a:r>
          </a:p>
          <a:p>
            <a:pPr lvl="1"/>
            <a:r>
              <a:rPr lang="en-US" sz="2000" dirty="0"/>
              <a:t>Allocation after $10,000 cap is based on $ ratio share.</a:t>
            </a:r>
          </a:p>
          <a:p>
            <a:pPr lvl="1"/>
            <a:r>
              <a:rPr lang="en-US" sz="2000" dirty="0"/>
              <a:t>Removing the need to track a $10,000 cap per Participant reduces system cost.</a:t>
            </a:r>
          </a:p>
        </p:txBody>
      </p:sp>
      <p:sp>
        <p:nvSpPr>
          <p:cNvPr id="4" name="Slide Number Placeholder 3">
            <a:extLst>
              <a:ext uri="{FF2B5EF4-FFF2-40B4-BE49-F238E27FC236}">
                <a16:creationId xmlns:a16="http://schemas.microsoft.com/office/drawing/2014/main" id="{EA788CAD-B9B6-4906-B0CC-DBB4C58A0AB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67130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4517-8E2E-40BC-9C19-8D8DC240D7EA}"/>
              </a:ext>
            </a:extLst>
          </p:cNvPr>
          <p:cNvSpPr>
            <a:spLocks noGrp="1"/>
          </p:cNvSpPr>
          <p:nvPr>
            <p:ph type="title"/>
          </p:nvPr>
        </p:nvSpPr>
        <p:spPr/>
        <p:txBody>
          <a:bodyPr/>
          <a:lstStyle/>
          <a:p>
            <a:r>
              <a:rPr lang="en-US" dirty="0"/>
              <a:t>ERCOT adjustments to PJM methodology for estimates.</a:t>
            </a:r>
          </a:p>
        </p:txBody>
      </p:sp>
      <p:sp>
        <p:nvSpPr>
          <p:cNvPr id="3" name="Content Placeholder 2">
            <a:extLst>
              <a:ext uri="{FF2B5EF4-FFF2-40B4-BE49-F238E27FC236}">
                <a16:creationId xmlns:a16="http://schemas.microsoft.com/office/drawing/2014/main" id="{081E2B70-AC9A-444B-AB36-5060BBF57146}"/>
              </a:ext>
            </a:extLst>
          </p:cNvPr>
          <p:cNvSpPr>
            <a:spLocks noGrp="1"/>
          </p:cNvSpPr>
          <p:nvPr>
            <p:ph idx="1"/>
          </p:nvPr>
        </p:nvSpPr>
        <p:spPr/>
        <p:txBody>
          <a:bodyPr/>
          <a:lstStyle/>
          <a:p>
            <a:r>
              <a:rPr lang="en-US" sz="2400" dirty="0"/>
              <a:t>Daily settlement statement charge types and CRR Auction Invoices were used</a:t>
            </a:r>
          </a:p>
          <a:p>
            <a:pPr lvl="1"/>
            <a:r>
              <a:rPr lang="en-US" sz="2000" dirty="0"/>
              <a:t>ERCOT invoices on a daily basis.</a:t>
            </a:r>
          </a:p>
          <a:p>
            <a:pPr lvl="1"/>
            <a:r>
              <a:rPr lang="en-US" sz="2000" dirty="0"/>
              <a:t>Absolute value of daily settlement charges/credits reflected in statements were included.</a:t>
            </a:r>
          </a:p>
          <a:p>
            <a:pPr lvl="1"/>
            <a:r>
              <a:rPr lang="en-US" sz="2000" dirty="0"/>
              <a:t>Absolute value of the total CRR Auction Invoices were included.</a:t>
            </a:r>
          </a:p>
          <a:p>
            <a:pPr lvl="1"/>
            <a:r>
              <a:rPr lang="en-US" sz="2000" dirty="0"/>
              <a:t>Monthly settlements (CARD, CRRBA, ERS) were excluded (with the exception of CRR Auction Invoices).</a:t>
            </a:r>
          </a:p>
          <a:p>
            <a:pPr lvl="1"/>
            <a:r>
              <a:rPr lang="en-US" sz="2000" dirty="0"/>
              <a:t>Charge types that are invoiced in one-off Miscellaneous Invoices were excluded.</a:t>
            </a:r>
          </a:p>
          <a:p>
            <a:pPr lvl="1"/>
            <a:r>
              <a:rPr lang="en-US" sz="2000" dirty="0"/>
              <a:t>Used 3 months of activity like PJM method, ERCOT currently uses one month activity.</a:t>
            </a:r>
          </a:p>
          <a:p>
            <a:endParaRPr lang="en-US" dirty="0"/>
          </a:p>
        </p:txBody>
      </p:sp>
      <p:sp>
        <p:nvSpPr>
          <p:cNvPr id="4" name="Slide Number Placeholder 3">
            <a:extLst>
              <a:ext uri="{FF2B5EF4-FFF2-40B4-BE49-F238E27FC236}">
                <a16:creationId xmlns:a16="http://schemas.microsoft.com/office/drawing/2014/main" id="{05115E70-B165-4519-A988-5032CAC685F2}"/>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25144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C58D-4552-4866-9515-8492BFEC3002}"/>
              </a:ext>
            </a:extLst>
          </p:cNvPr>
          <p:cNvSpPr>
            <a:spLocks noGrp="1"/>
          </p:cNvSpPr>
          <p:nvPr>
            <p:ph type="title"/>
          </p:nvPr>
        </p:nvSpPr>
        <p:spPr/>
        <p:txBody>
          <a:bodyPr/>
          <a:lstStyle/>
          <a:p>
            <a:r>
              <a:rPr lang="en-US" dirty="0"/>
              <a:t>Current ERCOT Allocation Method – January 2021</a:t>
            </a:r>
          </a:p>
        </p:txBody>
      </p:sp>
      <p:sp>
        <p:nvSpPr>
          <p:cNvPr id="4" name="Slide Number Placeholder 3">
            <a:extLst>
              <a:ext uri="{FF2B5EF4-FFF2-40B4-BE49-F238E27FC236}">
                <a16:creationId xmlns:a16="http://schemas.microsoft.com/office/drawing/2014/main" id="{4CE27E04-126B-414A-A2EA-ACC47FCCF475}"/>
              </a:ext>
            </a:extLst>
          </p:cNvPr>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6" name="Table 5">
            <a:extLst>
              <a:ext uri="{FF2B5EF4-FFF2-40B4-BE49-F238E27FC236}">
                <a16:creationId xmlns:a16="http://schemas.microsoft.com/office/drawing/2014/main" id="{5AC70B4B-E2B6-40E2-8030-7175294475EC}"/>
              </a:ext>
            </a:extLst>
          </p:cNvPr>
          <p:cNvGraphicFramePr>
            <a:graphicFrameLocks noGrp="1"/>
          </p:cNvGraphicFramePr>
          <p:nvPr>
            <p:extLst>
              <p:ext uri="{D42A27DB-BD31-4B8C-83A1-F6EECF244321}">
                <p14:modId xmlns:p14="http://schemas.microsoft.com/office/powerpoint/2010/main" val="896772637"/>
              </p:ext>
            </p:extLst>
          </p:nvPr>
        </p:nvGraphicFramePr>
        <p:xfrm>
          <a:off x="520486" y="3039027"/>
          <a:ext cx="3733799" cy="2589053"/>
        </p:xfrm>
        <a:graphic>
          <a:graphicData uri="http://schemas.openxmlformats.org/drawingml/2006/table">
            <a:tbl>
              <a:tblPr/>
              <a:tblGrid>
                <a:gridCol w="685799">
                  <a:extLst>
                    <a:ext uri="{9D8B030D-6E8A-4147-A177-3AD203B41FA5}">
                      <a16:colId xmlns:a16="http://schemas.microsoft.com/office/drawing/2014/main" val="2516695923"/>
                    </a:ext>
                  </a:extLst>
                </a:gridCol>
                <a:gridCol w="1143001">
                  <a:extLst>
                    <a:ext uri="{9D8B030D-6E8A-4147-A177-3AD203B41FA5}">
                      <a16:colId xmlns:a16="http://schemas.microsoft.com/office/drawing/2014/main" val="3084776071"/>
                    </a:ext>
                  </a:extLst>
                </a:gridCol>
                <a:gridCol w="989161">
                  <a:extLst>
                    <a:ext uri="{9D8B030D-6E8A-4147-A177-3AD203B41FA5}">
                      <a16:colId xmlns:a16="http://schemas.microsoft.com/office/drawing/2014/main" val="1505427664"/>
                    </a:ext>
                  </a:extLst>
                </a:gridCol>
                <a:gridCol w="915838">
                  <a:extLst>
                    <a:ext uri="{9D8B030D-6E8A-4147-A177-3AD203B41FA5}">
                      <a16:colId xmlns:a16="http://schemas.microsoft.com/office/drawing/2014/main" val="3714439314"/>
                    </a:ext>
                  </a:extLst>
                </a:gridCol>
              </a:tblGrid>
              <a:tr h="178237">
                <a:tc gridSpan="4">
                  <a:txBody>
                    <a:bodyPr/>
                    <a:lstStyle/>
                    <a:p>
                      <a:pPr algn="l" fontAlgn="b"/>
                      <a:r>
                        <a:rPr lang="en-US" sz="1200" b="1" i="0" u="none" strike="noStrike" dirty="0">
                          <a:solidFill>
                            <a:srgbClr val="FFFFFF"/>
                          </a:solidFill>
                          <a:effectLst/>
                          <a:latin typeface="Segoe UI" panose="020B0502040204020203" pitchFamily="34" charset="0"/>
                        </a:rPr>
                        <a:t>Counter-Party Level*</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953864578"/>
                  </a:ext>
                </a:extLst>
              </a:tr>
              <a:tr h="327818">
                <a:tc>
                  <a:txBody>
                    <a:bodyPr/>
                    <a:lstStyle/>
                    <a:p>
                      <a:pPr algn="l" fontAlgn="b"/>
                      <a:r>
                        <a:rPr lang="en-US" sz="900" b="1" i="0" u="none" strike="noStrike" dirty="0">
                          <a:solidFill>
                            <a:srgbClr val="000000"/>
                          </a:solidFill>
                          <a:effectLst/>
                          <a:latin typeface="Segoe UI" panose="020B0502040204020203" pitchFamily="34" charset="0"/>
                        </a:rPr>
                        <a:t>Segment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Total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MMARS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446162481"/>
                  </a:ext>
                </a:extLst>
              </a:tr>
              <a:tr h="190500">
                <a:tc>
                  <a:txBody>
                    <a:bodyPr/>
                    <a:lstStyle/>
                    <a:p>
                      <a:pPr algn="l" fontAlgn="b"/>
                      <a:r>
                        <a:rPr lang="en-US" sz="1100" b="0" i="0" u="none" strike="noStrike" dirty="0">
                          <a:solidFill>
                            <a:srgbClr val="000000"/>
                          </a:solidFill>
                          <a:effectLst/>
                          <a:latin typeface="Calibri" panose="020F0502020204030204" pitchFamily="34" charset="0"/>
                          <a:cs typeface="Calibri" panose="020F0502020204030204" pitchFamily="34" charset="0"/>
                        </a:rPr>
                        <a:t>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effectLst/>
                          <a:latin typeface="Calibri" panose="020F0502020204030204" pitchFamily="34" charset="0"/>
                          <a:cs typeface="Calibri" panose="020F0502020204030204" pitchFamily="34" charset="0"/>
                        </a:rPr>
                        <a:t>                   218,577,111.29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5,111,155.62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2.34%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5703356"/>
                  </a:ext>
                </a:extLst>
              </a:tr>
              <a:tr h="190500">
                <a:tc>
                  <a:txBody>
                    <a:bodyPr/>
                    <a:lstStyle/>
                    <a:p>
                      <a:pPr algn="l" fontAlgn="b"/>
                      <a:r>
                        <a:rPr lang="en-US" sz="1100" b="0" i="0" u="none" strike="noStrike" dirty="0">
                          <a:solidFill>
                            <a:srgbClr val="000000"/>
                          </a:solidFill>
                          <a:effectLst/>
                          <a:latin typeface="Calibri" panose="020F0502020204030204" pitchFamily="34" charset="0"/>
                          <a:cs typeface="Calibri" panose="020F0502020204030204" pitchFamily="34" charset="0"/>
                        </a:rPr>
                        <a:t>Load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11,775,576.00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5.39%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6911655"/>
                  </a:ext>
                </a:extLst>
              </a:tr>
              <a:tr h="190500">
                <a:tc>
                  <a:txBody>
                    <a:bodyPr/>
                    <a:lstStyle/>
                    <a:p>
                      <a:pPr algn="l" fontAlgn="b"/>
                      <a:r>
                        <a:rPr lang="en-US" sz="1100" b="0" i="0" u="none" strike="noStrike" dirty="0">
                          <a:solidFill>
                            <a:srgbClr val="000000"/>
                          </a:solidFill>
                          <a:effectLst/>
                          <a:latin typeface="Calibri" panose="020F0502020204030204" pitchFamily="34" charset="0"/>
                          <a:cs typeface="Calibri" panose="020F0502020204030204" pitchFamily="34" charset="0"/>
                        </a:rPr>
                        <a:t>Load and 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94,398,323.87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43.19%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3399596"/>
                  </a:ext>
                </a:extLst>
              </a:tr>
              <a:tr h="190500">
                <a:tc>
                  <a:txBody>
                    <a:bodyPr/>
                    <a:lstStyle/>
                    <a:p>
                      <a:pPr algn="l" fontAlgn="b"/>
                      <a:r>
                        <a:rPr lang="en-US" sz="1100" b="0" i="0" u="none" strike="noStrike">
                          <a:solidFill>
                            <a:srgbClr val="000000"/>
                          </a:solidFill>
                          <a:effectLst/>
                          <a:latin typeface="Calibri" panose="020F0502020204030204" pitchFamily="34" charset="0"/>
                          <a:cs typeface="Calibri" panose="020F0502020204030204" pitchFamily="34" charset="0"/>
                        </a:rPr>
                        <a:t>Trader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99,998,094.20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45.75%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9045895"/>
                  </a:ext>
                </a:extLst>
              </a:tr>
              <a:tr h="190500">
                <a:tc>
                  <a:txBody>
                    <a:bodyPr/>
                    <a:lstStyle/>
                    <a:p>
                      <a:pPr algn="l" fontAlgn="b"/>
                      <a:r>
                        <a:rPr lang="en-US" sz="1100" b="0" i="0" u="none" strike="noStrike">
                          <a:solidFill>
                            <a:srgbClr val="000000"/>
                          </a:solidFill>
                          <a:effectLst/>
                          <a:latin typeface="Calibri" panose="020F0502020204030204" pitchFamily="34" charset="0"/>
                          <a:cs typeface="Calibri" panose="020F0502020204030204" pitchFamily="34" charset="0"/>
                        </a:rPr>
                        <a:t>CRRAH Only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7,293,961.60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3.34%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410707"/>
                  </a:ext>
                </a:extLst>
              </a:tr>
              <a:tr h="190500">
                <a:tc>
                  <a:txBody>
                    <a:bodyPr/>
                    <a:lstStyle/>
                    <a:p>
                      <a:pPr algn="l" fontAlgn="b"/>
                      <a:r>
                        <a:rPr lang="en-US" sz="11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US" sz="1100" b="1" i="0" u="none" strike="noStrike" dirty="0">
                          <a:solidFill>
                            <a:srgbClr val="000000"/>
                          </a:solidFill>
                          <a:effectLst/>
                          <a:latin typeface="Calibri" panose="020F0502020204030204" pitchFamily="34" charset="0"/>
                          <a:cs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cs typeface="Calibri" panose="020F0502020204030204" pitchFamily="34" charset="0"/>
                        </a:rPr>
                        <a:t>                          218,577,111.29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cs typeface="Calibri" panose="020F0502020204030204" pitchFamily="34" charset="0"/>
                        </a:rPr>
                        <a:t>100.00%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08396308"/>
                  </a:ext>
                </a:extLst>
              </a:tr>
            </a:tbl>
          </a:graphicData>
        </a:graphic>
      </p:graphicFrame>
      <p:graphicFrame>
        <p:nvGraphicFramePr>
          <p:cNvPr id="7" name="Table 6">
            <a:extLst>
              <a:ext uri="{FF2B5EF4-FFF2-40B4-BE49-F238E27FC236}">
                <a16:creationId xmlns:a16="http://schemas.microsoft.com/office/drawing/2014/main" id="{990AEA9E-0E0C-43C4-A0C7-BC619DB393FC}"/>
              </a:ext>
            </a:extLst>
          </p:cNvPr>
          <p:cNvGraphicFramePr>
            <a:graphicFrameLocks noGrp="1"/>
          </p:cNvGraphicFramePr>
          <p:nvPr>
            <p:extLst>
              <p:ext uri="{D42A27DB-BD31-4B8C-83A1-F6EECF244321}">
                <p14:modId xmlns:p14="http://schemas.microsoft.com/office/powerpoint/2010/main" val="995552726"/>
              </p:ext>
            </p:extLst>
          </p:nvPr>
        </p:nvGraphicFramePr>
        <p:xfrm>
          <a:off x="4419600" y="3039027"/>
          <a:ext cx="3733800" cy="2598437"/>
        </p:xfrm>
        <a:graphic>
          <a:graphicData uri="http://schemas.openxmlformats.org/drawingml/2006/table">
            <a:tbl>
              <a:tblPr/>
              <a:tblGrid>
                <a:gridCol w="685800">
                  <a:extLst>
                    <a:ext uri="{9D8B030D-6E8A-4147-A177-3AD203B41FA5}">
                      <a16:colId xmlns:a16="http://schemas.microsoft.com/office/drawing/2014/main" val="3060041179"/>
                    </a:ext>
                  </a:extLst>
                </a:gridCol>
                <a:gridCol w="1143000">
                  <a:extLst>
                    <a:ext uri="{9D8B030D-6E8A-4147-A177-3AD203B41FA5}">
                      <a16:colId xmlns:a16="http://schemas.microsoft.com/office/drawing/2014/main" val="2581565589"/>
                    </a:ext>
                  </a:extLst>
                </a:gridCol>
                <a:gridCol w="990600">
                  <a:extLst>
                    <a:ext uri="{9D8B030D-6E8A-4147-A177-3AD203B41FA5}">
                      <a16:colId xmlns:a16="http://schemas.microsoft.com/office/drawing/2014/main" val="4002653310"/>
                    </a:ext>
                  </a:extLst>
                </a:gridCol>
                <a:gridCol w="914400">
                  <a:extLst>
                    <a:ext uri="{9D8B030D-6E8A-4147-A177-3AD203B41FA5}">
                      <a16:colId xmlns:a16="http://schemas.microsoft.com/office/drawing/2014/main" val="1928957344"/>
                    </a:ext>
                  </a:extLst>
                </a:gridCol>
              </a:tblGrid>
              <a:tr h="181116">
                <a:tc gridSpan="4">
                  <a:txBody>
                    <a:bodyPr/>
                    <a:lstStyle/>
                    <a:p>
                      <a:pPr algn="l"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54702638"/>
                  </a:ext>
                </a:extLst>
              </a:tr>
              <a:tr h="337202">
                <a:tc>
                  <a:txBody>
                    <a:bodyPr/>
                    <a:lstStyle/>
                    <a:p>
                      <a:pPr algn="l" fontAlgn="b"/>
                      <a:r>
                        <a:rPr lang="en-US" sz="900" b="1" i="0" u="none" strike="noStrike" dirty="0">
                          <a:solidFill>
                            <a:srgbClr val="000000"/>
                          </a:solidFill>
                          <a:effectLst/>
                          <a:latin typeface="Segoe UI" panose="020B0502040204020203" pitchFamily="34" charset="0"/>
                        </a:rPr>
                        <a:t>Segment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Total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MMARS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70417677"/>
                  </a:ext>
                </a:extLst>
              </a:tr>
              <a:tr h="327820">
                <a:tc>
                  <a:txBody>
                    <a:bodyPr/>
                    <a:lstStyle/>
                    <a:p>
                      <a:pPr algn="l" fontAlgn="b"/>
                      <a:r>
                        <a:rPr lang="en-US" sz="1100" b="0" i="0" u="none" strike="noStrike" dirty="0">
                          <a:solidFill>
                            <a:srgbClr val="000000"/>
                          </a:solidFill>
                          <a:effectLst/>
                          <a:latin typeface="Calibri" panose="020F0502020204030204" pitchFamily="34" charset="0"/>
                        </a:rPr>
                        <a:t>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effectLst/>
                          <a:latin typeface="Calibri" panose="020F0502020204030204" pitchFamily="34" charset="0"/>
                        </a:rPr>
                        <a:t>              218,577,111.29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4,998,318.29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2999660"/>
                  </a:ext>
                </a:extLst>
              </a:tr>
              <a:tr h="327820">
                <a:tc>
                  <a:txBody>
                    <a:bodyPr/>
                    <a:lstStyle/>
                    <a:p>
                      <a:pPr algn="l" fontAlgn="b"/>
                      <a:r>
                        <a:rPr lang="en-US" sz="1100" b="0" i="0" u="none" strike="noStrike" dirty="0">
                          <a:solidFill>
                            <a:srgbClr val="000000"/>
                          </a:solidFill>
                          <a:effectLst/>
                          <a:latin typeface="Calibri" panose="020F0502020204030204" pitchFamily="34" charset="0"/>
                        </a:rPr>
                        <a:t>Load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28,785,812.00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13.17%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447995"/>
                  </a:ext>
                </a:extLst>
              </a:tr>
              <a:tr h="327820">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19,844,419.05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9.08%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1944614"/>
                  </a:ext>
                </a:extLst>
              </a:tr>
              <a:tr h="327820">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54,240,444.34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24.82%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7600712"/>
                  </a:ext>
                </a:extLst>
              </a:tr>
              <a:tr h="327820">
                <a:tc>
                  <a:txBody>
                    <a:bodyPr/>
                    <a:lstStyle/>
                    <a:p>
                      <a:pPr algn="l" fontAlgn="b"/>
                      <a:r>
                        <a:rPr lang="en-US" sz="1100" b="0" i="0" u="none" strike="noStrike" dirty="0">
                          <a:solidFill>
                            <a:srgbClr val="000000"/>
                          </a:solidFill>
                          <a:effectLst/>
                          <a:latin typeface="Calibri" panose="020F0502020204030204" pitchFamily="34" charset="0"/>
                        </a:rPr>
                        <a:t>CRRAH Only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110,708,117.60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50.65%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4903704"/>
                  </a:ext>
                </a:extLst>
              </a:tr>
              <a:tr h="327820">
                <a:tc>
                  <a:txBody>
                    <a:bodyPr/>
                    <a:lstStyle/>
                    <a:p>
                      <a:pPr marL="0" algn="l" defTabSz="914400" rtl="0" eaLnBrk="1" fontAlgn="b" latinLnBrk="0" hangingPunct="1"/>
                      <a:r>
                        <a:rPr lang="en-US" sz="1100" b="1" i="0" u="none" strike="noStrike" kern="1200" dirty="0">
                          <a:solidFill>
                            <a:srgbClr val="000000"/>
                          </a:solidFill>
                          <a:effectLst/>
                          <a:latin typeface="Calibri" panose="020F0502020204030204" pitchFamily="34" charset="0"/>
                          <a:ea typeface="+mn-ea"/>
                          <a:cs typeface="Calibri" panose="020F0502020204030204" pitchFamily="34" charset="0"/>
                        </a:rPr>
                        <a:t>Total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marL="0" algn="l" defTabSz="914400" rtl="0" eaLnBrk="1" fontAlgn="b" latinLnBrk="0" hangingPunct="1"/>
                      <a:r>
                        <a:rPr lang="en-US" sz="1100" b="1" i="0" u="none" strike="noStrike" kern="1200" dirty="0">
                          <a:solidFill>
                            <a:srgbClr val="000000"/>
                          </a:solidFill>
                          <a:effectLst/>
                          <a:latin typeface="Calibri" panose="020F0502020204030204" pitchFamily="34" charset="0"/>
                          <a:ea typeface="+mn-ea"/>
                          <a:cs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marL="0" algn="r" defTabSz="914400" rtl="0" eaLnBrk="1" fontAlgn="b" latinLnBrk="0" hangingPunct="1"/>
                      <a:r>
                        <a:rPr lang="en-US" sz="1100" b="1" i="0" u="none" strike="noStrike" kern="1200" dirty="0">
                          <a:solidFill>
                            <a:srgbClr val="000000"/>
                          </a:solidFill>
                          <a:effectLst/>
                          <a:latin typeface="Calibri" panose="020F0502020204030204" pitchFamily="34" charset="0"/>
                          <a:ea typeface="+mn-ea"/>
                          <a:cs typeface="Calibri" panose="020F0502020204030204" pitchFamily="34" charset="0"/>
                        </a:rPr>
                        <a:t>                         218,577,111.29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739506837"/>
                  </a:ext>
                </a:extLst>
              </a:tr>
            </a:tbl>
          </a:graphicData>
        </a:graphic>
      </p:graphicFrame>
      <p:sp>
        <p:nvSpPr>
          <p:cNvPr id="9" name="TextBox 8">
            <a:extLst>
              <a:ext uri="{FF2B5EF4-FFF2-40B4-BE49-F238E27FC236}">
                <a16:creationId xmlns:a16="http://schemas.microsoft.com/office/drawing/2014/main" id="{568AFF6C-1F8A-4633-BFFF-018F573CC80F}"/>
              </a:ext>
            </a:extLst>
          </p:cNvPr>
          <p:cNvSpPr txBox="1"/>
          <p:nvPr/>
        </p:nvSpPr>
        <p:spPr>
          <a:xfrm>
            <a:off x="381000" y="1085531"/>
            <a:ext cx="7848600" cy="1846659"/>
          </a:xfrm>
          <a:prstGeom prst="rect">
            <a:avLst/>
          </a:prstGeom>
          <a:noFill/>
        </p:spPr>
        <p:txBody>
          <a:bodyPr wrap="square">
            <a:spAutoFit/>
          </a:bodyPr>
          <a:lstStyle/>
          <a:p>
            <a:r>
              <a:rPr lang="en-US" dirty="0"/>
              <a:t>Counter-Party vs. QSE/CRRAH segments</a:t>
            </a:r>
          </a:p>
          <a:p>
            <a:pPr marL="342900" indent="-342900">
              <a:buFont typeface="Arial" panose="020B0604020202020204" pitchFamily="34" charset="0"/>
              <a:buChar char="•"/>
            </a:pPr>
            <a:r>
              <a:rPr lang="en-US" sz="1600" dirty="0"/>
              <a:t>The chart on the left was previously presented and classifies default uplift amounts per segment at a Counter-Party Level for the reference month of January 2021 under the current ERCOT methodology.</a:t>
            </a:r>
          </a:p>
          <a:p>
            <a:pPr marL="342900" indent="-342900">
              <a:buFont typeface="Arial" panose="020B0604020202020204" pitchFamily="34" charset="0"/>
              <a:buChar char="•"/>
            </a:pPr>
            <a:r>
              <a:rPr lang="en-US" sz="1600" dirty="0"/>
              <a:t>QSE/CRRAH underneath the Counter-Party are the ones that are actually charged the default uplift amounts. The chart on the right shows the segment totals at a QSE/CRRAH level.</a:t>
            </a:r>
            <a:endParaRPr lang="en-US" sz="2400" dirty="0"/>
          </a:p>
        </p:txBody>
      </p:sp>
      <p:sp>
        <p:nvSpPr>
          <p:cNvPr id="11" name="TextBox 10">
            <a:extLst>
              <a:ext uri="{FF2B5EF4-FFF2-40B4-BE49-F238E27FC236}">
                <a16:creationId xmlns:a16="http://schemas.microsoft.com/office/drawing/2014/main" id="{47A57F61-A202-4F32-8B0A-D416D4843663}"/>
              </a:ext>
            </a:extLst>
          </p:cNvPr>
          <p:cNvSpPr txBox="1"/>
          <p:nvPr/>
        </p:nvSpPr>
        <p:spPr>
          <a:xfrm>
            <a:off x="152400" y="5867400"/>
            <a:ext cx="7632915" cy="276999"/>
          </a:xfrm>
          <a:prstGeom prst="rect">
            <a:avLst/>
          </a:prstGeom>
          <a:noFill/>
        </p:spPr>
        <p:txBody>
          <a:bodyPr wrap="square">
            <a:spAutoFit/>
          </a:bodyPr>
          <a:lstStyle/>
          <a:p>
            <a:r>
              <a:rPr lang="en-US" sz="1200" i="1" dirty="0"/>
              <a:t>* Presented to CWG/MCWG in April 2021; updated to classify inactive Counter-Parties.</a:t>
            </a:r>
          </a:p>
        </p:txBody>
      </p:sp>
    </p:spTree>
    <p:extLst>
      <p:ext uri="{BB962C8B-B14F-4D97-AF65-F5344CB8AC3E}">
        <p14:creationId xmlns:p14="http://schemas.microsoft.com/office/powerpoint/2010/main" val="297422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67BE-B1DB-47FE-A589-35886FD5F041}"/>
              </a:ext>
            </a:extLst>
          </p:cNvPr>
          <p:cNvSpPr>
            <a:spLocks noGrp="1"/>
          </p:cNvSpPr>
          <p:nvPr>
            <p:ph type="title"/>
          </p:nvPr>
        </p:nvSpPr>
        <p:spPr/>
        <p:txBody>
          <a:bodyPr/>
          <a:lstStyle/>
          <a:p>
            <a:r>
              <a:rPr lang="en-US" dirty="0"/>
              <a:t>PJM Method – January 2021</a:t>
            </a:r>
          </a:p>
        </p:txBody>
      </p:sp>
      <p:sp>
        <p:nvSpPr>
          <p:cNvPr id="4" name="Slide Number Placeholder 3">
            <a:extLst>
              <a:ext uri="{FF2B5EF4-FFF2-40B4-BE49-F238E27FC236}">
                <a16:creationId xmlns:a16="http://schemas.microsoft.com/office/drawing/2014/main" id="{265D0808-DE52-483F-9F4C-380FCA143B42}"/>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8" name="TextBox 7">
            <a:extLst>
              <a:ext uri="{FF2B5EF4-FFF2-40B4-BE49-F238E27FC236}">
                <a16:creationId xmlns:a16="http://schemas.microsoft.com/office/drawing/2014/main" id="{D88E6712-1737-468E-BB3F-FD1AB1CD6DFD}"/>
              </a:ext>
            </a:extLst>
          </p:cNvPr>
          <p:cNvSpPr txBox="1"/>
          <p:nvPr/>
        </p:nvSpPr>
        <p:spPr>
          <a:xfrm>
            <a:off x="533400" y="1143000"/>
            <a:ext cx="7848600" cy="923330"/>
          </a:xfrm>
          <a:prstGeom prst="rect">
            <a:avLst/>
          </a:prstGeom>
          <a:noFill/>
        </p:spPr>
        <p:txBody>
          <a:bodyPr wrap="square">
            <a:spAutoFit/>
          </a:bodyPr>
          <a:lstStyle/>
          <a:p>
            <a:r>
              <a:rPr lang="en-US" dirty="0"/>
              <a:t>The following charts show the allocation per segment in the same manner as the previous slide but instead are calculated using the PJM methodology for the reference month of January 2021 only.</a:t>
            </a:r>
          </a:p>
        </p:txBody>
      </p:sp>
      <p:graphicFrame>
        <p:nvGraphicFramePr>
          <p:cNvPr id="9" name="Table 8">
            <a:extLst>
              <a:ext uri="{FF2B5EF4-FFF2-40B4-BE49-F238E27FC236}">
                <a16:creationId xmlns:a16="http://schemas.microsoft.com/office/drawing/2014/main" id="{6E84712E-23F5-4929-BC85-B21A0CC9446B}"/>
              </a:ext>
            </a:extLst>
          </p:cNvPr>
          <p:cNvGraphicFramePr>
            <a:graphicFrameLocks noGrp="1"/>
          </p:cNvGraphicFramePr>
          <p:nvPr>
            <p:extLst>
              <p:ext uri="{D42A27DB-BD31-4B8C-83A1-F6EECF244321}">
                <p14:modId xmlns:p14="http://schemas.microsoft.com/office/powerpoint/2010/main" val="3745795796"/>
              </p:ext>
            </p:extLst>
          </p:nvPr>
        </p:nvGraphicFramePr>
        <p:xfrm>
          <a:off x="533400" y="2806792"/>
          <a:ext cx="3657600" cy="2882309"/>
        </p:xfrm>
        <a:graphic>
          <a:graphicData uri="http://schemas.openxmlformats.org/drawingml/2006/table">
            <a:tbl>
              <a:tblPr/>
              <a:tblGrid>
                <a:gridCol w="595007">
                  <a:extLst>
                    <a:ext uri="{9D8B030D-6E8A-4147-A177-3AD203B41FA5}">
                      <a16:colId xmlns:a16="http://schemas.microsoft.com/office/drawing/2014/main" val="3762156714"/>
                    </a:ext>
                  </a:extLst>
                </a:gridCol>
                <a:gridCol w="1081393">
                  <a:extLst>
                    <a:ext uri="{9D8B030D-6E8A-4147-A177-3AD203B41FA5}">
                      <a16:colId xmlns:a16="http://schemas.microsoft.com/office/drawing/2014/main" val="1474960436"/>
                    </a:ext>
                  </a:extLst>
                </a:gridCol>
                <a:gridCol w="1265583">
                  <a:extLst>
                    <a:ext uri="{9D8B030D-6E8A-4147-A177-3AD203B41FA5}">
                      <a16:colId xmlns:a16="http://schemas.microsoft.com/office/drawing/2014/main" val="2771667639"/>
                    </a:ext>
                  </a:extLst>
                </a:gridCol>
                <a:gridCol w="715617">
                  <a:extLst>
                    <a:ext uri="{9D8B030D-6E8A-4147-A177-3AD203B41FA5}">
                      <a16:colId xmlns:a16="http://schemas.microsoft.com/office/drawing/2014/main" val="1277455129"/>
                    </a:ext>
                  </a:extLst>
                </a:gridCol>
              </a:tblGrid>
              <a:tr h="205847">
                <a:tc gridSpan="4">
                  <a:txBody>
                    <a:bodyPr/>
                    <a:lstStyle/>
                    <a:p>
                      <a:pPr algn="l" rtl="0" fontAlgn="b"/>
                      <a:r>
                        <a:rPr lang="en-US" sz="1200" b="1" i="0" u="none" strike="noStrike" dirty="0">
                          <a:solidFill>
                            <a:srgbClr val="FFFFFF"/>
                          </a:solidFill>
                          <a:effectLst/>
                          <a:latin typeface="Segoe UI" panose="020B0502040204020203" pitchFamily="34" charset="0"/>
                        </a:rPr>
                        <a:t>Counter-Party Level</a:t>
                      </a:r>
                    </a:p>
                  </a:txBody>
                  <a:tcPr marL="8881" marR="8881" marT="8881"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1532786521"/>
                  </a:ext>
                </a:extLst>
              </a:tr>
              <a:tr h="343079">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Segment</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Total Charges and Credits ($)</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Abs of Charges and Credits ($)</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a:solidFill>
                            <a:srgbClr val="000000"/>
                          </a:solidFill>
                          <a:effectLst/>
                          <a:latin typeface="Calibri" panose="020F0502020204030204" pitchFamily="34" charset="0"/>
                          <a:cs typeface="Calibri" panose="020F0502020204030204" pitchFamily="34" charset="0"/>
                        </a:rPr>
                        <a:t>Ratio Share</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65264847"/>
                  </a:ext>
                </a:extLst>
              </a:tr>
              <a:tr h="341491">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Gen</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100" b="0" i="0" u="none" strike="noStrike" dirty="0">
                          <a:solidFill>
                            <a:srgbClr val="000000"/>
                          </a:solidFill>
                          <a:effectLst/>
                          <a:latin typeface="Calibri" panose="020F0502020204030204" pitchFamily="34" charset="0"/>
                        </a:rPr>
                        <a:t>1,496,363,922.22</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53,471,250.62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441554"/>
                  </a:ext>
                </a:extLst>
              </a:tr>
              <a:tr h="341491">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                            87,143,599.79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7295809"/>
                  </a:ext>
                </a:extLst>
              </a:tr>
              <a:tr h="450103">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 and Gen</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1,120,881,237.36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74.91%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0149028"/>
                  </a:ext>
                </a:extLst>
              </a:tr>
              <a:tr h="341491">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Trader</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221,417,553.05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14.80%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807578"/>
                  </a:ext>
                </a:extLst>
              </a:tr>
              <a:tr h="400994">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CRRAH Only</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13,450,281.40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0.90%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335835"/>
                  </a:ext>
                </a:extLst>
              </a:tr>
              <a:tr h="450103">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Total</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 </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                      1,496,363,922.22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099670293"/>
                  </a:ext>
                </a:extLst>
              </a:tr>
            </a:tbl>
          </a:graphicData>
        </a:graphic>
      </p:graphicFrame>
      <p:graphicFrame>
        <p:nvGraphicFramePr>
          <p:cNvPr id="10" name="Table 9">
            <a:extLst>
              <a:ext uri="{FF2B5EF4-FFF2-40B4-BE49-F238E27FC236}">
                <a16:creationId xmlns:a16="http://schemas.microsoft.com/office/drawing/2014/main" id="{CF89AB5E-35CD-4C1B-B7D2-F392C0C2C679}"/>
              </a:ext>
            </a:extLst>
          </p:cNvPr>
          <p:cNvGraphicFramePr>
            <a:graphicFrameLocks noGrp="1"/>
          </p:cNvGraphicFramePr>
          <p:nvPr>
            <p:extLst>
              <p:ext uri="{D42A27DB-BD31-4B8C-83A1-F6EECF244321}">
                <p14:modId xmlns:p14="http://schemas.microsoft.com/office/powerpoint/2010/main" val="2678126129"/>
              </p:ext>
            </p:extLst>
          </p:nvPr>
        </p:nvGraphicFramePr>
        <p:xfrm>
          <a:off x="4568125" y="2793953"/>
          <a:ext cx="3657600" cy="2887439"/>
        </p:xfrm>
        <a:graphic>
          <a:graphicData uri="http://schemas.openxmlformats.org/drawingml/2006/table">
            <a:tbl>
              <a:tblPr/>
              <a:tblGrid>
                <a:gridCol w="583466">
                  <a:extLst>
                    <a:ext uri="{9D8B030D-6E8A-4147-A177-3AD203B41FA5}">
                      <a16:colId xmlns:a16="http://schemas.microsoft.com/office/drawing/2014/main" val="472736512"/>
                    </a:ext>
                  </a:extLst>
                </a:gridCol>
                <a:gridCol w="1020609">
                  <a:extLst>
                    <a:ext uri="{9D8B030D-6E8A-4147-A177-3AD203B41FA5}">
                      <a16:colId xmlns:a16="http://schemas.microsoft.com/office/drawing/2014/main" val="36096845"/>
                    </a:ext>
                  </a:extLst>
                </a:gridCol>
                <a:gridCol w="1267313">
                  <a:extLst>
                    <a:ext uri="{9D8B030D-6E8A-4147-A177-3AD203B41FA5}">
                      <a16:colId xmlns:a16="http://schemas.microsoft.com/office/drawing/2014/main" val="1161997834"/>
                    </a:ext>
                  </a:extLst>
                </a:gridCol>
                <a:gridCol w="786212">
                  <a:extLst>
                    <a:ext uri="{9D8B030D-6E8A-4147-A177-3AD203B41FA5}">
                      <a16:colId xmlns:a16="http://schemas.microsoft.com/office/drawing/2014/main" val="2227177339"/>
                    </a:ext>
                  </a:extLst>
                </a:gridCol>
              </a:tblGrid>
              <a:tr h="176987">
                <a:tc gridSpan="4">
                  <a:txBody>
                    <a:bodyPr/>
                    <a:lstStyle/>
                    <a:p>
                      <a:pPr algn="l" rtl="0"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2959507123"/>
                  </a:ext>
                </a:extLst>
              </a:tr>
              <a:tr h="372729">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Segment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Total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Abs of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Ratio Share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83850032"/>
                  </a:ext>
                </a:extLst>
              </a:tr>
              <a:tr h="395500">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100" b="0" i="0" u="none" strike="noStrike" dirty="0">
                          <a:solidFill>
                            <a:srgbClr val="000000"/>
                          </a:solidFill>
                          <a:effectLst/>
                          <a:latin typeface="Calibri" panose="020F0502020204030204" pitchFamily="34" charset="0"/>
                          <a:cs typeface="Calibri" panose="020F0502020204030204" pitchFamily="34" charset="0"/>
                        </a:rPr>
                        <a:t>1,496,363,922.22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rPr>
                        <a:t>                        187,529,320.43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12.53%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03134"/>
                  </a:ext>
                </a:extLst>
              </a:tr>
              <a:tr h="395500">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algn="r" rtl="0" fontAlgn="b"/>
                      <a:r>
                        <a:rPr lang="en-US" sz="1100" b="0" i="0" u="none" strike="noStrike">
                          <a:solidFill>
                            <a:srgbClr val="000000"/>
                          </a:solidFill>
                          <a:effectLst/>
                          <a:latin typeface="Calibri" panose="020F0502020204030204" pitchFamily="34" charset="0"/>
                        </a:rPr>
                        <a:t>                        189,353,817.96 </a:t>
                      </a:r>
                    </a:p>
                  </a:txBody>
                  <a:tcPr marL="9525" marR="9525" marT="9525" marB="0"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12.65%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08632"/>
                  </a:ext>
                </a:extLst>
              </a:tr>
              <a:tr h="395500">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 and 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717,775,179.92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47.97%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143845"/>
                  </a:ext>
                </a:extLst>
              </a:tr>
              <a:tr h="395500">
                <a:tc>
                  <a:txBody>
                    <a:bodyPr/>
                    <a:lstStyle/>
                    <a:p>
                      <a:pPr algn="l" rtl="0" fontAlgn="b"/>
                      <a:r>
                        <a:rPr lang="en-US" sz="1100" b="0" i="0" u="none" strike="noStrike">
                          <a:solidFill>
                            <a:srgbClr val="000000"/>
                          </a:solidFill>
                          <a:effectLst/>
                          <a:latin typeface="Calibri" panose="020F0502020204030204" pitchFamily="34" charset="0"/>
                          <a:cs typeface="Calibri" panose="020F0502020204030204" pitchFamily="34" charset="0"/>
                        </a:rPr>
                        <a:t>Trader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242,624,783.77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16.21%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310327"/>
                  </a:ext>
                </a:extLst>
              </a:tr>
              <a:tr h="306684">
                <a:tc>
                  <a:txBody>
                    <a:bodyPr/>
                    <a:lstStyle/>
                    <a:p>
                      <a:pPr algn="l" rtl="0" fontAlgn="b"/>
                      <a:r>
                        <a:rPr lang="en-US" sz="1100" b="0" i="0" u="none" strike="noStrike">
                          <a:solidFill>
                            <a:srgbClr val="000000"/>
                          </a:solidFill>
                          <a:effectLst/>
                          <a:latin typeface="Calibri" panose="020F0502020204030204" pitchFamily="34" charset="0"/>
                          <a:cs typeface="Calibri" panose="020F0502020204030204" pitchFamily="34" charset="0"/>
                        </a:rPr>
                        <a:t>CRRAH Only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159,080,820.14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10.63%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2482009"/>
                  </a:ext>
                </a:extLst>
              </a:tr>
              <a:tr h="395500">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Total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                    1,496,363,922.22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721733217"/>
                  </a:ext>
                </a:extLst>
              </a:tr>
            </a:tbl>
          </a:graphicData>
        </a:graphic>
      </p:graphicFrame>
    </p:spTree>
    <p:extLst>
      <p:ext uri="{BB962C8B-B14F-4D97-AF65-F5344CB8AC3E}">
        <p14:creationId xmlns:p14="http://schemas.microsoft.com/office/powerpoint/2010/main" val="400345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21F5-E7B7-4565-A593-D9CAFFA70196}"/>
              </a:ext>
            </a:extLst>
          </p:cNvPr>
          <p:cNvSpPr>
            <a:spLocks noGrp="1"/>
          </p:cNvSpPr>
          <p:nvPr>
            <p:ph type="title"/>
          </p:nvPr>
        </p:nvSpPr>
        <p:spPr/>
        <p:txBody>
          <a:bodyPr/>
          <a:lstStyle/>
          <a:p>
            <a:r>
              <a:rPr lang="en-US" dirty="0"/>
              <a:t>PJM Method – June through August 2021 </a:t>
            </a:r>
          </a:p>
        </p:txBody>
      </p:sp>
      <p:sp>
        <p:nvSpPr>
          <p:cNvPr id="4" name="Slide Number Placeholder 3">
            <a:extLst>
              <a:ext uri="{FF2B5EF4-FFF2-40B4-BE49-F238E27FC236}">
                <a16:creationId xmlns:a16="http://schemas.microsoft.com/office/drawing/2014/main" id="{18AFBEF6-102F-4DD9-8DD7-FBE9D90CD681}"/>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TextBox 4">
            <a:extLst>
              <a:ext uri="{FF2B5EF4-FFF2-40B4-BE49-F238E27FC236}">
                <a16:creationId xmlns:a16="http://schemas.microsoft.com/office/drawing/2014/main" id="{18B34404-1839-4461-87B4-DC47E6FC0855}"/>
              </a:ext>
            </a:extLst>
          </p:cNvPr>
          <p:cNvSpPr txBox="1"/>
          <p:nvPr/>
        </p:nvSpPr>
        <p:spPr>
          <a:xfrm>
            <a:off x="355169" y="5534769"/>
            <a:ext cx="7010400" cy="461665"/>
          </a:xfrm>
          <a:prstGeom prst="rect">
            <a:avLst/>
          </a:prstGeom>
          <a:noFill/>
        </p:spPr>
        <p:txBody>
          <a:bodyPr wrap="square" rtlCol="0">
            <a:spAutoFit/>
          </a:bodyPr>
          <a:lstStyle/>
          <a:p>
            <a:r>
              <a:rPr lang="en-US" sz="1200" dirty="0"/>
              <a:t>Total amount uplifted in this example is $2,500,000, which is the maximum monthly amount for ERCOT’s current default uplift allocation. </a:t>
            </a:r>
          </a:p>
        </p:txBody>
      </p:sp>
      <p:graphicFrame>
        <p:nvGraphicFramePr>
          <p:cNvPr id="7" name="Table 6">
            <a:extLst>
              <a:ext uri="{FF2B5EF4-FFF2-40B4-BE49-F238E27FC236}">
                <a16:creationId xmlns:a16="http://schemas.microsoft.com/office/drawing/2014/main" id="{57C6CF16-EDC6-4D27-927A-7FCE24D621CF}"/>
              </a:ext>
            </a:extLst>
          </p:cNvPr>
          <p:cNvGraphicFramePr>
            <a:graphicFrameLocks noGrp="1"/>
          </p:cNvGraphicFramePr>
          <p:nvPr>
            <p:extLst>
              <p:ext uri="{D42A27DB-BD31-4B8C-83A1-F6EECF244321}">
                <p14:modId xmlns:p14="http://schemas.microsoft.com/office/powerpoint/2010/main" val="1914867891"/>
              </p:ext>
            </p:extLst>
          </p:nvPr>
        </p:nvGraphicFramePr>
        <p:xfrm>
          <a:off x="377125" y="1229446"/>
          <a:ext cx="7886700" cy="1736754"/>
        </p:xfrm>
        <a:graphic>
          <a:graphicData uri="http://schemas.openxmlformats.org/drawingml/2006/table">
            <a:tbl>
              <a:tblPr/>
              <a:tblGrid>
                <a:gridCol w="1369395">
                  <a:extLst>
                    <a:ext uri="{9D8B030D-6E8A-4147-A177-3AD203B41FA5}">
                      <a16:colId xmlns:a16="http://schemas.microsoft.com/office/drawing/2014/main" val="759160438"/>
                    </a:ext>
                  </a:extLst>
                </a:gridCol>
                <a:gridCol w="1661025">
                  <a:extLst>
                    <a:ext uri="{9D8B030D-6E8A-4147-A177-3AD203B41FA5}">
                      <a16:colId xmlns:a16="http://schemas.microsoft.com/office/drawing/2014/main" val="329942136"/>
                    </a:ext>
                  </a:extLst>
                </a:gridCol>
                <a:gridCol w="1661025">
                  <a:extLst>
                    <a:ext uri="{9D8B030D-6E8A-4147-A177-3AD203B41FA5}">
                      <a16:colId xmlns:a16="http://schemas.microsoft.com/office/drawing/2014/main" val="1895890676"/>
                    </a:ext>
                  </a:extLst>
                </a:gridCol>
                <a:gridCol w="1762462">
                  <a:extLst>
                    <a:ext uri="{9D8B030D-6E8A-4147-A177-3AD203B41FA5}">
                      <a16:colId xmlns:a16="http://schemas.microsoft.com/office/drawing/2014/main" val="1005702653"/>
                    </a:ext>
                  </a:extLst>
                </a:gridCol>
                <a:gridCol w="1432793">
                  <a:extLst>
                    <a:ext uri="{9D8B030D-6E8A-4147-A177-3AD203B41FA5}">
                      <a16:colId xmlns:a16="http://schemas.microsoft.com/office/drawing/2014/main" val="4022050936"/>
                    </a:ext>
                  </a:extLst>
                </a:gridCol>
              </a:tblGrid>
              <a:tr h="228232">
                <a:tc gridSpan="5">
                  <a:txBody>
                    <a:bodyPr/>
                    <a:lstStyle/>
                    <a:p>
                      <a:pPr algn="ctr" rtl="0" fontAlgn="b"/>
                      <a:r>
                        <a:rPr lang="en-US" sz="1200" b="1" i="0" u="none" strike="noStrike" dirty="0">
                          <a:solidFill>
                            <a:srgbClr val="FFFFFF"/>
                          </a:solidFill>
                          <a:effectLst/>
                          <a:latin typeface="Segoe UI" panose="020B0502040204020203" pitchFamily="34" charset="0"/>
                        </a:rPr>
                        <a:t>Counter-Party Level</a:t>
                      </a:r>
                    </a:p>
                  </a:txBody>
                  <a:tcPr marL="9510" marR="9510" marT="9510"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3999466"/>
                  </a:ext>
                </a:extLst>
              </a:tr>
              <a:tr h="380387">
                <a:tc>
                  <a:txBody>
                    <a:bodyPr/>
                    <a:lstStyle/>
                    <a:p>
                      <a:pPr algn="l" rtl="0" fontAlgn="b"/>
                      <a:r>
                        <a:rPr lang="en-US" sz="900" b="1" i="0" u="none" strike="noStrike">
                          <a:solidFill>
                            <a:srgbClr val="000000"/>
                          </a:solidFill>
                          <a:effectLst/>
                          <a:latin typeface="Segoe UI" panose="020B0502040204020203" pitchFamily="34" charset="0"/>
                        </a:rPr>
                        <a:t>Segment</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Total Charges and Credits ($)</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Abs of Charges and Credits ($) </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Total Allocation of uplift ($) </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a:solidFill>
                            <a:srgbClr val="000000"/>
                          </a:solidFill>
                          <a:effectLst/>
                          <a:latin typeface="Segoe UI" panose="020B0502040204020203" pitchFamily="34" charset="0"/>
                        </a:rPr>
                        <a:t>Ratio Share</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034380303"/>
                  </a:ext>
                </a:extLst>
              </a:tr>
              <a:tr h="190194">
                <a:tc>
                  <a:txBody>
                    <a:bodyPr/>
                    <a:lstStyle/>
                    <a:p>
                      <a:pPr algn="l" rtl="0" fontAlgn="b"/>
                      <a:r>
                        <a:rPr lang="en-US" sz="1100" b="0" i="0" u="none" strike="noStrike">
                          <a:solidFill>
                            <a:srgbClr val="000000"/>
                          </a:solidFill>
                          <a:effectLst/>
                          <a:latin typeface="Calibri" panose="020F0502020204030204" pitchFamily="34" charset="0"/>
                        </a:rPr>
                        <a:t>Gen</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100" b="0" i="0" u="none" strike="noStrike">
                          <a:solidFill>
                            <a:srgbClr val="000000"/>
                          </a:solidFill>
                          <a:effectLst/>
                          <a:latin typeface="Calibri" panose="020F0502020204030204" pitchFamily="34" charset="0"/>
                        </a:rPr>
                        <a:t>9,709,401,269.73</a:t>
                      </a:r>
                    </a:p>
                  </a:txBody>
                  <a:tcPr marL="9510" marR="9510" marT="9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356,957,087.64</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91,910.17</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3.68%</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1438312"/>
                  </a:ext>
                </a:extLst>
              </a:tr>
              <a:tr h="190194">
                <a:tc>
                  <a:txBody>
                    <a:bodyPr/>
                    <a:lstStyle/>
                    <a:p>
                      <a:pPr algn="l" rtl="0" fontAlgn="b"/>
                      <a:r>
                        <a:rPr lang="en-US" sz="1100" b="0" i="0" u="none" strike="noStrike">
                          <a:solidFill>
                            <a:srgbClr val="000000"/>
                          </a:solidFill>
                          <a:effectLst/>
                          <a:latin typeface="Calibri" panose="020F0502020204030204" pitchFamily="34" charset="0"/>
                        </a:rPr>
                        <a:t>Load</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540,182,952.27</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139,087.61</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5.56%</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535687"/>
                  </a:ext>
                </a:extLst>
              </a:tr>
              <a:tr h="190194">
                <a:tc>
                  <a:txBody>
                    <a:bodyPr/>
                    <a:lstStyle/>
                    <a:p>
                      <a:pPr algn="l" rtl="0" fontAlgn="b"/>
                      <a:r>
                        <a:rPr lang="en-US" sz="1100" b="0" i="0" u="none" strike="noStrike">
                          <a:solidFill>
                            <a:srgbClr val="000000"/>
                          </a:solidFill>
                          <a:effectLst/>
                          <a:latin typeface="Calibri" panose="020F0502020204030204" pitchFamily="34" charset="0"/>
                        </a:rPr>
                        <a:t>Load and Gen</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7,679,978,512.90</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1,977,459.35</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79.10%</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62617"/>
                  </a:ext>
                </a:extLst>
              </a:tr>
              <a:tr h="190194">
                <a:tc>
                  <a:txBody>
                    <a:bodyPr/>
                    <a:lstStyle/>
                    <a:p>
                      <a:pPr algn="l" rtl="0" fontAlgn="b"/>
                      <a:r>
                        <a:rPr lang="en-US" sz="1100" b="0" i="0" u="none" strike="noStrike">
                          <a:solidFill>
                            <a:srgbClr val="000000"/>
                          </a:solidFill>
                          <a:effectLst/>
                          <a:latin typeface="Calibri" panose="020F0502020204030204" pitchFamily="34" charset="0"/>
                        </a:rPr>
                        <a:t>Trader</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1,085,422,795.30</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279,477.27</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11.18%</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5679883"/>
                  </a:ext>
                </a:extLst>
              </a:tr>
              <a:tr h="190194">
                <a:tc>
                  <a:txBody>
                    <a:bodyPr/>
                    <a:lstStyle/>
                    <a:p>
                      <a:pPr algn="l" rtl="0" fontAlgn="b"/>
                      <a:r>
                        <a:rPr lang="en-US" sz="1100" b="0" i="0" u="none" strike="noStrike">
                          <a:solidFill>
                            <a:srgbClr val="000000"/>
                          </a:solidFill>
                          <a:effectLst/>
                          <a:latin typeface="Calibri" panose="020F0502020204030204" pitchFamily="34" charset="0"/>
                        </a:rPr>
                        <a:t>CRRAH Only</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46,859,921.62</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12,065.61</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0.48%</a:t>
                      </a:r>
                    </a:p>
                  </a:txBody>
                  <a:tcPr marL="9510" marR="9510" marT="9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225127"/>
                  </a:ext>
                </a:extLst>
              </a:tr>
              <a:tr h="0">
                <a:tc>
                  <a:txBody>
                    <a:bodyPr/>
                    <a:lstStyle/>
                    <a:p>
                      <a:pPr algn="l" rtl="0" fontAlgn="b"/>
                      <a:r>
                        <a:rPr lang="en-US" sz="1100" b="1" i="0" u="none" strike="noStrike" dirty="0">
                          <a:solidFill>
                            <a:srgbClr val="000000"/>
                          </a:solidFill>
                          <a:effectLst/>
                          <a:latin typeface="Calibri" panose="020F0502020204030204" pitchFamily="34" charset="0"/>
                        </a:rPr>
                        <a:t>Total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9,709,401,269.73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2,500,000.00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86552509"/>
                  </a:ext>
                </a:extLst>
              </a:tr>
            </a:tbl>
          </a:graphicData>
        </a:graphic>
      </p:graphicFrame>
      <p:graphicFrame>
        <p:nvGraphicFramePr>
          <p:cNvPr id="10" name="Table 9">
            <a:extLst>
              <a:ext uri="{FF2B5EF4-FFF2-40B4-BE49-F238E27FC236}">
                <a16:creationId xmlns:a16="http://schemas.microsoft.com/office/drawing/2014/main" id="{2105F57E-3529-493C-A75A-D6038A167852}"/>
              </a:ext>
            </a:extLst>
          </p:cNvPr>
          <p:cNvGraphicFramePr>
            <a:graphicFrameLocks noGrp="1"/>
          </p:cNvGraphicFramePr>
          <p:nvPr>
            <p:extLst>
              <p:ext uri="{D42A27DB-BD31-4B8C-83A1-F6EECF244321}">
                <p14:modId xmlns:p14="http://schemas.microsoft.com/office/powerpoint/2010/main" val="152178483"/>
              </p:ext>
            </p:extLst>
          </p:nvPr>
        </p:nvGraphicFramePr>
        <p:xfrm>
          <a:off x="377124" y="3468914"/>
          <a:ext cx="7886700" cy="1752600"/>
        </p:xfrm>
        <a:graphic>
          <a:graphicData uri="http://schemas.openxmlformats.org/drawingml/2006/table">
            <a:tbl>
              <a:tblPr/>
              <a:tblGrid>
                <a:gridCol w="1375476">
                  <a:extLst>
                    <a:ext uri="{9D8B030D-6E8A-4147-A177-3AD203B41FA5}">
                      <a16:colId xmlns:a16="http://schemas.microsoft.com/office/drawing/2014/main" val="2511107012"/>
                    </a:ext>
                  </a:extLst>
                </a:gridCol>
                <a:gridCol w="1676400">
                  <a:extLst>
                    <a:ext uri="{9D8B030D-6E8A-4147-A177-3AD203B41FA5}">
                      <a16:colId xmlns:a16="http://schemas.microsoft.com/office/drawing/2014/main" val="3415408693"/>
                    </a:ext>
                  </a:extLst>
                </a:gridCol>
                <a:gridCol w="1676400">
                  <a:extLst>
                    <a:ext uri="{9D8B030D-6E8A-4147-A177-3AD203B41FA5}">
                      <a16:colId xmlns:a16="http://schemas.microsoft.com/office/drawing/2014/main" val="3538702798"/>
                    </a:ext>
                  </a:extLst>
                </a:gridCol>
                <a:gridCol w="1752600">
                  <a:extLst>
                    <a:ext uri="{9D8B030D-6E8A-4147-A177-3AD203B41FA5}">
                      <a16:colId xmlns:a16="http://schemas.microsoft.com/office/drawing/2014/main" val="2320615639"/>
                    </a:ext>
                  </a:extLst>
                </a:gridCol>
                <a:gridCol w="1405824">
                  <a:extLst>
                    <a:ext uri="{9D8B030D-6E8A-4147-A177-3AD203B41FA5}">
                      <a16:colId xmlns:a16="http://schemas.microsoft.com/office/drawing/2014/main" val="3729758266"/>
                    </a:ext>
                  </a:extLst>
                </a:gridCol>
              </a:tblGrid>
              <a:tr h="228600">
                <a:tc gridSpan="5">
                  <a:txBody>
                    <a:bodyPr/>
                    <a:lstStyle/>
                    <a:p>
                      <a:pPr algn="ctr" rtl="0"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02583990"/>
                  </a:ext>
                </a:extLst>
              </a:tr>
              <a:tr h="381000">
                <a:tc>
                  <a:txBody>
                    <a:bodyPr/>
                    <a:lstStyle/>
                    <a:p>
                      <a:pPr algn="l" rtl="0" fontAlgn="b"/>
                      <a:r>
                        <a:rPr lang="en-US" sz="900" b="1" i="0" u="none" strike="noStrike">
                          <a:solidFill>
                            <a:srgbClr val="000000"/>
                          </a:solidFill>
                          <a:effectLst/>
                          <a:latin typeface="Segoe UI" panose="020B0502040204020203" pitchFamily="34" charset="0"/>
                        </a:rPr>
                        <a:t>Segment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Total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Abs of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dirty="0">
                          <a:solidFill>
                            <a:srgbClr val="000000"/>
                          </a:solidFill>
                          <a:effectLst/>
                          <a:latin typeface="Segoe UI" panose="020B0502040204020203" pitchFamily="34" charset="0"/>
                        </a:rPr>
                        <a:t>Total Allocation of uplift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900" b="1" i="0" u="none" strike="noStrike">
                          <a:solidFill>
                            <a:srgbClr val="000000"/>
                          </a:solidFill>
                          <a:effectLst/>
                          <a:latin typeface="Segoe UI" panose="020B0502040204020203" pitchFamily="34" charset="0"/>
                        </a:rPr>
                        <a:t>Ratio Share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963629376"/>
                  </a:ext>
                </a:extLst>
              </a:tr>
              <a:tr h="190500">
                <a:tc>
                  <a:txBody>
                    <a:bodyPr/>
                    <a:lstStyle/>
                    <a:p>
                      <a:pPr algn="l" rtl="0" fontAlgn="b"/>
                      <a:r>
                        <a:rPr lang="en-US" sz="1100" b="0" i="0" u="none" strike="noStrike">
                          <a:solidFill>
                            <a:srgbClr val="000000"/>
                          </a:solidFill>
                          <a:effectLst/>
                          <a:latin typeface="Calibri" panose="020F0502020204030204" pitchFamily="34" charset="0"/>
                        </a:rPr>
                        <a:t>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100" b="0" i="0" u="none" strike="noStrike" dirty="0">
                          <a:solidFill>
                            <a:srgbClr val="000000"/>
                          </a:solidFill>
                          <a:effectLst/>
                          <a:latin typeface="Calibri" panose="020F0502020204030204" pitchFamily="34" charset="0"/>
                        </a:rPr>
                        <a:t>9,709,401,269.73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1,197,888,669.01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308,435.26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12.34%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076225"/>
                  </a:ext>
                </a:extLst>
              </a:tr>
              <a:tr h="190500">
                <a:tc>
                  <a:txBody>
                    <a:bodyPr/>
                    <a:lstStyle/>
                    <a:p>
                      <a:pPr algn="l" rtl="0" fontAlgn="b"/>
                      <a:r>
                        <a:rPr lang="en-US" sz="1100" b="0" i="0" u="none" strike="noStrike">
                          <a:solidFill>
                            <a:srgbClr val="000000"/>
                          </a:solidFill>
                          <a:effectLst/>
                          <a:latin typeface="Calibri" panose="020F0502020204030204" pitchFamily="34" charset="0"/>
                        </a:rPr>
                        <a:t>Load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1,376,878,339.93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354,521.95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9660109"/>
                  </a:ext>
                </a:extLst>
              </a:tr>
              <a:tr h="190500">
                <a:tc>
                  <a:txBody>
                    <a:bodyPr/>
                    <a:lstStyle/>
                    <a:p>
                      <a:pPr algn="l" rtl="0" fontAlgn="b"/>
                      <a:r>
                        <a:rPr lang="en-US" sz="1100" b="0" i="0" u="none" strike="noStrike">
                          <a:solidFill>
                            <a:srgbClr val="000000"/>
                          </a:solidFill>
                          <a:effectLst/>
                          <a:latin typeface="Calibri" panose="020F0502020204030204" pitchFamily="34" charset="0"/>
                        </a:rPr>
                        <a:t>Load and 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5,127,370,307.51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1,320,207.64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52.81%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244086"/>
                  </a:ext>
                </a:extLst>
              </a:tr>
              <a:tr h="190500">
                <a:tc>
                  <a:txBody>
                    <a:bodyPr/>
                    <a:lstStyle/>
                    <a:p>
                      <a:pPr algn="l" rtl="0" fontAlgn="b"/>
                      <a:r>
                        <a:rPr lang="en-US" sz="1100" b="0" i="0" u="none" strike="noStrike">
                          <a:solidFill>
                            <a:srgbClr val="000000"/>
                          </a:solidFill>
                          <a:effectLst/>
                          <a:latin typeface="Calibri" panose="020F0502020204030204" pitchFamily="34" charset="0"/>
                        </a:rPr>
                        <a:t>Trader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1,483,757,044.62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382,041.33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15.28%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6358984"/>
                  </a:ext>
                </a:extLst>
              </a:tr>
              <a:tr h="190500">
                <a:tc>
                  <a:txBody>
                    <a:bodyPr/>
                    <a:lstStyle/>
                    <a:p>
                      <a:pPr algn="l" rtl="0" fontAlgn="b"/>
                      <a:r>
                        <a:rPr lang="en-US" sz="1100" b="0" i="0" u="none" strike="noStrike">
                          <a:solidFill>
                            <a:srgbClr val="000000"/>
                          </a:solidFill>
                          <a:effectLst/>
                          <a:latin typeface="Calibri" panose="020F0502020204030204" pitchFamily="34" charset="0"/>
                        </a:rPr>
                        <a:t>CRRAH Only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523,506,908.66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134,793.82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091429"/>
                  </a:ext>
                </a:extLst>
              </a:tr>
              <a:tr h="190500">
                <a:tc>
                  <a:txBody>
                    <a:bodyPr/>
                    <a:lstStyle/>
                    <a:p>
                      <a:pPr algn="l" rtl="0" fontAlgn="b"/>
                      <a:r>
                        <a:rPr lang="en-US" sz="1100" b="1" i="0" u="none" strike="noStrike" dirty="0">
                          <a:solidFill>
                            <a:srgbClr val="000000"/>
                          </a:solidFill>
                          <a:effectLst/>
                          <a:latin typeface="Calibri" panose="020F0502020204030204" pitchFamily="34" charset="0"/>
                        </a:rPr>
                        <a:t>Total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9,709,401,269.73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2,500,000.00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9973444"/>
                  </a:ext>
                </a:extLst>
              </a:tr>
            </a:tbl>
          </a:graphicData>
        </a:graphic>
      </p:graphicFrame>
    </p:spTree>
    <p:extLst>
      <p:ext uri="{BB962C8B-B14F-4D97-AF65-F5344CB8AC3E}">
        <p14:creationId xmlns:p14="http://schemas.microsoft.com/office/powerpoint/2010/main" val="281974261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c34af464-7aa1-4edd-9be4-83dffc1cb926"/>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23938</TotalTime>
  <Words>1609</Words>
  <Application>Microsoft Office PowerPoint</Application>
  <PresentationFormat>On-screen Show (4:3)</PresentationFormat>
  <Paragraphs>387</Paragraphs>
  <Slides>20</Slides>
  <Notes>1</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Segoe UI</vt:lpstr>
      <vt:lpstr>1_Custom Design</vt:lpstr>
      <vt:lpstr>Office Theme</vt:lpstr>
      <vt:lpstr>Custom Design</vt:lpstr>
      <vt:lpstr>Worksheet</vt:lpstr>
      <vt:lpstr>PowerPoint Presentation</vt:lpstr>
      <vt:lpstr>Request for Data</vt:lpstr>
      <vt:lpstr>Request for analysis on Default Uplift Allocation based on PJM methodology</vt:lpstr>
      <vt:lpstr>PJM Allocation Formula</vt:lpstr>
      <vt:lpstr>ERCOT adjustments to PJM methodology for estimates.</vt:lpstr>
      <vt:lpstr>ERCOT adjustments to PJM methodology for estimates.</vt:lpstr>
      <vt:lpstr>Current ERCOT Allocation Method – January 2021</vt:lpstr>
      <vt:lpstr>PJM Method – January 2021</vt:lpstr>
      <vt:lpstr>PJM Method – June through August 2021 </vt:lpstr>
      <vt:lpstr>PJM Method – December 2019 through February 2020 </vt:lpstr>
      <vt:lpstr>Count of Participants</vt:lpstr>
      <vt:lpstr>Appendix</vt:lpstr>
      <vt:lpstr>PowerPoint Presentation</vt:lpstr>
      <vt:lpstr>Estimated Default Uplift Shares by Segment</vt:lpstr>
      <vt:lpstr>Estimated Default Uplift Shares by Segment</vt:lpstr>
      <vt:lpstr>Estimated Default Uplift Shares by Segment</vt:lpstr>
      <vt:lpstr>Estimated Default Uplift Shares by Segment</vt:lpstr>
      <vt:lpstr>Estimated Default Uplift Shares by Segment</vt:lpstr>
      <vt:lpstr>Estimated Default Uplift Shares by Segment</vt:lpstr>
      <vt:lpstr>Default Uplift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372</cp:revision>
  <cp:lastPrinted>2016-01-21T20:53:15Z</cp:lastPrinted>
  <dcterms:created xsi:type="dcterms:W3CDTF">2016-01-21T15:20:31Z</dcterms:created>
  <dcterms:modified xsi:type="dcterms:W3CDTF">2022-01-14T18:50:21Z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