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8"/>
  </p:notesMasterIdLst>
  <p:handoutMasterIdLst>
    <p:handoutMasterId r:id="rId9"/>
  </p:handoutMasterIdLst>
  <p:sldIdLst>
    <p:sldId id="267" r:id="rId6"/>
    <p:sldId id="268" r:id="rId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68" d="100"/>
          <a:sy n="68" d="100"/>
        </p:scale>
        <p:origin x="792" y="60"/>
      </p:cViewPr>
      <p:guideLst>
        <p:guide orient="horz" pos="2160"/>
        <p:guide pos="384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1/11/2022</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1/11/2022</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2889343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42565054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406400" y="990601"/>
            <a:ext cx="113792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Footer Placeholder 4"/>
          <p:cNvSpPr>
            <a:spLocks noGrp="1"/>
          </p:cNvSpPr>
          <p:nvPr>
            <p:ph type="ftr" sz="quarter" idx="11"/>
          </p:nvPr>
        </p:nvSpPr>
        <p:spPr>
          <a:xfrm>
            <a:off x="3657600" y="6553200"/>
            <a:ext cx="5384800" cy="228600"/>
          </a:xfrm>
        </p:spPr>
        <p:txBody>
          <a:bodyPr/>
          <a:lstStyle/>
          <a:p>
            <a:r>
              <a:rPr lang="en-US"/>
              <a:t>Footer text goes here.</a:t>
            </a: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838200" y="990601"/>
            <a:ext cx="51816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6172200" y="990601"/>
            <a:ext cx="51816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673600" y="0"/>
            <a:ext cx="7518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33349" y="2876278"/>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101600" y="6477000"/>
            <a:ext cx="100584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667000" y="6477001"/>
            <a:ext cx="950976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332734" y="6248400"/>
            <a:ext cx="1181866" cy="457200"/>
          </a:xfrm>
          <a:prstGeom prst="rect">
            <a:avLst/>
          </a:prstGeom>
        </p:spPr>
      </p:pic>
      <p:sp>
        <p:nvSpPr>
          <p:cNvPr id="9" name="TextBox 8"/>
          <p:cNvSpPr txBox="1"/>
          <p:nvPr userDrawn="1"/>
        </p:nvSpPr>
        <p:spPr>
          <a:xfrm>
            <a:off x="72901" y="6553200"/>
            <a:ext cx="943100"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1</a:t>
            </a:fld>
            <a:endParaRPr lang="en-US"/>
          </a:p>
        </p:txBody>
      </p:sp>
      <p:sp>
        <p:nvSpPr>
          <p:cNvPr id="5" name="Title 4"/>
          <p:cNvSpPr>
            <a:spLocks noGrp="1"/>
          </p:cNvSpPr>
          <p:nvPr>
            <p:ph type="title"/>
          </p:nvPr>
        </p:nvSpPr>
        <p:spPr>
          <a:xfrm>
            <a:off x="406400" y="243682"/>
            <a:ext cx="11785600" cy="518318"/>
          </a:xfrm>
        </p:spPr>
        <p:txBody>
          <a:bodyPr/>
          <a:lstStyle/>
          <a:p>
            <a:r>
              <a:rPr lang="en-US" dirty="0"/>
              <a:t>PRS – January 13, 2022 - Proposed Combined Ballot Methodology</a:t>
            </a:r>
          </a:p>
        </p:txBody>
      </p:sp>
      <p:sp>
        <p:nvSpPr>
          <p:cNvPr id="6" name="Content Placeholder 5"/>
          <p:cNvSpPr>
            <a:spLocks noGrp="1"/>
          </p:cNvSpPr>
          <p:nvPr>
            <p:ph idx="1"/>
          </p:nvPr>
        </p:nvSpPr>
        <p:spPr>
          <a:xfrm>
            <a:off x="406400" y="914400"/>
            <a:ext cx="11379200" cy="5943600"/>
          </a:xfrm>
        </p:spPr>
        <p:txBody>
          <a:bodyPr/>
          <a:lstStyle/>
          <a:p>
            <a:pPr marL="0" indent="0">
              <a:buNone/>
            </a:pPr>
            <a:r>
              <a:rPr lang="en-US" sz="2000" dirty="0">
                <a:solidFill>
                  <a:schemeClr val="tx1"/>
                </a:solidFill>
              </a:rPr>
              <a:t>In an effort to minimize the number of roll-call votes, PRS Leadership and ERCOT Market Rules would like to propose a combined ballot for NPRRs/SCRs meeting one of the following criteria:</a:t>
            </a:r>
            <a:endParaRPr lang="en-US" sz="2000" strike="sngStrike" dirty="0">
              <a:solidFill>
                <a:schemeClr val="tx1"/>
              </a:solidFill>
            </a:endParaRPr>
          </a:p>
          <a:p>
            <a:r>
              <a:rPr lang="en-US" sz="2000" dirty="0">
                <a:solidFill>
                  <a:schemeClr val="tx1"/>
                </a:solidFill>
              </a:rPr>
              <a:t>Impact Analyses votes on SCRs/NPRRs with unopposed language votes at earlier PRS meetings</a:t>
            </a:r>
          </a:p>
          <a:p>
            <a:r>
              <a:rPr lang="en-US" sz="2000" dirty="0">
                <a:solidFill>
                  <a:schemeClr val="tx1"/>
                </a:solidFill>
              </a:rPr>
              <a:t>Language votes with endorsements from another subcommittee (ex: PRS tabled an NPRR and referred the issue to WMS, and WMS has now sent back an endorsement of some version of that NPRR)</a:t>
            </a:r>
          </a:p>
          <a:p>
            <a:pPr marL="0" indent="0">
              <a:buNone/>
            </a:pPr>
            <a:endParaRPr lang="en-US" sz="800" dirty="0">
              <a:solidFill>
                <a:schemeClr val="tx1"/>
              </a:solidFill>
            </a:endParaRPr>
          </a:p>
          <a:p>
            <a:pPr marL="0" indent="0">
              <a:buNone/>
            </a:pPr>
            <a:endParaRPr lang="en-US" sz="800" dirty="0">
              <a:solidFill>
                <a:schemeClr val="tx1"/>
              </a:solidFill>
            </a:endParaRPr>
          </a:p>
          <a:p>
            <a:pPr marL="0" indent="0">
              <a:buNone/>
            </a:pPr>
            <a:endParaRPr lang="en-US" sz="800" dirty="0">
              <a:solidFill>
                <a:schemeClr val="tx1"/>
              </a:solidFill>
            </a:endParaRPr>
          </a:p>
          <a:p>
            <a:pPr marL="0" indent="0">
              <a:buNone/>
            </a:pPr>
            <a:r>
              <a:rPr lang="en-US" sz="2000" dirty="0">
                <a:solidFill>
                  <a:schemeClr val="tx1"/>
                </a:solidFill>
              </a:rPr>
              <a:t>For the NPRRs not listed on the combined ballot on the following slide, the sponsors will introduce them individually if they are up for initial language review at PRS; participants can discuss the NPRRs and provide input on desired motions, in the hopes of rolling those into the combined ballot.  Individual ballots should be expected for any remaining items that are not on the “Remain Tabled” list.  If comments have been submitted on an NPRR that is expected to remain tabled, those may also be discussed, if desired.</a:t>
            </a:r>
          </a:p>
        </p:txBody>
      </p:sp>
    </p:spTree>
    <p:extLst>
      <p:ext uri="{BB962C8B-B14F-4D97-AF65-F5344CB8AC3E}">
        <p14:creationId xmlns:p14="http://schemas.microsoft.com/office/powerpoint/2010/main" val="3190927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
        <p:nvSpPr>
          <p:cNvPr id="5" name="Title 4"/>
          <p:cNvSpPr>
            <a:spLocks noGrp="1"/>
          </p:cNvSpPr>
          <p:nvPr>
            <p:ph type="title"/>
          </p:nvPr>
        </p:nvSpPr>
        <p:spPr/>
        <p:txBody>
          <a:bodyPr/>
          <a:lstStyle/>
          <a:p>
            <a:r>
              <a:rPr lang="en-US" dirty="0"/>
              <a:t>PRS – January 13, 2022 – Combined Ballot</a:t>
            </a:r>
          </a:p>
        </p:txBody>
      </p:sp>
      <p:sp>
        <p:nvSpPr>
          <p:cNvPr id="6" name="Content Placeholder 5"/>
          <p:cNvSpPr>
            <a:spLocks noGrp="1"/>
          </p:cNvSpPr>
          <p:nvPr>
            <p:ph idx="1"/>
          </p:nvPr>
        </p:nvSpPr>
        <p:spPr>
          <a:xfrm>
            <a:off x="228600" y="815178"/>
            <a:ext cx="11658600" cy="4976022"/>
          </a:xfrm>
        </p:spPr>
        <p:txBody>
          <a:bodyPr/>
          <a:lstStyle/>
          <a:p>
            <a:pPr lvl="0">
              <a:spcBef>
                <a:spcPts val="600"/>
              </a:spcBef>
              <a:spcAft>
                <a:spcPts val="600"/>
              </a:spcAft>
            </a:pPr>
            <a:r>
              <a:rPr lang="en-US" sz="2400" dirty="0">
                <a:solidFill>
                  <a:schemeClr val="tx1"/>
                </a:solidFill>
              </a:rPr>
              <a:t>To approve the December 14, 2021, PRS Meeting Minutes as presented</a:t>
            </a:r>
          </a:p>
          <a:p>
            <a:pPr lvl="0">
              <a:spcBef>
                <a:spcPts val="600"/>
              </a:spcBef>
              <a:spcAft>
                <a:spcPts val="600"/>
              </a:spcAft>
            </a:pPr>
            <a:r>
              <a:rPr lang="en-US" sz="2400" dirty="0">
                <a:solidFill>
                  <a:schemeClr val="tx1"/>
                </a:solidFill>
              </a:rPr>
              <a:t>To endorse and forward to TAC the 12/14/21 PRS Report and Impact Analysis for </a:t>
            </a:r>
            <a:r>
              <a:rPr lang="en-US" sz="2400" b="1" dirty="0">
                <a:solidFill>
                  <a:schemeClr val="tx1"/>
                </a:solidFill>
              </a:rPr>
              <a:t>NPRR1099</a:t>
            </a:r>
          </a:p>
          <a:p>
            <a:pPr lvl="0">
              <a:spcBef>
                <a:spcPts val="600"/>
              </a:spcBef>
              <a:spcAft>
                <a:spcPts val="600"/>
              </a:spcAft>
            </a:pPr>
            <a:r>
              <a:rPr lang="en-US" sz="2400" dirty="0">
                <a:solidFill>
                  <a:schemeClr val="tx1"/>
                </a:solidFill>
              </a:rPr>
              <a:t>To endorse and forward to TAC the 12/14/21 PRS Report and Impact Analysis for </a:t>
            </a:r>
            <a:r>
              <a:rPr lang="en-US" sz="2400" b="1" dirty="0">
                <a:solidFill>
                  <a:schemeClr val="tx1"/>
                </a:solidFill>
              </a:rPr>
              <a:t>NPRR1102</a:t>
            </a:r>
          </a:p>
          <a:p>
            <a:pPr lvl="0">
              <a:spcBef>
                <a:spcPts val="600"/>
              </a:spcBef>
              <a:spcAft>
                <a:spcPts val="600"/>
              </a:spcAft>
            </a:pPr>
            <a:r>
              <a:rPr lang="en-US" sz="2400" dirty="0">
                <a:solidFill>
                  <a:schemeClr val="tx1"/>
                </a:solidFill>
              </a:rPr>
              <a:t>To table </a:t>
            </a:r>
            <a:r>
              <a:rPr lang="en-US" sz="2400" b="1" dirty="0">
                <a:solidFill>
                  <a:schemeClr val="tx1"/>
                </a:solidFill>
              </a:rPr>
              <a:t>SCR818</a:t>
            </a:r>
          </a:p>
          <a:p>
            <a:pPr lvl="0">
              <a:spcBef>
                <a:spcPts val="600"/>
              </a:spcBef>
              <a:spcAft>
                <a:spcPts val="600"/>
              </a:spcAft>
            </a:pPr>
            <a:r>
              <a:rPr lang="en-US" sz="2400" dirty="0">
                <a:solidFill>
                  <a:schemeClr val="tx1"/>
                </a:solidFill>
              </a:rPr>
              <a:t>To endorse the ROS-recommended priority of 2022 and rank of 330 for </a:t>
            </a:r>
            <a:r>
              <a:rPr lang="en-US" sz="2400" b="1" dirty="0">
                <a:solidFill>
                  <a:schemeClr val="tx1"/>
                </a:solidFill>
              </a:rPr>
              <a:t>PGRR099</a:t>
            </a:r>
          </a:p>
          <a:p>
            <a:pPr lvl="0">
              <a:spcBef>
                <a:spcPts val="600"/>
              </a:spcBef>
              <a:spcAft>
                <a:spcPts val="600"/>
              </a:spcAft>
            </a:pPr>
            <a:r>
              <a:rPr lang="en-US" sz="2400" dirty="0">
                <a:solidFill>
                  <a:schemeClr val="tx1"/>
                </a:solidFill>
              </a:rPr>
              <a:t>To recommend approval of SCR819 as submitted and to forward to TAC </a:t>
            </a:r>
            <a:r>
              <a:rPr lang="en-US" sz="2400" b="1" dirty="0">
                <a:solidFill>
                  <a:schemeClr val="tx1"/>
                </a:solidFill>
              </a:rPr>
              <a:t>SCR819</a:t>
            </a:r>
            <a:r>
              <a:rPr lang="en-US" sz="2400" dirty="0">
                <a:solidFill>
                  <a:schemeClr val="tx1"/>
                </a:solidFill>
              </a:rPr>
              <a:t> and the Impact Analysis with a recommended priority of 2022 and rank of 3570</a:t>
            </a:r>
          </a:p>
          <a:p>
            <a:pPr lvl="0">
              <a:spcBef>
                <a:spcPts val="600"/>
              </a:spcBef>
              <a:spcAft>
                <a:spcPts val="600"/>
              </a:spcAft>
            </a:pPr>
            <a:r>
              <a:rPr lang="en-US" sz="2400" dirty="0">
                <a:solidFill>
                  <a:schemeClr val="tx1"/>
                </a:solidFill>
              </a:rPr>
              <a:t>To recommend approval of NPRR1111 as submitted and to forward to TAC </a:t>
            </a:r>
            <a:r>
              <a:rPr lang="en-US" sz="2400" b="1" dirty="0">
                <a:solidFill>
                  <a:schemeClr val="tx1"/>
                </a:solidFill>
              </a:rPr>
              <a:t>NPRR1111</a:t>
            </a:r>
            <a:r>
              <a:rPr lang="en-US" sz="2400" dirty="0">
                <a:solidFill>
                  <a:schemeClr val="tx1"/>
                </a:solidFill>
              </a:rPr>
              <a:t> and the Impact Analysis</a:t>
            </a:r>
          </a:p>
        </p:txBody>
      </p:sp>
    </p:spTree>
    <p:extLst>
      <p:ext uri="{BB962C8B-B14F-4D97-AF65-F5344CB8AC3E}">
        <p14:creationId xmlns:p14="http://schemas.microsoft.com/office/powerpoint/2010/main" val="2216050230"/>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C0E9AA12-8AF9-4AA6-90FE-24669859CDF3}">
  <ds:schemaRefs>
    <ds:schemaRef ds:uri="http://purl.org/dc/elements/1.1/"/>
    <ds:schemaRef ds:uri="http://schemas.microsoft.com/office/2006/documentManagement/types"/>
    <ds:schemaRef ds:uri="http://purl.org/dc/terms/"/>
    <ds:schemaRef ds:uri="http://schemas.openxmlformats.org/package/2006/metadata/core-properties"/>
    <ds:schemaRef ds:uri="http://purl.org/dc/dcmitype/"/>
    <ds:schemaRef ds:uri="c34af464-7aa1-4edd-9be4-83dffc1cb926"/>
    <ds:schemaRef ds:uri="http://schemas.microsoft.com/office/infopath/2007/PartnerControls"/>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867</TotalTime>
  <Words>311</Words>
  <Application>Microsoft Office PowerPoint</Application>
  <PresentationFormat>Widescreen</PresentationFormat>
  <Paragraphs>20</Paragraphs>
  <Slides>2</Slides>
  <Notes>2</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2</vt:i4>
      </vt:variant>
    </vt:vector>
  </HeadingPairs>
  <TitlesOfParts>
    <vt:vector size="6" baseType="lpstr">
      <vt:lpstr>Arial</vt:lpstr>
      <vt:lpstr>Calibri</vt:lpstr>
      <vt:lpstr>1_Custom Design</vt:lpstr>
      <vt:lpstr>Office Theme</vt:lpstr>
      <vt:lpstr>PRS – January 13, 2022 - Proposed Combined Ballot Methodology</vt:lpstr>
      <vt:lpstr>PRS – January 13, 2022 – Combined Ballot</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ERCOT</cp:lastModifiedBy>
  <cp:revision>115</cp:revision>
  <cp:lastPrinted>2016-01-21T20:53:15Z</cp:lastPrinted>
  <dcterms:created xsi:type="dcterms:W3CDTF">2016-01-21T15:20:31Z</dcterms:created>
  <dcterms:modified xsi:type="dcterms:W3CDTF">2022-01-11T18:39:28Z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