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318" r:id="rId9"/>
    <p:sldId id="354" r:id="rId10"/>
    <p:sldId id="345" r:id="rId11"/>
    <p:sldId id="350" r:id="rId12"/>
    <p:sldId id="347" r:id="rId13"/>
    <p:sldId id="353" r:id="rId14"/>
    <p:sldId id="294" r:id="rId15"/>
    <p:sldId id="355" r:id="rId16"/>
    <p:sldId id="267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90" autoAdjust="0"/>
    <p:restoredTop sz="96721" autoAdjust="0"/>
  </p:normalViewPr>
  <p:slideViewPr>
    <p:cSldViewPr showGuides="1">
      <p:cViewPr varScale="1">
        <p:scale>
          <a:sx n="111" d="100"/>
          <a:sy n="111" d="100"/>
        </p:scale>
        <p:origin x="45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9374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565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922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1475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January 2022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January 13, 2022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57600" y="2133600"/>
            <a:ext cx="56460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ERCOT Technology Working Group (TWG)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Venkat Tirupati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January 13, 2022</a:t>
            </a:r>
          </a:p>
        </p:txBody>
      </p:sp>
    </p:spTree>
    <p:extLst>
      <p:ext uri="{BB962C8B-B14F-4D97-AF65-F5344CB8AC3E}">
        <p14:creationId xmlns:p14="http://schemas.microsoft.com/office/powerpoint/2010/main" val="4093792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ERCOT Technology Working Group (TWG)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105" y="990599"/>
            <a:ext cx="8779790" cy="4441557"/>
          </a:xfrm>
        </p:spPr>
        <p:txBody>
          <a:bodyPr lIns="91440" tIns="45720" rIns="91440" bIns="45720" anchor="t"/>
          <a:lstStyle/>
          <a:p>
            <a:pPr>
              <a:lnSpc>
                <a:spcPct val="150000"/>
              </a:lnSpc>
            </a:pPr>
            <a:r>
              <a:rPr lang="en-US" sz="1800" dirty="0"/>
              <a:t>Information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</a:rPr>
              <a:t>sharing</a:t>
            </a:r>
            <a:r>
              <a:rPr lang="en-US" sz="1800" dirty="0"/>
              <a:t> about IT/OT Systems/Apps between MP's and ERCOT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cs typeface="Arial"/>
              </a:rPr>
              <a:t>Part of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</a:rPr>
              <a:t>“Other Groups” </a:t>
            </a:r>
            <a:r>
              <a:rPr lang="en-US" sz="1800" dirty="0">
                <a:cs typeface="Arial"/>
              </a:rPr>
              <a:t>family of Committees &amp; Groups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cs typeface="Arial"/>
              </a:rPr>
              <a:t>Rollover EMSWG to TWG (January 20</a:t>
            </a:r>
            <a:r>
              <a:rPr lang="en-US" sz="1800" baseline="30000" dirty="0">
                <a:cs typeface="Arial"/>
              </a:rPr>
              <a:t>th</a:t>
            </a:r>
            <a:r>
              <a:rPr lang="en-US" sz="1800" dirty="0">
                <a:cs typeface="Arial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sz="1800" dirty="0"/>
              <a:t>Membership to include MPs IT/OT representatives and vendors</a:t>
            </a:r>
          </a:p>
          <a:p>
            <a:pPr>
              <a:lnSpc>
                <a:spcPct val="150000"/>
              </a:lnSpc>
            </a:pPr>
            <a:r>
              <a:rPr lang="en-US" sz="1800" dirty="0"/>
              <a:t>Leadership (Chair from ERCOT/ Vice-Chair from MPs)</a:t>
            </a:r>
          </a:p>
          <a:p>
            <a:pPr>
              <a:lnSpc>
                <a:spcPct val="150000"/>
              </a:lnSpc>
            </a:pPr>
            <a:r>
              <a:rPr lang="en-US" sz="1800" dirty="0"/>
              <a:t>Open Session -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</a:rPr>
              <a:t>complementary</a:t>
            </a:r>
            <a:r>
              <a:rPr lang="en-US" sz="1800" dirty="0"/>
              <a:t> to existing committees and groups</a:t>
            </a:r>
            <a:endParaRPr lang="en-US" sz="18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sz="1800" dirty="0">
                <a:cs typeface="Arial"/>
              </a:rPr>
              <a:t>Meets every two months to start with and as deemed necessary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cs typeface="Arial"/>
              </a:rPr>
              <a:t>Reach out &amp; soliciting feedback on charter in progress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cs typeface="Arial"/>
              </a:rPr>
              <a:t>First meeting will be in February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914400"/>
            <a:ext cx="8077200" cy="48006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Recent / Upcoming Project Highlights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2021 Release Targets (final)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2022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In-Flight Strategic Projects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Fast-Frequency Response (FFR) Advancement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DGR/DESR Implementation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BES Combo Model Implementation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Securitization Update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Options for Revision Requests with Impacts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NPRR1112 	– </a:t>
            </a:r>
            <a:r>
              <a:rPr lang="en-US" sz="1400" i="1" dirty="0">
                <a:solidFill>
                  <a:schemeClr val="dk1"/>
                </a:solidFill>
              </a:rPr>
              <a:t>Elimination of Unsecured Credit Limits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NPRR1114	– </a:t>
            </a:r>
            <a:r>
              <a:rPr lang="en-US" sz="1400" b="0" i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Securitization – PURA Subchapter N Uplift Charges</a:t>
            </a:r>
            <a:endParaRPr lang="en-US" sz="1400" i="1" dirty="0"/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SCR818 	– </a:t>
            </a:r>
            <a:r>
              <a:rPr lang="en-US" sz="1200" b="0" i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Changes to Incorporate GIC Modeling Data into Existing Modeling Applications</a:t>
            </a:r>
            <a:endParaRPr lang="en-US" sz="1400" b="0" i="1" kern="12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endParaRPr>
          </a:p>
          <a:p>
            <a:pPr lvl="2">
              <a:tabLst>
                <a:tab pos="2117725" algn="l"/>
              </a:tabLst>
            </a:pPr>
            <a:r>
              <a:rPr lang="en-US" sz="1400" i="1" dirty="0">
                <a:solidFill>
                  <a:schemeClr val="dk1"/>
                </a:solidFill>
              </a:rPr>
              <a:t>PGRR099 – </a:t>
            </a:r>
            <a:r>
              <a:rPr lang="en-US" sz="1200" b="0" i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Revise GIM Process to Ensure Compliance w/Lone Star Infrastructure Protection Act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ERCOT Technology Working Group – Venkat Tirupati</a:t>
            </a:r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096000"/>
            <a:ext cx="7467600" cy="5447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0960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599"/>
            <a:ext cx="8686800" cy="5073929"/>
          </a:xfrm>
        </p:spPr>
        <p:txBody>
          <a:bodyPr/>
          <a:lstStyle/>
          <a:p>
            <a:pPr>
              <a:tabLst>
                <a:tab pos="1771650" algn="l"/>
                <a:tab pos="2173288" algn="l"/>
                <a:tab pos="7199313" algn="l"/>
              </a:tabLst>
            </a:pPr>
            <a:r>
              <a:rPr lang="en-US" sz="1600" dirty="0"/>
              <a:t>2022 January Go-live – 1/1/2022	</a:t>
            </a:r>
            <a:r>
              <a:rPr lang="en-US" sz="1800" i="1" dirty="0">
                <a:solidFill>
                  <a:srgbClr val="00B050"/>
                </a:solidFill>
              </a:rPr>
              <a:t>Complete</a:t>
            </a: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dirty="0"/>
              <a:t>NPRR1073 </a:t>
            </a:r>
            <a:r>
              <a:rPr lang="en-US" sz="1400" kern="0" dirty="0"/>
              <a:t>–</a:t>
            </a:r>
            <a:r>
              <a:rPr lang="en-US" sz="1400" dirty="0"/>
              <a:t> Market Entry/Participation by Principals of Counter-Parties with Financial Obligations</a:t>
            </a: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dirty="0"/>
              <a:t>NPRR1016	– Clarify Requirements for DGRs and Distribution Energy Storage Resources</a:t>
            </a: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kern="0" dirty="0">
                <a:solidFill>
                  <a:srgbClr val="000000"/>
                </a:solidFill>
                <a:latin typeface="Arial" panose="020B0604020202020204" pitchFamily="34" charset="0"/>
              </a:rPr>
              <a:t>PGRR082 	– </a:t>
            </a:r>
            <a:r>
              <a:rPr lang="en-US" sz="1400" dirty="0"/>
              <a:t>Revise Section 5 and Establish Small Generation Interconnection Process</a:t>
            </a: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dirty="0"/>
              <a:t>NOGRR212	– Related to NPRR1016</a:t>
            </a: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endParaRPr lang="en-US" sz="1000" dirty="0"/>
          </a:p>
          <a:p>
            <a:pPr>
              <a:tabLst>
                <a:tab pos="1771650" algn="l"/>
                <a:tab pos="2173288" algn="l"/>
                <a:tab pos="7199313" algn="l"/>
              </a:tabLst>
            </a:pPr>
            <a:r>
              <a:rPr lang="en-US" sz="1600" dirty="0"/>
              <a:t>2022 February Release – 2/1/2022-2/3/2022	</a:t>
            </a:r>
            <a:r>
              <a:rPr lang="en-US" sz="1800" i="1" dirty="0">
                <a:solidFill>
                  <a:srgbClr val="00B050"/>
                </a:solidFill>
              </a:rPr>
              <a:t>In Flight</a:t>
            </a: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dirty="0"/>
              <a:t>NPRR917</a:t>
            </a:r>
            <a:r>
              <a:rPr lang="en-US" sz="1400" kern="0" dirty="0"/>
              <a:t> 	– </a:t>
            </a:r>
            <a:r>
              <a:rPr lang="en-US" sz="1400" dirty="0"/>
              <a:t>Nodal Pricing for SODGs and SOTGs</a:t>
            </a: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kern="0" dirty="0"/>
              <a:t>NPRR1052 	– </a:t>
            </a:r>
            <a:r>
              <a:rPr lang="en-US" sz="1400" dirty="0"/>
              <a:t>Load Zone Pricing for Settlement Only Storage Prior to NPRR995</a:t>
            </a:r>
            <a:endParaRPr lang="en-US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kern="0" dirty="0">
                <a:solidFill>
                  <a:srgbClr val="000000"/>
                </a:solidFill>
                <a:latin typeface="Arial" panose="020B0604020202020204" pitchFamily="34" charset="0"/>
              </a:rPr>
              <a:t>NPRR1065 	– </a:t>
            </a:r>
            <a:r>
              <a:rPr lang="en-US" sz="1400" dirty="0"/>
              <a:t>Implementation Adjustment for NPRR917</a:t>
            </a: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dirty="0"/>
              <a:t>NPRR1005	</a:t>
            </a:r>
            <a:r>
              <a:rPr lang="en-US" sz="1400" kern="0" dirty="0">
                <a:solidFill>
                  <a:srgbClr val="000000"/>
                </a:solidFill>
                <a:latin typeface="Arial" panose="020B0604020202020204" pitchFamily="34" charset="0"/>
              </a:rPr>
              <a:t>– Clarify Definition of Point of Interconnection (POI) and Add Definition Point of 			Interconnection Bus (POIB)</a:t>
            </a:r>
            <a:endParaRPr lang="en-US" sz="1400" dirty="0"/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dirty="0"/>
              <a:t>NOGRR210	</a:t>
            </a:r>
            <a:r>
              <a:rPr lang="en-US" sz="1400" kern="0" dirty="0">
                <a:solidFill>
                  <a:srgbClr val="000000"/>
                </a:solidFill>
                <a:latin typeface="Arial" panose="020B0604020202020204" pitchFamily="34" charset="0"/>
              </a:rPr>
              <a:t>– Related to NPRR1005</a:t>
            </a:r>
            <a:endParaRPr lang="en-US" sz="1400" dirty="0"/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dirty="0"/>
              <a:t>RRGRR025	</a:t>
            </a:r>
            <a:r>
              <a:rPr lang="en-US" sz="1400" kern="0" dirty="0">
                <a:solidFill>
                  <a:srgbClr val="000000"/>
                </a:solidFill>
                <a:latin typeface="Arial" panose="020B0604020202020204" pitchFamily="34" charset="0"/>
              </a:rPr>
              <a:t>– Related to NPRR1005</a:t>
            </a:r>
            <a:endParaRPr lang="en-US" sz="1400" dirty="0"/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kern="0" dirty="0">
                <a:solidFill>
                  <a:srgbClr val="000000"/>
                </a:solidFill>
                <a:latin typeface="Arial" panose="020B0604020202020204" pitchFamily="34" charset="0"/>
              </a:rPr>
              <a:t>NPRR1054	 – Removal of </a:t>
            </a:r>
            <a:r>
              <a:rPr lang="en-US" sz="1400" kern="0" dirty="0" err="1">
                <a:solidFill>
                  <a:srgbClr val="000000"/>
                </a:solidFill>
                <a:latin typeface="Arial" panose="020B0604020202020204" pitchFamily="34" charset="0"/>
              </a:rPr>
              <a:t>Oklaunion</a:t>
            </a:r>
            <a:r>
              <a:rPr lang="en-US" sz="1400" kern="0" dirty="0">
                <a:solidFill>
                  <a:srgbClr val="000000"/>
                </a:solidFill>
                <a:latin typeface="Arial" panose="020B0604020202020204" pitchFamily="34" charset="0"/>
              </a:rPr>
              <a:t> Exemption Language</a:t>
            </a:r>
          </a:p>
          <a:p>
            <a:pPr lvl="2">
              <a:tabLst>
                <a:tab pos="1771650" algn="l"/>
                <a:tab pos="2173288" algn="l"/>
                <a:tab pos="7199313" algn="l"/>
              </a:tabLst>
            </a:pPr>
            <a:r>
              <a:rPr lang="en-US" sz="1200" kern="0" dirty="0">
                <a:solidFill>
                  <a:srgbClr val="000000"/>
                </a:solidFill>
                <a:latin typeface="Arial" panose="020B0604020202020204" pitchFamily="34" charset="0"/>
              </a:rPr>
              <a:t>Partial implementation</a:t>
            </a: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dirty="0"/>
              <a:t>LPGRR068	– 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Add BUSLRG and BUSLRGDG Profile Types</a:t>
            </a:r>
            <a:endParaRPr lang="en-US" sz="700" kern="0" dirty="0"/>
          </a:p>
          <a:p>
            <a:pPr>
              <a:tabLst>
                <a:tab pos="1771650" algn="l"/>
                <a:tab pos="2173288" algn="l"/>
                <a:tab pos="7199313" algn="l"/>
              </a:tabLst>
            </a:pPr>
            <a:endParaRPr lang="en-US" sz="1400" kern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438400" y="6125076"/>
            <a:ext cx="5257800" cy="436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/>
              <a:t>Note:  Projected Go-Live dates are subject to change.</a:t>
            </a:r>
            <a:br>
              <a:rPr lang="en-US" sz="1400" b="0" dirty="0"/>
            </a:br>
            <a:r>
              <a:rPr lang="en-US" sz="14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0960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799"/>
            <a:ext cx="8686800" cy="4997729"/>
          </a:xfrm>
        </p:spPr>
        <p:txBody>
          <a:bodyPr/>
          <a:lstStyle/>
          <a:p>
            <a:pPr>
              <a:tabLst>
                <a:tab pos="1771650" algn="l"/>
                <a:tab pos="2173288" algn="l"/>
                <a:tab pos="7199313" algn="l"/>
              </a:tabLst>
            </a:pPr>
            <a:r>
              <a:rPr lang="en-US" sz="1600" dirty="0"/>
              <a:t>2022 March Release – 3/29/2022-3/31/2022	</a:t>
            </a:r>
            <a:r>
              <a:rPr lang="en-US" sz="1800" i="1" dirty="0">
                <a:solidFill>
                  <a:srgbClr val="00B050"/>
                </a:solidFill>
              </a:rPr>
              <a:t>In Flight</a:t>
            </a: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dirty="0"/>
              <a:t>SCR814	– </a:t>
            </a:r>
            <a:r>
              <a:rPr lang="en-US" sz="1400" dirty="0">
                <a:latin typeface="Arial" panose="020B0604020202020204" pitchFamily="34" charset="0"/>
              </a:rPr>
              <a:t>Point-to-Point (PTP) Obligation Bid Interval Limit</a:t>
            </a: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endParaRPr lang="en-US" sz="1000" dirty="0"/>
          </a:p>
          <a:p>
            <a:pPr>
              <a:tabLst>
                <a:tab pos="1771650" algn="l"/>
                <a:tab pos="2173288" algn="l"/>
                <a:tab pos="7199313" algn="l"/>
              </a:tabLst>
            </a:pPr>
            <a:r>
              <a:rPr lang="en-US" sz="1600" dirty="0"/>
              <a:t>2022 May Release – 5/24/2022-5/26/2022	</a:t>
            </a:r>
            <a:r>
              <a:rPr lang="en-US" sz="1800" i="1" dirty="0">
                <a:solidFill>
                  <a:srgbClr val="00B050"/>
                </a:solidFill>
              </a:rPr>
              <a:t>In Flight</a:t>
            </a: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dirty="0"/>
              <a:t>NPRR939</a:t>
            </a:r>
            <a:r>
              <a:rPr lang="en-US" sz="1400" kern="0" dirty="0"/>
              <a:t> 	– </a:t>
            </a:r>
            <a:r>
              <a:rPr lang="en-US" sz="1400" dirty="0"/>
              <a:t>Modification to Load Resources Providing RRS to Maintain Minimum PRC on 			Generators During Scarcity Conditions</a:t>
            </a: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kern="0" dirty="0"/>
              <a:t>NPRR1093 	– Load Resource Participation in Non-Spinning Reserve</a:t>
            </a: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kern="0" dirty="0"/>
              <a:t>NPRR1101	– </a:t>
            </a:r>
            <a:r>
              <a:rPr lang="en-US" sz="12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Create Non-Spin Deployment Groups made up of Generation Resources Providing Off-Line Non-		Spinning Reserve and Load Resources that are Not Controllable Load Resources Providing 		Non-Spinning Reserve</a:t>
            </a: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dirty="0"/>
              <a:t>SCR800</a:t>
            </a:r>
            <a:r>
              <a:rPr lang="en-US" sz="1400" kern="0" dirty="0"/>
              <a:t> 	– </a:t>
            </a:r>
            <a:r>
              <a:rPr lang="en-US" sz="1400" dirty="0"/>
              <a:t>Addition of DC Tie Ramp to GTBD Calculation</a:t>
            </a: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kern="0" dirty="0"/>
              <a:t>SCR809 	– </a:t>
            </a:r>
            <a:r>
              <a:rPr lang="en-US" sz="1400" dirty="0"/>
              <a:t>Changes to External Telemetry Validations in Resource Limit Calculator</a:t>
            </a:r>
            <a:endParaRPr lang="en-US" sz="1400" kern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438400" y="6125076"/>
            <a:ext cx="5257800" cy="436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/>
              <a:t>Note:  Projected Go-Live dates are subject to change.</a:t>
            </a:r>
            <a:br>
              <a:rPr lang="en-US" sz="1400" b="0" dirty="0"/>
            </a:br>
            <a:r>
              <a:rPr lang="en-US" sz="14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956078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2021 Release Targets – Board Approved NPRRs / SCRs / </a:t>
            </a:r>
            <a:r>
              <a:rPr lang="en-US" sz="2200" b="1" dirty="0" err="1">
                <a:solidFill>
                  <a:schemeClr val="accent1"/>
                </a:solidFill>
              </a:rPr>
              <a:t>xGRRs</a:t>
            </a:r>
            <a:r>
              <a:rPr lang="en-US" sz="2200" b="1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4532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5994365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453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4052987"/>
              </p:ext>
            </p:extLst>
          </p:nvPr>
        </p:nvGraphicFramePr>
        <p:xfrm>
          <a:off x="160280" y="798446"/>
          <a:ext cx="8839200" cy="4243720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2/2 – 2/4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3/30 – 4/1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5/25 – 5/27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7/27 – 7/29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10/5 – 10/7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12/7 – 12/9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NPRR902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NOGRR195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OBDRR023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NPRR998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VCMRR027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PGRR070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NPRR1060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NPRR978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(c)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NPRR1051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ECMS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ECMS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NPRR1080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OBDRR030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NPRR1081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RMGRR164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NPRR1031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RRGRR026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NPRR1081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OBDRR023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4598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18" name="TextBox 21"/>
          <p:cNvSpPr txBox="1">
            <a:spLocks noChangeArrowheads="1"/>
          </p:cNvSpPr>
          <p:nvPr/>
        </p:nvSpPr>
        <p:spPr bwMode="auto">
          <a:xfrm>
            <a:off x="6470115" y="5485388"/>
            <a:ext cx="2505302" cy="95410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NPRR902(a) – ECEII Market Participant MPIM role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NPRR902(b) – MIS links updated for ECEII reports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NPRR978(c) – Forecast Zone scope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NPRR1081(a) – Manual implementation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NPRR1081(b) – Automated solution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OBDRR023(a) – ERS Expenditure Limit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OBDRR023(b) – 4 Standard Contract Terms/Year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427047"/>
              </p:ext>
            </p:extLst>
          </p:nvPr>
        </p:nvGraphicFramePr>
        <p:xfrm>
          <a:off x="176358" y="509819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9666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324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TBD Items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NPRRs: 484, 825(b), 826, 829, 841, 857, 879, 885, 904, 918, 930, 935(b), 936, 941, 945, 962, 965, 1004, 1006, 1019, 1023, 1030, 1032, 1034, 1040, 1057                  SCRs: 799, 805, </a:t>
                      </a:r>
                      <a:r>
                        <a:rPr lang="en-US" sz="900" b="0" strike="sng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809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812                Market Guides: PGRR066, PGRR076       Other Binding Docs: OBDRR009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8621051" y="4604689"/>
            <a:ext cx="37054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118545" y="1366208"/>
            <a:ext cx="370549" cy="1592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r>
              <a:rPr lang="en-US" sz="105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56" name="TextBox 12"/>
          <p:cNvSpPr txBox="1">
            <a:spLocks noChangeArrowheads="1"/>
          </p:cNvSpPr>
          <p:nvPr/>
        </p:nvSpPr>
        <p:spPr bwMode="auto">
          <a:xfrm>
            <a:off x="3080013" y="2633361"/>
            <a:ext cx="149047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/>
              <a:t>Replace </a:t>
            </a:r>
            <a:r>
              <a:rPr lang="en-US" sz="900" b="0" dirty="0" err="1"/>
              <a:t>NoticeBuilder</a:t>
            </a:r>
            <a:endParaRPr lang="en-US" sz="900" b="0" kern="0" dirty="0"/>
          </a:p>
        </p:txBody>
      </p:sp>
      <p:sp>
        <p:nvSpPr>
          <p:cNvPr id="57" name="TextBox 12"/>
          <p:cNvSpPr txBox="1">
            <a:spLocks noChangeArrowheads="1"/>
          </p:cNvSpPr>
          <p:nvPr/>
        </p:nvSpPr>
        <p:spPr bwMode="auto">
          <a:xfrm>
            <a:off x="6024731" y="3200400"/>
            <a:ext cx="1445090" cy="600164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ECMS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11/17 – 11/20 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kern="0" dirty="0"/>
              <a:t>New navigation</a:t>
            </a:r>
          </a:p>
        </p:txBody>
      </p:sp>
      <p:sp>
        <p:nvSpPr>
          <p:cNvPr id="40" name="TextBox 12"/>
          <p:cNvSpPr txBox="1">
            <a:spLocks noChangeArrowheads="1"/>
          </p:cNvSpPr>
          <p:nvPr/>
        </p:nvSpPr>
        <p:spPr bwMode="auto">
          <a:xfrm>
            <a:off x="160279" y="1943100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1/1</a:t>
            </a:r>
            <a:endParaRPr lang="en-US" sz="1200" kern="0" dirty="0"/>
          </a:p>
        </p:txBody>
      </p:sp>
      <p:sp>
        <p:nvSpPr>
          <p:cNvPr id="44" name="TextBox 43"/>
          <p:cNvSpPr txBox="1"/>
          <p:nvPr/>
        </p:nvSpPr>
        <p:spPr>
          <a:xfrm>
            <a:off x="1271547" y="222250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676655" y="2468482"/>
            <a:ext cx="37054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303041" y="1366733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303789" y="1569467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0" name="TextBox 12"/>
          <p:cNvSpPr txBox="1">
            <a:spLocks noChangeArrowheads="1"/>
          </p:cNvSpPr>
          <p:nvPr/>
        </p:nvSpPr>
        <p:spPr bwMode="auto">
          <a:xfrm>
            <a:off x="152400" y="2644001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2/1</a:t>
            </a:r>
            <a:endParaRPr lang="en-US" sz="1200" kern="0" dirty="0"/>
          </a:p>
        </p:txBody>
      </p:sp>
      <p:sp>
        <p:nvSpPr>
          <p:cNvPr id="61" name="TextBox 12"/>
          <p:cNvSpPr txBox="1">
            <a:spLocks noChangeArrowheads="1"/>
          </p:cNvSpPr>
          <p:nvPr/>
        </p:nvSpPr>
        <p:spPr bwMode="auto">
          <a:xfrm>
            <a:off x="6024781" y="1939635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10/1</a:t>
            </a:r>
            <a:endParaRPr lang="en-US" sz="1200" kern="0" dirty="0"/>
          </a:p>
        </p:txBody>
      </p:sp>
      <p:sp>
        <p:nvSpPr>
          <p:cNvPr id="42" name="TextBox 12"/>
          <p:cNvSpPr txBox="1">
            <a:spLocks noChangeArrowheads="1"/>
          </p:cNvSpPr>
          <p:nvPr/>
        </p:nvSpPr>
        <p:spPr bwMode="auto">
          <a:xfrm>
            <a:off x="1598860" y="3276600"/>
            <a:ext cx="15270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5/1</a:t>
            </a:r>
            <a:endParaRPr lang="en-US" sz="1200" kern="0" dirty="0"/>
          </a:p>
        </p:txBody>
      </p:sp>
      <p:sp>
        <p:nvSpPr>
          <p:cNvPr id="41" name="TextBox 12"/>
          <p:cNvSpPr txBox="1">
            <a:spLocks noChangeArrowheads="1"/>
          </p:cNvSpPr>
          <p:nvPr/>
        </p:nvSpPr>
        <p:spPr bwMode="auto">
          <a:xfrm>
            <a:off x="160279" y="3349975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3/15</a:t>
            </a:r>
            <a:endParaRPr lang="en-US" sz="1200" kern="0" dirty="0"/>
          </a:p>
        </p:txBody>
      </p:sp>
      <p:sp>
        <p:nvSpPr>
          <p:cNvPr id="46" name="TextBox 45"/>
          <p:cNvSpPr txBox="1"/>
          <p:nvPr/>
        </p:nvSpPr>
        <p:spPr>
          <a:xfrm>
            <a:off x="1282700" y="294005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289384" y="3639979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796058" y="1391005"/>
            <a:ext cx="370549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7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5" name="TextBox 12"/>
          <p:cNvSpPr txBox="1">
            <a:spLocks noChangeArrowheads="1"/>
          </p:cNvSpPr>
          <p:nvPr/>
        </p:nvSpPr>
        <p:spPr bwMode="auto">
          <a:xfrm>
            <a:off x="160283" y="4226684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4/22</a:t>
            </a:r>
            <a:endParaRPr lang="en-US" sz="1200" kern="0" dirty="0"/>
          </a:p>
        </p:txBody>
      </p:sp>
      <p:sp>
        <p:nvSpPr>
          <p:cNvPr id="66" name="TextBox 65"/>
          <p:cNvSpPr txBox="1"/>
          <p:nvPr/>
        </p:nvSpPr>
        <p:spPr>
          <a:xfrm>
            <a:off x="1295400" y="4493945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7" name="TextBox 12"/>
          <p:cNvSpPr txBox="1">
            <a:spLocks noChangeArrowheads="1"/>
          </p:cNvSpPr>
          <p:nvPr/>
        </p:nvSpPr>
        <p:spPr bwMode="auto">
          <a:xfrm>
            <a:off x="1598861" y="4136293"/>
            <a:ext cx="15270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6/1</a:t>
            </a:r>
            <a:endParaRPr lang="en-US" sz="1200" kern="0" dirty="0"/>
          </a:p>
        </p:txBody>
      </p:sp>
      <p:sp>
        <p:nvSpPr>
          <p:cNvPr id="70" name="TextBox 69"/>
          <p:cNvSpPr txBox="1"/>
          <p:nvPr/>
        </p:nvSpPr>
        <p:spPr>
          <a:xfrm>
            <a:off x="2805337" y="355014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7462841" y="3870222"/>
            <a:ext cx="1522276" cy="738664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RIOO – 12/20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0" dirty="0">
                <a:latin typeface="Arial" panose="020B0604020202020204" pitchFamily="34" charset="0"/>
              </a:rPr>
              <a:t>I</a:t>
            </a:r>
            <a:r>
              <a:rPr lang="en-US" sz="1000" b="0" i="0" dirty="0">
                <a:effectLst/>
                <a:latin typeface="Arial" panose="020B0604020202020204" pitchFamily="34" charset="0"/>
              </a:rPr>
              <a:t>nterconnection requests of less than 10MWs and DGRs</a:t>
            </a:r>
            <a:endParaRPr lang="en-US" sz="900" b="0" kern="0" dirty="0"/>
          </a:p>
        </p:txBody>
      </p:sp>
      <p:sp>
        <p:nvSpPr>
          <p:cNvPr id="71" name="TextBox 12"/>
          <p:cNvSpPr txBox="1">
            <a:spLocks noChangeArrowheads="1"/>
          </p:cNvSpPr>
          <p:nvPr/>
        </p:nvSpPr>
        <p:spPr bwMode="auto">
          <a:xfrm>
            <a:off x="3120170" y="3048355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6/25</a:t>
            </a:r>
            <a:endParaRPr lang="en-US" sz="1200" kern="0" dirty="0"/>
          </a:p>
        </p:txBody>
      </p:sp>
      <p:sp>
        <p:nvSpPr>
          <p:cNvPr id="62" name="TextBox 61"/>
          <p:cNvSpPr txBox="1"/>
          <p:nvPr/>
        </p:nvSpPr>
        <p:spPr>
          <a:xfrm>
            <a:off x="4277651" y="1371600"/>
            <a:ext cx="370549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7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1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9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9" name="TextBox 12"/>
          <p:cNvSpPr txBox="1">
            <a:spLocks noChangeArrowheads="1"/>
          </p:cNvSpPr>
          <p:nvPr/>
        </p:nvSpPr>
        <p:spPr bwMode="auto">
          <a:xfrm>
            <a:off x="3078412" y="3512757"/>
            <a:ext cx="14904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800" b="0" dirty="0"/>
              <a:t>New public version of ERCOT.com homepage</a:t>
            </a:r>
            <a:endParaRPr lang="en-US" sz="800" b="0" kern="0" dirty="0"/>
          </a:p>
        </p:txBody>
      </p:sp>
      <p:sp>
        <p:nvSpPr>
          <p:cNvPr id="74" name="TextBox 73"/>
          <p:cNvSpPr txBox="1"/>
          <p:nvPr/>
        </p:nvSpPr>
        <p:spPr>
          <a:xfrm>
            <a:off x="2819400" y="4414679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72" name="TextBox 12"/>
          <p:cNvSpPr txBox="1">
            <a:spLocks noChangeArrowheads="1"/>
          </p:cNvSpPr>
          <p:nvPr/>
        </p:nvSpPr>
        <p:spPr bwMode="auto">
          <a:xfrm>
            <a:off x="3124200" y="3968790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7/1</a:t>
            </a:r>
            <a:endParaRPr lang="en-US" sz="1200" kern="0" dirty="0"/>
          </a:p>
        </p:txBody>
      </p:sp>
      <p:sp>
        <p:nvSpPr>
          <p:cNvPr id="76" name="TextBox 12"/>
          <p:cNvSpPr txBox="1">
            <a:spLocks noChangeArrowheads="1"/>
          </p:cNvSpPr>
          <p:nvPr/>
        </p:nvSpPr>
        <p:spPr bwMode="auto">
          <a:xfrm>
            <a:off x="4566239" y="1917032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7/14</a:t>
            </a:r>
            <a:endParaRPr lang="en-US" sz="1200" kern="0" dirty="0"/>
          </a:p>
        </p:txBody>
      </p:sp>
      <p:sp>
        <p:nvSpPr>
          <p:cNvPr id="64" name="TextBox 12"/>
          <p:cNvSpPr txBox="1">
            <a:spLocks noChangeArrowheads="1"/>
          </p:cNvSpPr>
          <p:nvPr/>
        </p:nvSpPr>
        <p:spPr bwMode="auto">
          <a:xfrm>
            <a:off x="4572000" y="2492214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 dirty="0"/>
              <a:t>7/23</a:t>
            </a:r>
          </a:p>
        </p:txBody>
      </p:sp>
      <p:sp>
        <p:nvSpPr>
          <p:cNvPr id="68" name="TextBox 12">
            <a:extLst>
              <a:ext uri="{FF2B5EF4-FFF2-40B4-BE49-F238E27FC236}">
                <a16:creationId xmlns:a16="http://schemas.microsoft.com/office/drawing/2014/main" id="{6A912B95-0CAD-454C-92FB-788C2A8B11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316706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 dirty="0"/>
              <a:t>8/1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30AD0E9E-4680-4466-977F-D7E5CB69B0D5}"/>
              </a:ext>
            </a:extLst>
          </p:cNvPr>
          <p:cNvSpPr txBox="1"/>
          <p:nvPr/>
        </p:nvSpPr>
        <p:spPr>
          <a:xfrm>
            <a:off x="5681417" y="1368993"/>
            <a:ext cx="370549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7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9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4F604CB6-33D6-4C79-9A1D-4F9296BECCDD}"/>
              </a:ext>
            </a:extLst>
          </p:cNvPr>
          <p:cNvSpPr txBox="1"/>
          <p:nvPr/>
        </p:nvSpPr>
        <p:spPr>
          <a:xfrm>
            <a:off x="5692666" y="3621506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3" name="TextBox 12">
            <a:extLst>
              <a:ext uri="{FF2B5EF4-FFF2-40B4-BE49-F238E27FC236}">
                <a16:creationId xmlns:a16="http://schemas.microsoft.com/office/drawing/2014/main" id="{8C84AF0F-3125-4B89-857B-35456E5A30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914001"/>
            <a:ext cx="1444752" cy="438582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 dirty="0"/>
              <a:t>September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0" kern="0" dirty="0"/>
              <a:t>Various Dates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0EB4092D-FD89-4E79-81AC-DDFF1B90D046}"/>
              </a:ext>
            </a:extLst>
          </p:cNvPr>
          <p:cNvSpPr txBox="1"/>
          <p:nvPr/>
        </p:nvSpPr>
        <p:spPr>
          <a:xfrm>
            <a:off x="5715000" y="434340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A7C1D070-2BC9-4FEB-BEE7-D440A5724816}"/>
              </a:ext>
            </a:extLst>
          </p:cNvPr>
          <p:cNvSpPr txBox="1"/>
          <p:nvPr/>
        </p:nvSpPr>
        <p:spPr>
          <a:xfrm>
            <a:off x="5713110" y="4821125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0C5B7B3-9AFF-45EC-A3EF-DC7107E63721}"/>
              </a:ext>
            </a:extLst>
          </p:cNvPr>
          <p:cNvSpPr txBox="1"/>
          <p:nvPr/>
        </p:nvSpPr>
        <p:spPr>
          <a:xfrm>
            <a:off x="7133050" y="2257466"/>
            <a:ext cx="370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076FB7B6-E4E2-4A5D-9595-8BDF64951464}"/>
              </a:ext>
            </a:extLst>
          </p:cNvPr>
          <p:cNvSpPr txBox="1"/>
          <p:nvPr/>
        </p:nvSpPr>
        <p:spPr>
          <a:xfrm>
            <a:off x="7175983" y="3384967"/>
            <a:ext cx="3705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latin typeface="Wingdings" panose="05000000000000000000" pitchFamily="2" charset="2"/>
              </a:rPr>
              <a:t>ü</a:t>
            </a:r>
            <a:endParaRPr lang="en-US" sz="8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14AEE1AF-9CF2-4D04-870F-BC1B8B3384CD}"/>
              </a:ext>
            </a:extLst>
          </p:cNvPr>
          <p:cNvSpPr txBox="1"/>
          <p:nvPr/>
        </p:nvSpPr>
        <p:spPr>
          <a:xfrm>
            <a:off x="5700637" y="4581606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101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2022 Release Targets – Board Approved NPRRs / SCRs / </a:t>
            </a:r>
            <a:r>
              <a:rPr lang="en-US" sz="2200" b="1" dirty="0" err="1">
                <a:solidFill>
                  <a:schemeClr val="accent1"/>
                </a:solidFill>
              </a:rPr>
              <a:t>xGRRs</a:t>
            </a:r>
            <a:r>
              <a:rPr lang="en-US" sz="2200" b="1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4532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453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4290902"/>
              </p:ext>
            </p:extLst>
          </p:nvPr>
        </p:nvGraphicFramePr>
        <p:xfrm>
          <a:off x="160280" y="798446"/>
          <a:ext cx="8839200" cy="4335160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2/1 – 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3/29 – 3/31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5/24 – 5/26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7/26 – 7/28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10/4 – 10/6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12/6 – 12/8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LPGRR068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NPRR1054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NPRR1005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NPRR1052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NOGRR212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PGRR082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NPRR1073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NPRR1016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PGRR082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NOGRR212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SCR809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TBD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FFR Advancement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(NPRR863 FFR)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TBD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4598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B66D30A-5487-421A-AF14-94F22B0D24BF}"/>
              </a:ext>
            </a:extLst>
          </p:cNvPr>
          <p:cNvSpPr txBox="1"/>
          <p:nvPr/>
        </p:nvSpPr>
        <p:spPr>
          <a:xfrm>
            <a:off x="4201451" y="1357965"/>
            <a:ext cx="370549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  <a:endParaRPr lang="en-US" sz="1050" b="1" i="1" kern="0" dirty="0">
              <a:solidFill>
                <a:srgbClr val="00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0D129D9-5EC9-4C95-AE8F-C1AA796BE5ED}"/>
              </a:ext>
            </a:extLst>
          </p:cNvPr>
          <p:cNvSpPr txBox="1"/>
          <p:nvPr/>
        </p:nvSpPr>
        <p:spPr>
          <a:xfrm>
            <a:off x="4201450" y="2026849"/>
            <a:ext cx="370549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  <a:endParaRPr lang="en-US" sz="1050" b="1" i="1" kern="0" dirty="0">
              <a:solidFill>
                <a:srgbClr val="00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E236AF0-CB79-4485-8403-335353F306BE}"/>
              </a:ext>
            </a:extLst>
          </p:cNvPr>
          <p:cNvSpPr txBox="1"/>
          <p:nvPr/>
        </p:nvSpPr>
        <p:spPr>
          <a:xfrm>
            <a:off x="1283467" y="1357965"/>
            <a:ext cx="370549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8" name="TextBox 12">
            <a:extLst>
              <a:ext uri="{FF2B5EF4-FFF2-40B4-BE49-F238E27FC236}">
                <a16:creationId xmlns:a16="http://schemas.microsoft.com/office/drawing/2014/main" id="{E8A5F11A-FAC8-44E9-A124-974A9FD48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362200"/>
            <a:ext cx="1522276" cy="646331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Securitization Subchapter N</a:t>
            </a:r>
            <a:r>
              <a:rPr lang="en-US" sz="1200" b="0" dirty="0">
                <a:solidFill>
                  <a:srgbClr val="FF0000"/>
                </a:solidFill>
              </a:rPr>
              <a:t> March Go-Live</a:t>
            </a:r>
          </a:p>
        </p:txBody>
      </p:sp>
      <p:sp>
        <p:nvSpPr>
          <p:cNvPr id="20" name="TextBox 12">
            <a:extLst>
              <a:ext uri="{FF2B5EF4-FFF2-40B4-BE49-F238E27FC236}">
                <a16:creationId xmlns:a16="http://schemas.microsoft.com/office/drawing/2014/main" id="{90D0A3E3-81C0-4479-B6A5-5D45DF0A83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444" y="3195935"/>
            <a:ext cx="1522276" cy="1015663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ECRS project starts in 1/2022 with a go-live target prior to the EMS Freeze</a:t>
            </a:r>
            <a:endParaRPr lang="en-US" sz="1200" b="0" dirty="0">
              <a:solidFill>
                <a:srgbClr val="FF0000"/>
              </a:solidFill>
            </a:endParaRPr>
          </a:p>
        </p:txBody>
      </p:sp>
      <p:sp>
        <p:nvSpPr>
          <p:cNvPr id="21" name="TextBox 12">
            <a:extLst>
              <a:ext uri="{FF2B5EF4-FFF2-40B4-BE49-F238E27FC236}">
                <a16:creationId xmlns:a16="http://schemas.microsoft.com/office/drawing/2014/main" id="{894621B8-4089-424A-89E2-FA6B0C81EB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79" y="3914001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1/1</a:t>
            </a:r>
            <a:endParaRPr lang="en-US" sz="1200" kern="0" dirty="0">
              <a:solidFill>
                <a:srgbClr val="FF0000"/>
              </a:solidFill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D5410C57-F76B-46B3-95DF-63BE2783C4C7}"/>
              </a:ext>
            </a:extLst>
          </p:cNvPr>
          <p:cNvCxnSpPr>
            <a:cxnSpLocks/>
          </p:cNvCxnSpPr>
          <p:nvPr/>
        </p:nvCxnSpPr>
        <p:spPr>
          <a:xfrm flipH="1">
            <a:off x="1654016" y="3914001"/>
            <a:ext cx="326952" cy="6579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D6205B1-24E2-4B6B-A08F-2346182A7AD8}"/>
              </a:ext>
            </a:extLst>
          </p:cNvPr>
          <p:cNvCxnSpPr>
            <a:cxnSpLocks/>
          </p:cNvCxnSpPr>
          <p:nvPr/>
        </p:nvCxnSpPr>
        <p:spPr>
          <a:xfrm>
            <a:off x="2727239" y="1597449"/>
            <a:ext cx="665992" cy="5588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A24EC34C-6B8E-40B2-91A4-A8F3B4B5C02D}"/>
              </a:ext>
            </a:extLst>
          </p:cNvPr>
          <p:cNvSpPr txBox="1"/>
          <p:nvPr/>
        </p:nvSpPr>
        <p:spPr>
          <a:xfrm>
            <a:off x="2689686" y="1780628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</p:txBody>
      </p:sp>
      <p:sp>
        <p:nvSpPr>
          <p:cNvPr id="27" name="TextBox 12">
            <a:extLst>
              <a:ext uri="{FF2B5EF4-FFF2-40B4-BE49-F238E27FC236}">
                <a16:creationId xmlns:a16="http://schemas.microsoft.com/office/drawing/2014/main" id="{91228DEC-7DCD-4F3E-B94B-ED94A1A58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4415135"/>
            <a:ext cx="1674676" cy="46166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EMS Freeze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0" dirty="0">
                <a:solidFill>
                  <a:srgbClr val="FF0000"/>
                </a:solidFill>
              </a:rPr>
              <a:t>Mid-2023 – Mid-2024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AFD570D-FC2B-499D-ABED-C30625E18FC6}"/>
              </a:ext>
            </a:extLst>
          </p:cNvPr>
          <p:cNvSpPr txBox="1"/>
          <p:nvPr/>
        </p:nvSpPr>
        <p:spPr>
          <a:xfrm>
            <a:off x="7119435" y="1359166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4419413-A0BE-4040-9028-0AF6D49B7A0C}"/>
              </a:ext>
            </a:extLst>
          </p:cNvPr>
          <p:cNvCxnSpPr>
            <a:cxnSpLocks/>
          </p:cNvCxnSpPr>
          <p:nvPr/>
        </p:nvCxnSpPr>
        <p:spPr>
          <a:xfrm>
            <a:off x="1371600" y="3405506"/>
            <a:ext cx="608572" cy="516986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380B695-7CAE-4292-B5BF-5848B3A0574A}"/>
              </a:ext>
            </a:extLst>
          </p:cNvPr>
          <p:cNvCxnSpPr>
            <a:cxnSpLocks/>
          </p:cNvCxnSpPr>
          <p:nvPr/>
        </p:nvCxnSpPr>
        <p:spPr>
          <a:xfrm>
            <a:off x="1524000" y="2943999"/>
            <a:ext cx="456172" cy="980779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08F9B4E1-51C2-44A0-884E-8E4AD146FBC5}"/>
              </a:ext>
            </a:extLst>
          </p:cNvPr>
          <p:cNvSpPr txBox="1"/>
          <p:nvPr/>
        </p:nvSpPr>
        <p:spPr>
          <a:xfrm>
            <a:off x="1241941" y="4211598"/>
            <a:ext cx="37054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B47183-A9A5-429E-88CD-7459ED502EDB}"/>
              </a:ext>
            </a:extLst>
          </p:cNvPr>
          <p:cNvSpPr txBox="1"/>
          <p:nvPr/>
        </p:nvSpPr>
        <p:spPr>
          <a:xfrm rot="16200000">
            <a:off x="-373072" y="2775462"/>
            <a:ext cx="1342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sng" dirty="0"/>
              <a:t>    DGR/DESR    </a:t>
            </a:r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0115" y="5547360"/>
            <a:ext cx="2505302" cy="215444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NPRR1054(a) – Portion of gray box</a:t>
            </a:r>
          </a:p>
        </p:txBody>
      </p:sp>
    </p:spTree>
    <p:extLst>
      <p:ext uri="{BB962C8B-B14F-4D97-AF65-F5344CB8AC3E}">
        <p14:creationId xmlns:p14="http://schemas.microsoft.com/office/powerpoint/2010/main" val="3993419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44958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In-Flight Strategic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83286"/>
            <a:ext cx="8991600" cy="5334000"/>
          </a:xfrm>
        </p:spPr>
        <p:txBody>
          <a:bodyPr/>
          <a:lstStyle/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PR325-01  Fast-Frequency Response (FFR) Advancement </a:t>
            </a:r>
            <a:r>
              <a:rPr lang="en-US" sz="1400" dirty="0"/>
              <a:t>(Gated to Execution on 6/22/2021)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strike="sngStrike" dirty="0">
                <a:solidFill>
                  <a:schemeClr val="accent3">
                    <a:lumMod val="75000"/>
                  </a:schemeClr>
                </a:solidFill>
              </a:rPr>
              <a:t>Planned go-live for 2021-R6  (December 2021)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/>
              <a:t>NPRR863, NPRR1015, NPRR1079, NOGRR187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9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PR354-01  DGR/DESR Implementation </a:t>
            </a:r>
            <a:r>
              <a:rPr lang="en-US" sz="1400" dirty="0"/>
              <a:t>(Gated to Execution phase on 7/30/2021)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>
                <a:solidFill>
                  <a:schemeClr val="accent3">
                    <a:lumMod val="75000"/>
                  </a:schemeClr>
                </a:solidFill>
              </a:rPr>
              <a:t>Target go-live 2022-R1 (February 2022)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NPRR917	– Nodal Pricing for SODGs and SOTGs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rgbClr val="FF9900"/>
                </a:solidFill>
              </a:rPr>
              <a:t>NPRR1016</a:t>
            </a:r>
            <a:r>
              <a:rPr lang="en-US" sz="1100" dirty="0">
                <a:solidFill>
                  <a:srgbClr val="FF9900"/>
                </a:solidFill>
              </a:rPr>
              <a:t>	– Clarify Requirements for DGRs and Distribution Energy Storage Resources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NPRR1052	– Load Zone Pricing for Settlement Only Storage Prior to NPRR995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NPRR1065	– Implementation Adjustment for NPRR917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rgbClr val="FF9900"/>
                </a:solidFill>
              </a:rPr>
              <a:t>PGRR082</a:t>
            </a:r>
            <a:r>
              <a:rPr lang="en-US" sz="1100" dirty="0">
                <a:solidFill>
                  <a:srgbClr val="FF9900"/>
                </a:solidFill>
              </a:rPr>
              <a:t>	– Revise Section 5 and Establish Small Generation Interconnection Process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Related RRs 	– </a:t>
            </a:r>
            <a:r>
              <a:rPr lang="en-US" sz="1100" b="1" dirty="0">
                <a:solidFill>
                  <a:srgbClr val="FF9900"/>
                </a:solidFill>
              </a:rPr>
              <a:t>NOGRR212</a:t>
            </a:r>
            <a:r>
              <a:rPr lang="en-US" sz="1100" dirty="0"/>
              <a:t>, RRGRR026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8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PR353-01  BES Combo Model Implementation – </a:t>
            </a:r>
            <a:r>
              <a:rPr lang="en-US" sz="1400" dirty="0"/>
              <a:t>potential for multiple go-lives</a:t>
            </a:r>
            <a:endParaRPr lang="en-US" sz="1400" dirty="0">
              <a:solidFill>
                <a:srgbClr val="FF0000"/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>
                <a:solidFill>
                  <a:srgbClr val="FF0000"/>
                </a:solidFill>
              </a:rPr>
              <a:t>Target go-live TBD  (core project On Hold until resources are available)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NPRR963 	– Base Point Deviation Settlement &amp; Deployment Performance Metrics for ESRs (Combo Model)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rgbClr val="00B0F0"/>
                </a:solidFill>
              </a:rPr>
              <a:t>NPRR987</a:t>
            </a:r>
            <a:r>
              <a:rPr lang="en-US" sz="1100" dirty="0">
                <a:solidFill>
                  <a:srgbClr val="00B0F0"/>
                </a:solidFill>
              </a:rPr>
              <a:t>	– BESTF-3 ESR Contribution to Physical Responsive Capability and RT On-Line Reserve Capacity </a:t>
            </a:r>
            <a:r>
              <a:rPr lang="en-US" sz="1100" dirty="0" err="1">
                <a:solidFill>
                  <a:srgbClr val="00B0F0"/>
                </a:solidFill>
              </a:rPr>
              <a:t>Calcs</a:t>
            </a:r>
            <a:endParaRPr lang="en-US" sz="1100" dirty="0">
              <a:solidFill>
                <a:srgbClr val="00B0F0"/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NPRR989</a:t>
            </a:r>
            <a:r>
              <a:rPr lang="en-US" sz="11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	– BESTF-1 ESR Technical Requirements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NPRR1002	– BESTF-5 ESR Single Model Registration and Charging Restrictions in Emergency Conditions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NPRR1026	– BESTF-7 Self-Limiting Facilities and Self-Limiting Resources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NPRR1038</a:t>
            </a:r>
            <a:r>
              <a:rPr lang="en-US" sz="11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	– BESTF-8 Limited Exemption from Reactive Power Requirements for Certain ESRs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NPRR1069	– Align Ancillary Service Responsibility for ESRs with NPRR987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Related RRs	– </a:t>
            </a:r>
            <a:r>
              <a:rPr lang="en-US" sz="1100" b="1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NOGRR204</a:t>
            </a:r>
            <a:r>
              <a:rPr lang="en-US" sz="1100" dirty="0"/>
              <a:t>, NOGRR208, OBDRR017, PGRR081, RRGRR023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6172200" y="155053"/>
            <a:ext cx="2819400" cy="6093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ESR: Energy Storage Resource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DGR: Distributed Generation Resource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BES: Battery Energy Storage</a:t>
            </a:r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6781800" y="5410200"/>
            <a:ext cx="1828800" cy="4985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1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Blue text</a:t>
            </a:r>
            <a:r>
              <a:rPr lang="en-US" sz="1100" b="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:  ERCOT considering removing from project for earlier delivery </a:t>
            </a:r>
          </a:p>
        </p:txBody>
      </p:sp>
      <p:sp>
        <p:nvSpPr>
          <p:cNvPr id="9" name="TextBox 3">
            <a:extLst>
              <a:ext uri="{FF2B5EF4-FFF2-40B4-BE49-F238E27FC236}">
                <a16:creationId xmlns:a16="http://schemas.microsoft.com/office/drawing/2014/main" id="{FD063B6F-61CD-45D4-BDA9-E1141298E1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8556" y="1259735"/>
            <a:ext cx="3224843" cy="22775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100" dirty="0">
                <a:solidFill>
                  <a:schemeClr val="accent3">
                    <a:lumMod val="75000"/>
                  </a:schemeClr>
                </a:solidFill>
              </a:rPr>
              <a:t>Revised go-live target = 2022-R5</a:t>
            </a: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BECEE8E2-21B1-46F9-B71A-8EC512FF33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2523089"/>
            <a:ext cx="1565787" cy="6340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100" dirty="0">
                <a:solidFill>
                  <a:srgbClr val="FF9900"/>
                </a:solidFill>
              </a:rPr>
              <a:t>Orange text</a:t>
            </a:r>
            <a:r>
              <a:rPr lang="en-US" sz="1100" b="0" dirty="0">
                <a:solidFill>
                  <a:srgbClr val="FF9900"/>
                </a:solidFill>
              </a:rPr>
              <a:t>:  1/1/2022 go-live for DGR/DESR registration purposes </a:t>
            </a:r>
          </a:p>
        </p:txBody>
      </p:sp>
    </p:spTree>
    <p:extLst>
      <p:ext uri="{BB962C8B-B14F-4D97-AF65-F5344CB8AC3E}">
        <p14:creationId xmlns:p14="http://schemas.microsoft.com/office/powerpoint/2010/main" val="3441618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7642"/>
            <a:ext cx="43434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Securitization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3962400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1800" dirty="0"/>
              <a:t>For latest information, see presentation posted with 1/5/2022 WMS materials</a:t>
            </a:r>
          </a:p>
          <a:p>
            <a:pPr>
              <a:tabLst>
                <a:tab pos="2176463" algn="l"/>
                <a:tab pos="7199313" algn="l"/>
              </a:tabLst>
            </a:pPr>
            <a:endParaRPr lang="en-US" sz="18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/>
              <a:t>NPRR1103 Securitization – PURA Subchapter M Default Charges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/>
              <a:t>Approved by  Board of Directors on 12/10/2021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/>
              <a:t>Approved by PUCT on 12/16/2021</a:t>
            </a:r>
          </a:p>
          <a:p>
            <a:pPr>
              <a:tabLst>
                <a:tab pos="2176463" algn="l"/>
                <a:tab pos="7199313" algn="l"/>
              </a:tabLst>
            </a:pPr>
            <a:endParaRPr lang="en-US" sz="18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/>
              <a:t>NPRR1114 Securitization – PURA Subchapter N Uplift Charges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/>
              <a:t>Posted on 12/29/2021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/>
              <a:t>On 1/13/2022 PRS agenda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1400" dirty="0"/>
          </a:p>
          <a:p>
            <a:pPr lvl="1">
              <a:tabLst>
                <a:tab pos="2176463" algn="l"/>
                <a:tab pos="7199313" algn="l"/>
              </a:tabLst>
            </a:pP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20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sz="2200" dirty="0"/>
              <a:t>Priority / Rank Options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424791"/>
              </p:ext>
            </p:extLst>
          </p:nvPr>
        </p:nvGraphicFramePr>
        <p:xfrm>
          <a:off x="89933" y="825732"/>
          <a:ext cx="8955921" cy="5316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201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NPRR1112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Elimination of Unsecured Credit Limits</a:t>
                      </a:r>
                      <a:endParaRPr lang="en-US" sz="6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3560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$10k-$20k, 3-5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</a:tabLst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Impacted Systems: CMM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Seeking to implement by summer 2022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8462590"/>
                  </a:ext>
                </a:extLst>
              </a:tr>
              <a:tr h="8371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NPRR1114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Securitization – PURA Subchapter N Uplift Charges</a:t>
                      </a:r>
                      <a:endParaRPr lang="en-US" sz="8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$1.8M-$2.4M, 18-24 months</a:t>
                      </a:r>
                      <a:endParaRPr lang="en-US" sz="115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REGULATORY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</a:tabLst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Impacted Systems: CMM, Settlements, Reporting, 	Registration, Integration, ERCOT.com, MIS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8307054"/>
                  </a:ext>
                </a:extLst>
              </a:tr>
              <a:tr h="7467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SCR818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Changes to Incorporate GIC Modeling Data into Existing Modeling Applications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IA in progress (vendor estimate needed)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0624262"/>
                  </a:ext>
                </a:extLst>
              </a:tr>
              <a:tr h="7467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SCR819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Improving IRR Control to Manage GTC Stability Limits</a:t>
                      </a:r>
                      <a:endParaRPr lang="en-US" sz="5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3570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$40k-$60k, 4-6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</a:tabLst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Impacted Systems: EMS, MMS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Attempt to deliver by fall 2022 if we can find a window that doesn’t impact other critical items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88401391"/>
                  </a:ext>
                </a:extLst>
              </a:tr>
              <a:tr h="7467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PGRR099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Revise GIM Process to Ensure Compliance with the Lone Star Infrastructure Protection Act</a:t>
                      </a:r>
                      <a:endParaRPr lang="en-US" sz="7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$20k-$30k, 3-5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REGULATORY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</a:tabLst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Impacted Systems: RIOO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8805030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3276600" y="6225523"/>
            <a:ext cx="3034172" cy="5232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2022 Rank in Business Strategy 	= 3560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Regulatory	=   330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320046"/>
              </p:ext>
            </p:extLst>
          </p:nvPr>
        </p:nvGraphicFramePr>
        <p:xfrm>
          <a:off x="3769749" y="608166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Options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297753</TotalTime>
  <Words>1698</Words>
  <Application>Microsoft Office PowerPoint</Application>
  <PresentationFormat>On-screen Show (4:3)</PresentationFormat>
  <Paragraphs>537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Courier New</vt:lpstr>
      <vt:lpstr>Roboto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Recent / Upcoming Project Highlights</vt:lpstr>
      <vt:lpstr>2021 Release Targets – Board Approved NPRRs / SCRs / xGRRs </vt:lpstr>
      <vt:lpstr>2022 Release Targets – Board Approved NPRRs / SCRs / xGRRs </vt:lpstr>
      <vt:lpstr>In-Flight Strategic Projects</vt:lpstr>
      <vt:lpstr>Securitization Update</vt:lpstr>
      <vt:lpstr>Priority / Rank Options for Revision Requests with Impacts</vt:lpstr>
      <vt:lpstr>PowerPoint Presentation</vt:lpstr>
      <vt:lpstr>ERCOT Technology Working Group (TWG)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2896</cp:revision>
  <cp:lastPrinted>2020-02-05T17:47:59Z</cp:lastPrinted>
  <dcterms:created xsi:type="dcterms:W3CDTF">2016-01-21T15:20:31Z</dcterms:created>
  <dcterms:modified xsi:type="dcterms:W3CDTF">2022-01-11T21:12:34Z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