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99" d="100"/>
          <a:sy n="99" d="100"/>
        </p:scale>
        <p:origin x="1338" y="7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1/5/2022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1/5/2022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package" Target="../embeddings/Microsoft_Excel_Worksheet.xlsx"/></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01/05/2022</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01/11/2022</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01/11/22</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2" name="Table 1">
            <a:extLst>
              <a:ext uri="{FF2B5EF4-FFF2-40B4-BE49-F238E27FC236}">
                <a16:creationId xmlns:a16="http://schemas.microsoft.com/office/drawing/2014/main" id="{6B9869E2-F65D-487A-8F5E-679239B319F6}"/>
              </a:ext>
            </a:extLst>
          </p:cNvPr>
          <p:cNvGraphicFramePr>
            <a:graphicFrameLocks noGrp="1"/>
          </p:cNvGraphicFramePr>
          <p:nvPr>
            <p:extLst>
              <p:ext uri="{D42A27DB-BD31-4B8C-83A1-F6EECF244321}">
                <p14:modId xmlns:p14="http://schemas.microsoft.com/office/powerpoint/2010/main" val="4234492740"/>
              </p:ext>
            </p:extLst>
          </p:nvPr>
        </p:nvGraphicFramePr>
        <p:xfrm>
          <a:off x="380994" y="990601"/>
          <a:ext cx="8382000" cy="4952992"/>
        </p:xfrm>
        <a:graphic>
          <a:graphicData uri="http://schemas.openxmlformats.org/drawingml/2006/table">
            <a:tbl>
              <a:tblPr/>
              <a:tblGrid>
                <a:gridCol w="698500">
                  <a:extLst>
                    <a:ext uri="{9D8B030D-6E8A-4147-A177-3AD203B41FA5}">
                      <a16:colId xmlns:a16="http://schemas.microsoft.com/office/drawing/2014/main" val="890637717"/>
                    </a:ext>
                  </a:extLst>
                </a:gridCol>
                <a:gridCol w="698500">
                  <a:extLst>
                    <a:ext uri="{9D8B030D-6E8A-4147-A177-3AD203B41FA5}">
                      <a16:colId xmlns:a16="http://schemas.microsoft.com/office/drawing/2014/main" val="2465001536"/>
                    </a:ext>
                  </a:extLst>
                </a:gridCol>
                <a:gridCol w="698500">
                  <a:extLst>
                    <a:ext uri="{9D8B030D-6E8A-4147-A177-3AD203B41FA5}">
                      <a16:colId xmlns:a16="http://schemas.microsoft.com/office/drawing/2014/main" val="192367626"/>
                    </a:ext>
                  </a:extLst>
                </a:gridCol>
                <a:gridCol w="698500">
                  <a:extLst>
                    <a:ext uri="{9D8B030D-6E8A-4147-A177-3AD203B41FA5}">
                      <a16:colId xmlns:a16="http://schemas.microsoft.com/office/drawing/2014/main" val="2368687255"/>
                    </a:ext>
                  </a:extLst>
                </a:gridCol>
                <a:gridCol w="698500">
                  <a:extLst>
                    <a:ext uri="{9D8B030D-6E8A-4147-A177-3AD203B41FA5}">
                      <a16:colId xmlns:a16="http://schemas.microsoft.com/office/drawing/2014/main" val="3661005723"/>
                    </a:ext>
                  </a:extLst>
                </a:gridCol>
                <a:gridCol w="698500">
                  <a:extLst>
                    <a:ext uri="{9D8B030D-6E8A-4147-A177-3AD203B41FA5}">
                      <a16:colId xmlns:a16="http://schemas.microsoft.com/office/drawing/2014/main" val="4285979258"/>
                    </a:ext>
                  </a:extLst>
                </a:gridCol>
                <a:gridCol w="698500">
                  <a:extLst>
                    <a:ext uri="{9D8B030D-6E8A-4147-A177-3AD203B41FA5}">
                      <a16:colId xmlns:a16="http://schemas.microsoft.com/office/drawing/2014/main" val="2128375209"/>
                    </a:ext>
                  </a:extLst>
                </a:gridCol>
                <a:gridCol w="698500">
                  <a:extLst>
                    <a:ext uri="{9D8B030D-6E8A-4147-A177-3AD203B41FA5}">
                      <a16:colId xmlns:a16="http://schemas.microsoft.com/office/drawing/2014/main" val="909013090"/>
                    </a:ext>
                  </a:extLst>
                </a:gridCol>
                <a:gridCol w="698500">
                  <a:extLst>
                    <a:ext uri="{9D8B030D-6E8A-4147-A177-3AD203B41FA5}">
                      <a16:colId xmlns:a16="http://schemas.microsoft.com/office/drawing/2014/main" val="3136306763"/>
                    </a:ext>
                  </a:extLst>
                </a:gridCol>
                <a:gridCol w="698500">
                  <a:extLst>
                    <a:ext uri="{9D8B030D-6E8A-4147-A177-3AD203B41FA5}">
                      <a16:colId xmlns:a16="http://schemas.microsoft.com/office/drawing/2014/main" val="2095076633"/>
                    </a:ext>
                  </a:extLst>
                </a:gridCol>
                <a:gridCol w="698500">
                  <a:extLst>
                    <a:ext uri="{9D8B030D-6E8A-4147-A177-3AD203B41FA5}">
                      <a16:colId xmlns:a16="http://schemas.microsoft.com/office/drawing/2014/main" val="516065874"/>
                    </a:ext>
                  </a:extLst>
                </a:gridCol>
                <a:gridCol w="698500">
                  <a:extLst>
                    <a:ext uri="{9D8B030D-6E8A-4147-A177-3AD203B41FA5}">
                      <a16:colId xmlns:a16="http://schemas.microsoft.com/office/drawing/2014/main" val="2171515680"/>
                    </a:ext>
                  </a:extLst>
                </a:gridCol>
              </a:tblGrid>
              <a:tr h="235198">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270379346"/>
                  </a:ext>
                </a:extLst>
              </a:tr>
              <a:tr h="484230">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59946934"/>
                  </a:ext>
                </a:extLst>
              </a:tr>
              <a:tr h="235198">
                <a:tc>
                  <a:txBody>
                    <a:bodyPr/>
                    <a:lstStyle/>
                    <a:p>
                      <a:pPr algn="ctr" fontAlgn="b"/>
                      <a:r>
                        <a:rPr lang="en-US" sz="800" b="0" i="0" u="none" strike="noStrike">
                          <a:solidFill>
                            <a:srgbClr val="000000"/>
                          </a:solidFill>
                          <a:effectLst/>
                          <a:latin typeface="Calibri" panose="020F0502020204030204" pitchFamily="34" charset="0"/>
                        </a:rPr>
                        <a:t>2020-05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99,776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208,903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308,679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1,550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1,359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3,244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24863541"/>
                  </a:ext>
                </a:extLst>
              </a:tr>
              <a:tr h="235198">
                <a:tc>
                  <a:txBody>
                    <a:bodyPr/>
                    <a:lstStyle/>
                    <a:p>
                      <a:pPr algn="ctr" fontAlgn="b"/>
                      <a:r>
                        <a:rPr lang="en-US" sz="800" b="0" i="0" u="none" strike="noStrike">
                          <a:solidFill>
                            <a:srgbClr val="000000"/>
                          </a:solidFill>
                          <a:effectLst/>
                          <a:latin typeface="Calibri" panose="020F0502020204030204" pitchFamily="34" charset="0"/>
                        </a:rPr>
                        <a:t>2020-06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146,804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241,696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388,500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1,941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1,923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4,256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6729314"/>
                  </a:ext>
                </a:extLst>
              </a:tr>
              <a:tr h="235198">
                <a:tc>
                  <a:txBody>
                    <a:bodyPr/>
                    <a:lstStyle/>
                    <a:p>
                      <a:pPr algn="ctr" fontAlgn="b"/>
                      <a:r>
                        <a:rPr lang="en-US" sz="800" b="0" i="0" u="none" strike="noStrike">
                          <a:solidFill>
                            <a:srgbClr val="000000"/>
                          </a:solidFill>
                          <a:effectLst/>
                          <a:latin typeface="Calibri" panose="020F0502020204030204" pitchFamily="34" charset="0"/>
                        </a:rPr>
                        <a:t>2020-07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109,354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267,239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376,593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1,973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2,155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601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4,729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4725311"/>
                  </a:ext>
                </a:extLst>
              </a:tr>
              <a:tr h="235198">
                <a:tc>
                  <a:txBody>
                    <a:bodyPr/>
                    <a:lstStyle/>
                    <a:p>
                      <a:pPr algn="ctr" fontAlgn="b"/>
                      <a:r>
                        <a:rPr lang="en-US" sz="800" b="0" i="0" u="none" strike="noStrike">
                          <a:solidFill>
                            <a:srgbClr val="000000"/>
                          </a:solidFill>
                          <a:effectLst/>
                          <a:latin typeface="Calibri" panose="020F0502020204030204" pitchFamily="34" charset="0"/>
                        </a:rPr>
                        <a:t>2020-08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123,368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253,886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377,254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1,748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72332850"/>
                  </a:ext>
                </a:extLst>
              </a:tr>
              <a:tr h="235198">
                <a:tc>
                  <a:txBody>
                    <a:bodyPr/>
                    <a:lstStyle/>
                    <a:p>
                      <a:pPr algn="ctr" fontAlgn="b"/>
                      <a:r>
                        <a:rPr lang="en-US" sz="800" b="0" i="0" u="none" strike="noStrike">
                          <a:solidFill>
                            <a:srgbClr val="000000"/>
                          </a:solidFill>
                          <a:effectLst/>
                          <a:latin typeface="Calibri" panose="020F0502020204030204" pitchFamily="34" charset="0"/>
                        </a:rPr>
                        <a:t>2020-09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81,951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239,448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321,399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1,587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2,341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4,320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0194040"/>
                  </a:ext>
                </a:extLst>
              </a:tr>
              <a:tr h="235198">
                <a:tc>
                  <a:txBody>
                    <a:bodyPr/>
                    <a:lstStyle/>
                    <a:p>
                      <a:pPr algn="ctr" fontAlgn="b"/>
                      <a:r>
                        <a:rPr lang="en-US" sz="800" b="0" i="0" u="none" strike="noStrike">
                          <a:solidFill>
                            <a:srgbClr val="000000"/>
                          </a:solidFill>
                          <a:effectLst/>
                          <a:latin typeface="Calibri" panose="020F0502020204030204" pitchFamily="34" charset="0"/>
                        </a:rPr>
                        <a:t>2020-10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98,008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244,865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342,873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1,721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4,398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10412464"/>
                  </a:ext>
                </a:extLst>
              </a:tr>
              <a:tr h="235198">
                <a:tc>
                  <a:txBody>
                    <a:bodyPr/>
                    <a:lstStyle/>
                    <a:p>
                      <a:pPr algn="ctr" fontAlgn="b"/>
                      <a:r>
                        <a:rPr lang="en-US" sz="800" b="0" i="0" u="none" strike="noStrike">
                          <a:solidFill>
                            <a:srgbClr val="000000"/>
                          </a:solidFill>
                          <a:effectLst/>
                          <a:latin typeface="Calibri" panose="020F0502020204030204" pitchFamily="34" charset="0"/>
                        </a:rPr>
                        <a:t>2020-11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144,773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215,114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359,887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1,497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3,753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0667843"/>
                  </a:ext>
                </a:extLst>
              </a:tr>
              <a:tr h="235198">
                <a:tc>
                  <a:txBody>
                    <a:bodyPr/>
                    <a:lstStyle/>
                    <a:p>
                      <a:pPr algn="ctr" fontAlgn="b"/>
                      <a:r>
                        <a:rPr lang="en-US" sz="800" b="0" i="0" u="none" strike="noStrike">
                          <a:solidFill>
                            <a:srgbClr val="000000"/>
                          </a:solidFill>
                          <a:effectLst/>
                          <a:latin typeface="Calibri" panose="020F0502020204030204" pitchFamily="34" charset="0"/>
                        </a:rPr>
                        <a:t>2020-12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118,401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232,338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350,739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1,570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8769577"/>
                  </a:ext>
                </a:extLst>
              </a:tr>
              <a:tr h="235198">
                <a:tc>
                  <a:txBody>
                    <a:bodyPr/>
                    <a:lstStyle/>
                    <a:p>
                      <a:pPr algn="ctr" fontAlgn="b"/>
                      <a:r>
                        <a:rPr lang="en-US" sz="800" b="0" i="0" u="none" strike="noStrike">
                          <a:solidFill>
                            <a:srgbClr val="000000"/>
                          </a:solidFill>
                          <a:effectLst/>
                          <a:latin typeface="Calibri" panose="020F0502020204030204" pitchFamily="34" charset="0"/>
                        </a:rPr>
                        <a:t>2021-01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110,245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220,388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330,633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1,527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5,112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78534371"/>
                  </a:ext>
                </a:extLst>
              </a:tr>
              <a:tr h="235198">
                <a:tc>
                  <a:txBody>
                    <a:bodyPr/>
                    <a:lstStyle/>
                    <a:p>
                      <a:pPr algn="ctr" fontAlgn="b"/>
                      <a:r>
                        <a:rPr lang="en-US" sz="800" b="0" i="0" u="none" strike="noStrike">
                          <a:solidFill>
                            <a:srgbClr val="000000"/>
                          </a:solidFill>
                          <a:effectLst/>
                          <a:latin typeface="Calibri" panose="020F0502020204030204" pitchFamily="34" charset="0"/>
                        </a:rPr>
                        <a:t>2021-02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119,742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186,803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306,545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2,664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4,427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67922901"/>
                  </a:ext>
                </a:extLst>
              </a:tr>
              <a:tr h="235198">
                <a:tc>
                  <a:txBody>
                    <a:bodyPr/>
                    <a:lstStyle/>
                    <a:p>
                      <a:pPr algn="ctr" fontAlgn="b"/>
                      <a:r>
                        <a:rPr lang="en-US" sz="800" b="0" i="0" u="none" strike="noStrike">
                          <a:solidFill>
                            <a:srgbClr val="000000"/>
                          </a:solidFill>
                          <a:effectLst/>
                          <a:latin typeface="Calibri" panose="020F0502020204030204" pitchFamily="34" charset="0"/>
                        </a:rPr>
                        <a:t>2021-03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187,648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241,361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429,009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1,622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4,576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52625082"/>
                  </a:ext>
                </a:extLst>
              </a:tr>
              <a:tr h="235198">
                <a:tc>
                  <a:txBody>
                    <a:bodyPr/>
                    <a:lstStyle/>
                    <a:p>
                      <a:pPr algn="ctr" fontAlgn="b"/>
                      <a:r>
                        <a:rPr lang="en-US" sz="800" b="0" i="0" u="none" strike="noStrike">
                          <a:solidFill>
                            <a:srgbClr val="000000"/>
                          </a:solidFill>
                          <a:effectLst/>
                          <a:latin typeface="Calibri" panose="020F0502020204030204" pitchFamily="34" charset="0"/>
                        </a:rPr>
                        <a:t>2021-04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132,428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220,732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353,160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1,587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4,150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8963572"/>
                  </a:ext>
                </a:extLst>
              </a:tr>
              <a:tr h="235198">
                <a:tc>
                  <a:txBody>
                    <a:bodyPr/>
                    <a:lstStyle/>
                    <a:p>
                      <a:pPr algn="ctr" fontAlgn="b"/>
                      <a:r>
                        <a:rPr lang="en-US" sz="800" b="0" i="0" u="none" strike="noStrike">
                          <a:solidFill>
                            <a:srgbClr val="000000"/>
                          </a:solidFill>
                          <a:effectLst/>
                          <a:latin typeface="Calibri" panose="020F0502020204030204" pitchFamily="34" charset="0"/>
                        </a:rPr>
                        <a:t>2021-05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101,790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207,518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309,308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1,590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4,065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3672630"/>
                  </a:ext>
                </a:extLst>
              </a:tr>
              <a:tr h="235198">
                <a:tc>
                  <a:txBody>
                    <a:bodyPr/>
                    <a:lstStyle/>
                    <a:p>
                      <a:pPr algn="ctr" fontAlgn="b"/>
                      <a:r>
                        <a:rPr lang="en-US" sz="800" b="0" i="0" u="none" strike="noStrike">
                          <a:solidFill>
                            <a:srgbClr val="000000"/>
                          </a:solidFill>
                          <a:effectLst/>
                          <a:latin typeface="Calibri" panose="020F0502020204030204" pitchFamily="34" charset="0"/>
                        </a:rPr>
                        <a:t>2021-06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136,150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243,969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380,119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1,959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2,684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4,980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13304795"/>
                  </a:ext>
                </a:extLst>
              </a:tr>
              <a:tr h="235198">
                <a:tc>
                  <a:txBody>
                    <a:bodyPr/>
                    <a:lstStyle/>
                    <a:p>
                      <a:pPr algn="ctr" fontAlgn="b"/>
                      <a:r>
                        <a:rPr lang="en-US" sz="800" b="0" i="0" u="none" strike="noStrike">
                          <a:solidFill>
                            <a:srgbClr val="000000"/>
                          </a:solidFill>
                          <a:effectLst/>
                          <a:latin typeface="Calibri" panose="020F0502020204030204" pitchFamily="34" charset="0"/>
                        </a:rPr>
                        <a:t>2021-07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87,752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291,498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379,250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2,091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5,519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2189175"/>
                  </a:ext>
                </a:extLst>
              </a:tr>
              <a:tr h="235198">
                <a:tc>
                  <a:txBody>
                    <a:bodyPr/>
                    <a:lstStyle/>
                    <a:p>
                      <a:pPr algn="ctr" fontAlgn="b"/>
                      <a:r>
                        <a:rPr lang="en-US" sz="800" b="0" i="0" u="none" strike="noStrike">
                          <a:solidFill>
                            <a:srgbClr val="000000"/>
                          </a:solidFill>
                          <a:effectLst/>
                          <a:latin typeface="Calibri" panose="020F0502020204030204" pitchFamily="34" charset="0"/>
                        </a:rPr>
                        <a:t>2021-08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112,901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264,683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377,584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1,752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4,259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3609604"/>
                  </a:ext>
                </a:extLst>
              </a:tr>
              <a:tr h="235198">
                <a:tc>
                  <a:txBody>
                    <a:bodyPr/>
                    <a:lstStyle/>
                    <a:p>
                      <a:pPr algn="ctr" fontAlgn="b"/>
                      <a:r>
                        <a:rPr lang="en-US" sz="800" b="0" i="0" u="none" strike="noStrike">
                          <a:solidFill>
                            <a:srgbClr val="000000"/>
                          </a:solidFill>
                          <a:effectLst/>
                          <a:latin typeface="Calibri" panose="020F0502020204030204" pitchFamily="34" charset="0"/>
                        </a:rPr>
                        <a:t>2021-09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68,915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243,881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312,796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1,533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3,841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6646465"/>
                  </a:ext>
                </a:extLst>
              </a:tr>
              <a:tr h="235198">
                <a:tc>
                  <a:txBody>
                    <a:bodyPr/>
                    <a:lstStyle/>
                    <a:p>
                      <a:pPr algn="ctr" fontAlgn="b"/>
                      <a:r>
                        <a:rPr lang="en-US" sz="800" b="0" i="0" u="none" strike="noStrike">
                          <a:solidFill>
                            <a:srgbClr val="000000"/>
                          </a:solidFill>
                          <a:effectLst/>
                          <a:latin typeface="Calibri" panose="020F0502020204030204" pitchFamily="34" charset="0"/>
                        </a:rPr>
                        <a:t>2021-10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56,991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233,687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290,678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1,372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1,648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3,247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1271822"/>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01/11/22</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October 2021 - IAG/IAL Statistics</a:t>
            </a:r>
          </a:p>
          <a:p>
            <a:r>
              <a:rPr lang="en-US" altLang="en-US" dirty="0"/>
              <a:t>Top 10 – October 2021 -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October 2021 -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01/11/22</a:t>
            </a:r>
          </a:p>
        </p:txBody>
      </p:sp>
      <p:graphicFrame>
        <p:nvGraphicFramePr>
          <p:cNvPr id="5" name="Table 4">
            <a:extLst>
              <a:ext uri="{FF2B5EF4-FFF2-40B4-BE49-F238E27FC236}">
                <a16:creationId xmlns:a16="http://schemas.microsoft.com/office/drawing/2014/main" id="{40881704-41D8-4562-9022-6BB261BD8878}"/>
              </a:ext>
            </a:extLst>
          </p:cNvPr>
          <p:cNvGraphicFramePr>
            <a:graphicFrameLocks noGrp="1"/>
          </p:cNvGraphicFramePr>
          <p:nvPr>
            <p:extLst>
              <p:ext uri="{D42A27DB-BD31-4B8C-83A1-F6EECF244321}">
                <p14:modId xmlns:p14="http://schemas.microsoft.com/office/powerpoint/2010/main" val="4103177346"/>
              </p:ext>
            </p:extLst>
          </p:nvPr>
        </p:nvGraphicFramePr>
        <p:xfrm>
          <a:off x="2120899" y="1100888"/>
          <a:ext cx="4902201" cy="3914775"/>
        </p:xfrm>
        <a:graphic>
          <a:graphicData uri="http://schemas.openxmlformats.org/drawingml/2006/table">
            <a:tbl>
              <a:tblPr/>
              <a:tblGrid>
                <a:gridCol w="1148953">
                  <a:extLst>
                    <a:ext uri="{9D8B030D-6E8A-4147-A177-3AD203B41FA5}">
                      <a16:colId xmlns:a16="http://schemas.microsoft.com/office/drawing/2014/main" val="617187412"/>
                    </a:ext>
                  </a:extLst>
                </a:gridCol>
                <a:gridCol w="938312">
                  <a:extLst>
                    <a:ext uri="{9D8B030D-6E8A-4147-A177-3AD203B41FA5}">
                      <a16:colId xmlns:a16="http://schemas.microsoft.com/office/drawing/2014/main" val="435487418"/>
                    </a:ext>
                  </a:extLst>
                </a:gridCol>
                <a:gridCol w="938312">
                  <a:extLst>
                    <a:ext uri="{9D8B030D-6E8A-4147-A177-3AD203B41FA5}">
                      <a16:colId xmlns:a16="http://schemas.microsoft.com/office/drawing/2014/main" val="2319930720"/>
                    </a:ext>
                  </a:extLst>
                </a:gridCol>
                <a:gridCol w="938312">
                  <a:extLst>
                    <a:ext uri="{9D8B030D-6E8A-4147-A177-3AD203B41FA5}">
                      <a16:colId xmlns:a16="http://schemas.microsoft.com/office/drawing/2014/main" val="1419053995"/>
                    </a:ext>
                  </a:extLst>
                </a:gridCol>
                <a:gridCol w="938312">
                  <a:extLst>
                    <a:ext uri="{9D8B030D-6E8A-4147-A177-3AD203B41FA5}">
                      <a16:colId xmlns:a16="http://schemas.microsoft.com/office/drawing/2014/main" val="123529708"/>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1.04%</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39048744"/>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131474778"/>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424925384"/>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178543564"/>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1,308</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5798628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803201955"/>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486509518"/>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451423088"/>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1,712</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09210151"/>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4117946930"/>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690177572"/>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34840728"/>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589748686"/>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3151016197"/>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2639932557"/>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2682314176"/>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3511798244"/>
                  </a:ext>
                </a:extLst>
              </a:tr>
            </a:tbl>
          </a:graphicData>
        </a:graphic>
      </p:graphicFrame>
      <p:graphicFrame>
        <p:nvGraphicFramePr>
          <p:cNvPr id="7" name="Object 6">
            <a:extLst>
              <a:ext uri="{FF2B5EF4-FFF2-40B4-BE49-F238E27FC236}">
                <a16:creationId xmlns:a16="http://schemas.microsoft.com/office/drawing/2014/main" id="{3B634EB0-53FF-40F6-8160-FE899386807A}"/>
              </a:ext>
            </a:extLst>
          </p:cNvPr>
          <p:cNvGraphicFramePr>
            <a:graphicFrameLocks noChangeAspect="1"/>
          </p:cNvGraphicFramePr>
          <p:nvPr>
            <p:extLst>
              <p:ext uri="{D42A27DB-BD31-4B8C-83A1-F6EECF244321}">
                <p14:modId xmlns:p14="http://schemas.microsoft.com/office/powerpoint/2010/main" val="3869851812"/>
              </p:ext>
            </p:extLst>
          </p:nvPr>
        </p:nvGraphicFramePr>
        <p:xfrm>
          <a:off x="4114799" y="5278351"/>
          <a:ext cx="914400" cy="771525"/>
        </p:xfrm>
        <a:graphic>
          <a:graphicData uri="http://schemas.openxmlformats.org/presentationml/2006/ole">
            <mc:AlternateContent xmlns:mc="http://schemas.openxmlformats.org/markup-compatibility/2006">
              <mc:Choice xmlns:v="urn:schemas-microsoft-com:vml" Requires="v">
                <p:oleObj spid="_x0000_s1039" name="Worksheet" showAsIcon="1" r:id="rId4" imgW="914400" imgH="771480" progId="Excel.Sheet.12">
                  <p:embed/>
                </p:oleObj>
              </mc:Choice>
              <mc:Fallback>
                <p:oleObj name="Worksheet" showAsIcon="1" r:id="rId4" imgW="914400" imgH="771480" progId="Excel.Sheet.12">
                  <p:embed/>
                  <p:pic>
                    <p:nvPicPr>
                      <p:cNvPr id="0" name=""/>
                      <p:cNvPicPr/>
                      <p:nvPr/>
                    </p:nvPicPr>
                    <p:blipFill>
                      <a:blip r:embed="rId5"/>
                      <a:stretch>
                        <a:fillRect/>
                      </a:stretch>
                    </p:blipFill>
                    <p:spPr>
                      <a:xfrm>
                        <a:off x="4114799" y="5278351"/>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October 2021 -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01/11/22</a:t>
            </a:r>
          </a:p>
        </p:txBody>
      </p:sp>
      <p:pic>
        <p:nvPicPr>
          <p:cNvPr id="5" name="Picture 4" descr="Chart, box and whisker chart&#10;&#10;Description automatically generated">
            <a:extLst>
              <a:ext uri="{FF2B5EF4-FFF2-40B4-BE49-F238E27FC236}">
                <a16:creationId xmlns:a16="http://schemas.microsoft.com/office/drawing/2014/main" id="{D809B904-AE3B-49DC-8F3B-5AAE5251E8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20924"/>
            <a:ext cx="9144000" cy="1524000"/>
          </a:xfrm>
          <a:prstGeom prst="rect">
            <a:avLst/>
          </a:prstGeom>
        </p:spPr>
      </p:pic>
      <p:pic>
        <p:nvPicPr>
          <p:cNvPr id="8" name="Picture 7" descr="Chart, bar chart&#10;&#10;Description automatically generated">
            <a:extLst>
              <a:ext uri="{FF2B5EF4-FFF2-40B4-BE49-F238E27FC236}">
                <a16:creationId xmlns:a16="http://schemas.microsoft.com/office/drawing/2014/main" id="{7B6E30F0-7528-4C89-9121-F296607383C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6" name="Picture 15" descr="Chart, box and whisker chart&#10;&#10;Description automatically generated">
            <a:extLst>
              <a:ext uri="{FF2B5EF4-FFF2-40B4-BE49-F238E27FC236}">
                <a16:creationId xmlns:a16="http://schemas.microsoft.com/office/drawing/2014/main" id="{E5CE0BB0-6DBD-4E5D-AE8E-7C6A64B19EB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13076"/>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art&#10;&#10;Description automatically generated">
            <a:extLst>
              <a:ext uri="{FF2B5EF4-FFF2-40B4-BE49-F238E27FC236}">
                <a16:creationId xmlns:a16="http://schemas.microsoft.com/office/drawing/2014/main" id="{5EAD097F-1E5B-4A32-A8CB-FDD93CEBD9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19877"/>
            <a:ext cx="9144000" cy="1524000"/>
          </a:xfrm>
          <a:prstGeom prst="rect">
            <a:avLst/>
          </a:prstGeom>
        </p:spPr>
      </p:pic>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October 2021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01/11/22</a:t>
            </a:r>
          </a:p>
        </p:txBody>
      </p:sp>
      <p:sp>
        <p:nvSpPr>
          <p:cNvPr id="11" name="TextBox 10">
            <a:extLst>
              <a:ext uri="{FF2B5EF4-FFF2-40B4-BE49-F238E27FC236}">
                <a16:creationId xmlns:a16="http://schemas.microsoft.com/office/drawing/2014/main" id="{0DC42E8B-637A-4574-B90E-D2AAE5D48823}"/>
              </a:ext>
            </a:extLst>
          </p:cNvPr>
          <p:cNvSpPr txBox="1"/>
          <p:nvPr/>
        </p:nvSpPr>
        <p:spPr>
          <a:xfrm>
            <a:off x="8077200" y="938733"/>
            <a:ext cx="208548"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5</a:t>
            </a:r>
          </a:p>
        </p:txBody>
      </p:sp>
      <p:pic>
        <p:nvPicPr>
          <p:cNvPr id="8" name="Picture 7" descr="Chart, bar chart, box and whisker chart&#10;&#10;Description automatically generated">
            <a:extLst>
              <a:ext uri="{FF2B5EF4-FFF2-40B4-BE49-F238E27FC236}">
                <a16:creationId xmlns:a16="http://schemas.microsoft.com/office/drawing/2014/main" id="{1F4EFAD1-1B40-4896-AC27-03F77AC8D6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2" name="Picture 11" descr="Chart&#10;&#10;Description automatically generated">
            <a:extLst>
              <a:ext uri="{FF2B5EF4-FFF2-40B4-BE49-F238E27FC236}">
                <a16:creationId xmlns:a16="http://schemas.microsoft.com/office/drawing/2014/main" id="{64C6D80E-314B-41E3-9ECA-34505EB26F6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14123"/>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01/11/22</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01/11/22</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October 2021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01/11/22</a:t>
            </a:r>
          </a:p>
        </p:txBody>
      </p:sp>
      <p:pic>
        <p:nvPicPr>
          <p:cNvPr id="7" name="Picture 6" descr="Chart, bar chart&#10;&#10;Description automatically generated">
            <a:extLst>
              <a:ext uri="{FF2B5EF4-FFF2-40B4-BE49-F238E27FC236}">
                <a16:creationId xmlns:a16="http://schemas.microsoft.com/office/drawing/2014/main" id="{B7B93977-750E-4884-8C7D-6ED8424E03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01/11/22</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15940</TotalTime>
  <Words>1167</Words>
  <Application>Microsoft Office PowerPoint</Application>
  <PresentationFormat>On-screen Show (4:3)</PresentationFormat>
  <Paragraphs>358</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October 2021 - IAG/IAL Statistics</vt:lpstr>
      <vt:lpstr>Top 10 - October 2021 - IAG/IAL % Greater Than 1% of Enrollments With number of months Greater Than 1%  </vt:lpstr>
      <vt:lpstr>Top 10 - 12 Month Average IAG/IAL % Greater Than 1% of Enrollments thru October 2021 With number of months Greater Than 1% </vt:lpstr>
      <vt:lpstr>Explanation of IAG/IAL Slides Data</vt:lpstr>
      <vt:lpstr>Explanation of IAG/IAL Slides Data (Cont)</vt:lpstr>
      <vt:lpstr>Top - 12 Month Average Rescission % Greater Than 1% of Switches thru October 2021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414</cp:revision>
  <cp:lastPrinted>2016-01-21T20:53:15Z</cp:lastPrinted>
  <dcterms:created xsi:type="dcterms:W3CDTF">2016-01-21T15:20:31Z</dcterms:created>
  <dcterms:modified xsi:type="dcterms:W3CDTF">2022-01-05T16:15:58Z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