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2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4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notesSlides/notesSlide15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506" r:id="rId4"/>
    <p:sldMasterId id="2147493520" r:id="rId5"/>
    <p:sldMasterId id="2147493522" r:id="rId6"/>
  </p:sldMasterIdLst>
  <p:notesMasterIdLst>
    <p:notesMasterId r:id="rId46"/>
  </p:notesMasterIdLst>
  <p:handoutMasterIdLst>
    <p:handoutMasterId r:id="rId47"/>
  </p:handoutMasterIdLst>
  <p:sldIdLst>
    <p:sldId id="533" r:id="rId7"/>
    <p:sldId id="919" r:id="rId8"/>
    <p:sldId id="917" r:id="rId9"/>
    <p:sldId id="893" r:id="rId10"/>
    <p:sldId id="747" r:id="rId11"/>
    <p:sldId id="866" r:id="rId12"/>
    <p:sldId id="756" r:id="rId13"/>
    <p:sldId id="867" r:id="rId14"/>
    <p:sldId id="918" r:id="rId15"/>
    <p:sldId id="895" r:id="rId16"/>
    <p:sldId id="905" r:id="rId17"/>
    <p:sldId id="907" r:id="rId18"/>
    <p:sldId id="915" r:id="rId19"/>
    <p:sldId id="914" r:id="rId20"/>
    <p:sldId id="894" r:id="rId21"/>
    <p:sldId id="743" r:id="rId22"/>
    <p:sldId id="880" r:id="rId23"/>
    <p:sldId id="818" r:id="rId24"/>
    <p:sldId id="904" r:id="rId25"/>
    <p:sldId id="908" r:id="rId26"/>
    <p:sldId id="909" r:id="rId27"/>
    <p:sldId id="806" r:id="rId28"/>
    <p:sldId id="785" r:id="rId29"/>
    <p:sldId id="759" r:id="rId30"/>
    <p:sldId id="786" r:id="rId31"/>
    <p:sldId id="761" r:id="rId32"/>
    <p:sldId id="762" r:id="rId33"/>
    <p:sldId id="763" r:id="rId34"/>
    <p:sldId id="764" r:id="rId35"/>
    <p:sldId id="765" r:id="rId36"/>
    <p:sldId id="781" r:id="rId37"/>
    <p:sldId id="897" r:id="rId38"/>
    <p:sldId id="752" r:id="rId39"/>
    <p:sldId id="899" r:id="rId40"/>
    <p:sldId id="900" r:id="rId41"/>
    <p:sldId id="902" r:id="rId42"/>
    <p:sldId id="901" r:id="rId43"/>
    <p:sldId id="903" r:id="rId44"/>
    <p:sldId id="697" r:id="rId4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7C7C7C"/>
    <a:srgbClr val="E46C0A"/>
    <a:srgbClr val="FFFFFF"/>
    <a:srgbClr val="5B9BD5"/>
    <a:srgbClr val="F8F8F8"/>
    <a:srgbClr val="ED7D31"/>
    <a:srgbClr val="FAFAFA"/>
    <a:srgbClr val="00385E"/>
    <a:srgbClr val="0053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93" autoAdjust="0"/>
    <p:restoredTop sz="96187" autoAdjust="0"/>
  </p:normalViewPr>
  <p:slideViewPr>
    <p:cSldViewPr snapToGrid="0" snapToObjects="1">
      <p:cViewPr varScale="1">
        <p:scale>
          <a:sx n="94" d="100"/>
          <a:sy n="94" d="100"/>
        </p:scale>
        <p:origin x="180" y="7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5490"/>
    </p:cViewPr>
  </p:sorterViewPr>
  <p:notesViewPr>
    <p:cSldViewPr snapToGrid="0" snapToObjects="1" showGuides="1">
      <p:cViewPr varScale="1">
        <p:scale>
          <a:sx n="62" d="100"/>
          <a:sy n="62" d="100"/>
        </p:scale>
        <p:origin x="2604" y="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presProps" Target="presProps.xml"/><Relationship Id="rId8" Type="http://schemas.openxmlformats.org/officeDocument/2006/relationships/slide" Target="slides/slide2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6.bin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7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8.bin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9.bin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0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Historical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1311988319340676E-3"/>
                  <c:y val="6.243835520559930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7E-4AB6-A98C-C2B152B28FA9}"/>
                </c:ext>
              </c:extLst>
            </c:dLbl>
            <c:dLbl>
              <c:idx val="19"/>
              <c:dLblPos val="b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7E-4AB6-A98C-C2B152B28FA9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'[ERCOT Summer Peak Forecast.xlsx]Sheet1'!$A$2:$A$31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'[ERCOT Summer Peak Forecast.xlsx]Sheet1'!$B$2:$B$31</c:f>
              <c:numCache>
                <c:formatCode>#,##0</c:formatCode>
                <c:ptCount val="30"/>
                <c:pt idx="0">
                  <c:v>56068.016222999999</c:v>
                </c:pt>
                <c:pt idx="1">
                  <c:v>60029.662608999999</c:v>
                </c:pt>
                <c:pt idx="2">
                  <c:v>58483.700643999997</c:v>
                </c:pt>
                <c:pt idx="3">
                  <c:v>60212.679571000001</c:v>
                </c:pt>
                <c:pt idx="4">
                  <c:v>62202.802802999999</c:v>
                </c:pt>
                <c:pt idx="5">
                  <c:v>62114.750757000002</c:v>
                </c:pt>
                <c:pt idx="6">
                  <c:v>62102.963653999999</c:v>
                </c:pt>
                <c:pt idx="7">
                  <c:v>63407.189922999998</c:v>
                </c:pt>
                <c:pt idx="8">
                  <c:v>65713.448461000007</c:v>
                </c:pt>
                <c:pt idx="9">
                  <c:v>68317.669844000004</c:v>
                </c:pt>
                <c:pt idx="10">
                  <c:v>66557.781812000001</c:v>
                </c:pt>
                <c:pt idx="11">
                  <c:v>67252.994892000002</c:v>
                </c:pt>
                <c:pt idx="12">
                  <c:v>66464.064264999994</c:v>
                </c:pt>
                <c:pt idx="13">
                  <c:v>69620.407613999996</c:v>
                </c:pt>
                <c:pt idx="14">
                  <c:v>71092.609221000006</c:v>
                </c:pt>
                <c:pt idx="15">
                  <c:v>69496.239761000004</c:v>
                </c:pt>
                <c:pt idx="16">
                  <c:v>73308.153447000004</c:v>
                </c:pt>
                <c:pt idx="17">
                  <c:v>74665.579486000002</c:v>
                </c:pt>
                <c:pt idx="18">
                  <c:v>74327.836838999996</c:v>
                </c:pt>
                <c:pt idx="19">
                  <c:v>73650.573480000006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7E-4AB6-A98C-C2B152B28FA9}"/>
            </c:ext>
          </c:extLst>
        </c:ser>
        <c:ser>
          <c:idx val="1"/>
          <c:order val="1"/>
          <c:tx>
            <c:v>Forecast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0"/>
              <c:layout>
                <c:manualLayout>
                  <c:x val="-9.8331160591681011E-2"/>
                  <c:y val="-8.7327244094488193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7E-4AB6-A98C-C2B152B28FA9}"/>
                </c:ext>
              </c:extLst>
            </c:dLbl>
            <c:dLbl>
              <c:idx val="29"/>
              <c:layout>
                <c:manualLayout>
                  <c:x val="-2.7777777777777779E-3"/>
                  <c:y val="8.3771688538932604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7E-4AB6-A98C-C2B152B28FA9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'[ERCOT Summer Peak Forecast.xlsx]Sheet1'!$A$2:$A$31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'[ERCOT Summer Peak Forecast.xlsx]Sheet1'!$C$2:$C$31</c:f>
              <c:numCache>
                <c:formatCode>General</c:formatCode>
                <c:ptCount val="30"/>
                <c:pt idx="20" formatCode="#,##0">
                  <c:v>77732.757487466661</c:v>
                </c:pt>
                <c:pt idx="21" formatCode="#,##0">
                  <c:v>79328.625352133327</c:v>
                </c:pt>
                <c:pt idx="22" formatCode="#,##0">
                  <c:v>80553.618545066667</c:v>
                </c:pt>
                <c:pt idx="23" formatCode="#,##0">
                  <c:v>81581.340911333347</c:v>
                </c:pt>
                <c:pt idx="24" formatCode="#,##0">
                  <c:v>82605.758452533337</c:v>
                </c:pt>
                <c:pt idx="25" formatCode="#,##0">
                  <c:v>83398.064937733332</c:v>
                </c:pt>
                <c:pt idx="26" formatCode="#,##0">
                  <c:v>84146.103560599993</c:v>
                </c:pt>
                <c:pt idx="27" formatCode="#,##0">
                  <c:v>84878.12974293335</c:v>
                </c:pt>
                <c:pt idx="28" formatCode="#,##0">
                  <c:v>85569.332573199979</c:v>
                </c:pt>
                <c:pt idx="29" formatCode="#,##0">
                  <c:v>86233.212782133342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67E-4AB6-A98C-C2B152B28F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3496352"/>
        <c:axId val="1883499264"/>
      </c:lineChart>
      <c:catAx>
        <c:axId val="1883496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9264"/>
        <c:crosses val="autoZero"/>
        <c:auto val="1"/>
        <c:lblAlgn val="ctr"/>
        <c:lblOffset val="100"/>
        <c:noMultiLvlLbl val="0"/>
      </c:catAx>
      <c:valAx>
        <c:axId val="188349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Historical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1311988319340676E-3"/>
                  <c:y val="6.243835520559930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6F-4F20-B3A8-E93960954F6C}"/>
                </c:ext>
              </c:extLst>
            </c:dLbl>
            <c:dLbl>
              <c:idx val="19"/>
              <c:dLblPos val="b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6F-4F20-B3A8-E93960954F6C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Sheet1!$B$2:$B$31</c:f>
              <c:numCache>
                <c:formatCode>#,##0</c:formatCode>
                <c:ptCount val="30"/>
                <c:pt idx="0">
                  <c:v>1985.1690000000001</c:v>
                </c:pt>
                <c:pt idx="1">
                  <c:v>2107.5540000000001</c:v>
                </c:pt>
                <c:pt idx="2">
                  <c:v>2069.7429999999999</c:v>
                </c:pt>
                <c:pt idx="3">
                  <c:v>2108.8220000000001</c:v>
                </c:pt>
                <c:pt idx="4">
                  <c:v>2305.723</c:v>
                </c:pt>
                <c:pt idx="5">
                  <c:v>2156.136</c:v>
                </c:pt>
                <c:pt idx="6">
                  <c:v>2258.0920000000001</c:v>
                </c:pt>
                <c:pt idx="7">
                  <c:v>1498.261</c:v>
                </c:pt>
                <c:pt idx="8">
                  <c:v>1511.9290000000001</c:v>
                </c:pt>
                <c:pt idx="9">
                  <c:v>1563.751</c:v>
                </c:pt>
                <c:pt idx="10">
                  <c:v>1559.08</c:v>
                </c:pt>
                <c:pt idx="11">
                  <c:v>1483.473</c:v>
                </c:pt>
                <c:pt idx="12">
                  <c:v>1407.7909999999999</c:v>
                </c:pt>
                <c:pt idx="13">
                  <c:v>1451.5360000000001</c:v>
                </c:pt>
                <c:pt idx="14">
                  <c:v>1440.184</c:v>
                </c:pt>
                <c:pt idx="15">
                  <c:v>1393.509</c:v>
                </c:pt>
                <c:pt idx="16">
                  <c:v>1521.845</c:v>
                </c:pt>
                <c:pt idx="17">
                  <c:v>1476.329919</c:v>
                </c:pt>
                <c:pt idx="18">
                  <c:v>1420.155352</c:v>
                </c:pt>
                <c:pt idx="19">
                  <c:v>2078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86F-4F20-B3A8-E93960954F6C}"/>
            </c:ext>
          </c:extLst>
        </c:ser>
        <c:ser>
          <c:idx val="1"/>
          <c:order val="1"/>
          <c:tx>
            <c:v>Forecast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0"/>
              <c:layout>
                <c:manualLayout>
                  <c:x val="2.0874137421564028E-2"/>
                  <c:y val="7.622831146106737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86F-4F20-B3A8-E93960954F6C}"/>
                </c:ext>
              </c:extLst>
            </c:dLbl>
            <c:dLbl>
              <c:idx val="29"/>
              <c:layout>
                <c:manualLayout>
                  <c:x val="-2.7777777777777779E-3"/>
                  <c:y val="8.3771688538932604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86F-4F20-B3A8-E93960954F6C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Sheet1!$C$2:$C$31</c:f>
              <c:numCache>
                <c:formatCode>General</c:formatCode>
                <c:ptCount val="30"/>
                <c:pt idx="20" formatCode="#,##0">
                  <c:v>2242.5606820799999</c:v>
                </c:pt>
                <c:pt idx="21" formatCode="#,##0">
                  <c:v>2282.1454718399996</c:v>
                </c:pt>
                <c:pt idx="22" formatCode="#,##0">
                  <c:v>2305.2285581199999</c:v>
                </c:pt>
                <c:pt idx="23" formatCode="#,##0">
                  <c:v>2315.8515483533329</c:v>
                </c:pt>
                <c:pt idx="24" formatCode="#,##0">
                  <c:v>2330.251975813334</c:v>
                </c:pt>
                <c:pt idx="25" formatCode="#,##0">
                  <c:v>2345.6582429533328</c:v>
                </c:pt>
                <c:pt idx="26" formatCode="#,##0">
                  <c:v>2360.8448292066669</c:v>
                </c:pt>
                <c:pt idx="27" formatCode="#,##0">
                  <c:v>2377.9183967999998</c:v>
                </c:pt>
                <c:pt idx="28" formatCode="#,##0">
                  <c:v>2392.3713168066665</c:v>
                </c:pt>
                <c:pt idx="29" formatCode="#,##0">
                  <c:v>2404.2589206933335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86F-4F20-B3A8-E93960954F6C}"/>
            </c:ext>
          </c:extLst>
        </c:ser>
        <c:ser>
          <c:idx val="2"/>
          <c:order val="2"/>
          <c:tx>
            <c:v>P90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0"/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86F-4F20-B3A8-E93960954F6C}"/>
                </c:ext>
              </c:extLst>
            </c:dLbl>
            <c:dLbl>
              <c:idx val="29"/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86F-4F20-B3A8-E93960954F6C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Sheet1!$D$2:$D$31</c:f>
              <c:numCache>
                <c:formatCode>General</c:formatCode>
                <c:ptCount val="30"/>
                <c:pt idx="20" formatCode="#,##0">
                  <c:v>2408.9653043133339</c:v>
                </c:pt>
                <c:pt idx="21" formatCode="#,##0">
                  <c:v>2447.113359933333</c:v>
                </c:pt>
                <c:pt idx="22" formatCode="#,##0">
                  <c:v>2469.4390331999994</c:v>
                </c:pt>
                <c:pt idx="23" formatCode="#,##0">
                  <c:v>2480.0559807999998</c:v>
                </c:pt>
                <c:pt idx="24" formatCode="#,##0">
                  <c:v>2494.5327075933342</c:v>
                </c:pt>
                <c:pt idx="25" formatCode="#,##0">
                  <c:v>2510.0152740666658</c:v>
                </c:pt>
                <c:pt idx="26" formatCode="#,##0">
                  <c:v>2525.3296233733336</c:v>
                </c:pt>
                <c:pt idx="27" formatCode="#,##0">
                  <c:v>2542.1089514</c:v>
                </c:pt>
                <c:pt idx="28" formatCode="#,##0">
                  <c:v>2556.514657806666</c:v>
                </c:pt>
                <c:pt idx="29" formatCode="#,##0">
                  <c:v>2568.1080222200003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86F-4F20-B3A8-E93960954F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3496352"/>
        <c:axId val="1883499264"/>
      </c:lineChart>
      <c:catAx>
        <c:axId val="1883496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9264"/>
        <c:crosses val="autoZero"/>
        <c:auto val="1"/>
        <c:lblAlgn val="ctr"/>
        <c:lblOffset val="100"/>
        <c:tickLblSkip val="2"/>
        <c:noMultiLvlLbl val="0"/>
      </c:catAx>
      <c:valAx>
        <c:axId val="188349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Historical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1311988319340676E-3"/>
                  <c:y val="6.243835520559930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6F-41B5-9A83-ADF3979AD7E6}"/>
                </c:ext>
              </c:extLst>
            </c:dLbl>
            <c:dLbl>
              <c:idx val="19"/>
              <c:layout>
                <c:manualLayout>
                  <c:x val="-9.3916149554153491E-2"/>
                  <c:y val="5.5327244094488158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26F-41B5-9A83-ADF3979AD7E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Sheet1!$B$2:$B$31</c:f>
              <c:numCache>
                <c:formatCode>#,##0</c:formatCode>
                <c:ptCount val="30"/>
                <c:pt idx="0">
                  <c:v>20916.8</c:v>
                </c:pt>
                <c:pt idx="1">
                  <c:v>22444.6</c:v>
                </c:pt>
                <c:pt idx="2">
                  <c:v>20759.13</c:v>
                </c:pt>
                <c:pt idx="3">
                  <c:v>21975</c:v>
                </c:pt>
                <c:pt idx="4">
                  <c:v>22746.06</c:v>
                </c:pt>
                <c:pt idx="5">
                  <c:v>22228.62</c:v>
                </c:pt>
                <c:pt idx="6">
                  <c:v>22594.99</c:v>
                </c:pt>
                <c:pt idx="7">
                  <c:v>23404.86</c:v>
                </c:pt>
                <c:pt idx="8">
                  <c:v>24532.52</c:v>
                </c:pt>
                <c:pt idx="9">
                  <c:v>25626.48</c:v>
                </c:pt>
                <c:pt idx="10">
                  <c:v>24747.94</c:v>
                </c:pt>
                <c:pt idx="11">
                  <c:v>24420.69</c:v>
                </c:pt>
                <c:pt idx="12">
                  <c:v>23445.61</c:v>
                </c:pt>
                <c:pt idx="13">
                  <c:v>24580.65</c:v>
                </c:pt>
                <c:pt idx="14">
                  <c:v>25282.32</c:v>
                </c:pt>
                <c:pt idx="15">
                  <c:v>24313.21</c:v>
                </c:pt>
                <c:pt idx="16">
                  <c:v>26499.24</c:v>
                </c:pt>
                <c:pt idx="17">
                  <c:v>25493.791364000001</c:v>
                </c:pt>
                <c:pt idx="18">
                  <c:v>25510.252316999999</c:v>
                </c:pt>
                <c:pt idx="19">
                  <c:v>24673.917001999998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26F-41B5-9A83-ADF3979AD7E6}"/>
            </c:ext>
          </c:extLst>
        </c:ser>
        <c:ser>
          <c:idx val="1"/>
          <c:order val="1"/>
          <c:tx>
            <c:v>Forecast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0"/>
              <c:layout>
                <c:manualLayout>
                  <c:x val="2.0874137421564028E-2"/>
                  <c:y val="8.732724409448815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6F-41B5-9A83-ADF3979AD7E6}"/>
                </c:ext>
              </c:extLst>
            </c:dLbl>
            <c:dLbl>
              <c:idx val="29"/>
              <c:dLblPos val="b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6F-41B5-9A83-ADF3979AD7E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Sheet1!$C$2:$C$31</c:f>
              <c:numCache>
                <c:formatCode>General</c:formatCode>
                <c:ptCount val="30"/>
                <c:pt idx="20" formatCode="#,##0">
                  <c:v>25876.935622400008</c:v>
                </c:pt>
                <c:pt idx="21" formatCode="#,##0">
                  <c:v>26151.086187933332</c:v>
                </c:pt>
                <c:pt idx="22" formatCode="#,##0">
                  <c:v>26432.786544733332</c:v>
                </c:pt>
                <c:pt idx="23" formatCode="#,##0">
                  <c:v>26721.151169133336</c:v>
                </c:pt>
                <c:pt idx="24" formatCode="#,##0">
                  <c:v>27006.710578400001</c:v>
                </c:pt>
                <c:pt idx="25" formatCode="#,##0">
                  <c:v>27275.777929333337</c:v>
                </c:pt>
                <c:pt idx="26" formatCode="#,##0">
                  <c:v>27529.407448266666</c:v>
                </c:pt>
                <c:pt idx="27" formatCode="#,##0">
                  <c:v>27771.167614066671</c:v>
                </c:pt>
                <c:pt idx="28" formatCode="#,##0">
                  <c:v>28004.671488800006</c:v>
                </c:pt>
                <c:pt idx="29" formatCode="#,##0">
                  <c:v>28232.438307200002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26F-41B5-9A83-ADF3979AD7E6}"/>
            </c:ext>
          </c:extLst>
        </c:ser>
        <c:ser>
          <c:idx val="2"/>
          <c:order val="2"/>
          <c:tx>
            <c:v>P90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0"/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6F-41B5-9A83-ADF3979AD7E6}"/>
                </c:ext>
              </c:extLst>
            </c:dLbl>
            <c:dLbl>
              <c:idx val="29"/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26F-41B5-9A83-ADF3979AD7E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Sheet1!$D$2:$D$31</c:f>
              <c:numCache>
                <c:formatCode>General</c:formatCode>
                <c:ptCount val="30"/>
                <c:pt idx="20" formatCode="#,##0">
                  <c:v>26878.019204133343</c:v>
                </c:pt>
                <c:pt idx="21" formatCode="#,##0">
                  <c:v>27152.306676666663</c:v>
                </c:pt>
                <c:pt idx="22" formatCode="#,##0">
                  <c:v>27434.101814933329</c:v>
                </c:pt>
                <c:pt idx="23" formatCode="#,##0">
                  <c:v>27722.434845533338</c:v>
                </c:pt>
                <c:pt idx="24" formatCode="#,##0">
                  <c:v>28007.794159666668</c:v>
                </c:pt>
                <c:pt idx="25" formatCode="#,##0">
                  <c:v>28276.56663366668</c:v>
                </c:pt>
                <c:pt idx="26" formatCode="#,##0">
                  <c:v>28529.932869399996</c:v>
                </c:pt>
                <c:pt idx="27" formatCode="#,##0">
                  <c:v>28771.514002466673</c:v>
                </c:pt>
                <c:pt idx="28" formatCode="#,##0">
                  <c:v>29004.923095000006</c:v>
                </c:pt>
                <c:pt idx="29" formatCode="#,##0">
                  <c:v>29232.563537933343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26F-41B5-9A83-ADF3979AD7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3496352"/>
        <c:axId val="1883499264"/>
      </c:lineChart>
      <c:catAx>
        <c:axId val="1883496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9264"/>
        <c:crosses val="autoZero"/>
        <c:auto val="1"/>
        <c:lblAlgn val="ctr"/>
        <c:lblOffset val="100"/>
        <c:tickLblSkip val="2"/>
        <c:noMultiLvlLbl val="0"/>
      </c:catAx>
      <c:valAx>
        <c:axId val="1883499264"/>
        <c:scaling>
          <c:orientation val="minMax"/>
          <c:min val="1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Historical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1311988319340676E-3"/>
                  <c:y val="6.243835520559930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6F9-41D9-8AF2-950ADD0C03B1}"/>
                </c:ext>
              </c:extLst>
            </c:dLbl>
            <c:dLbl>
              <c:idx val="19"/>
              <c:dLblPos val="b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F9-41D9-8AF2-950ADD0C03B1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Sheet1!$B$2:$B$31</c:f>
              <c:numCache>
                <c:formatCode>#,##0</c:formatCode>
                <c:ptCount val="30"/>
                <c:pt idx="0">
                  <c:v>3984.0729999999999</c:v>
                </c:pt>
                <c:pt idx="1">
                  <c:v>4051.8589999999999</c:v>
                </c:pt>
                <c:pt idx="2">
                  <c:v>4178.0829999999996</c:v>
                </c:pt>
                <c:pt idx="3">
                  <c:v>4345.6880000000001</c:v>
                </c:pt>
                <c:pt idx="4">
                  <c:v>4278.01</c:v>
                </c:pt>
                <c:pt idx="5">
                  <c:v>3993.2017289999999</c:v>
                </c:pt>
                <c:pt idx="6">
                  <c:v>4280.8950000000004</c:v>
                </c:pt>
                <c:pt idx="7">
                  <c:v>4850.951</c:v>
                </c:pt>
                <c:pt idx="8">
                  <c:v>4807.2330000000002</c:v>
                </c:pt>
                <c:pt idx="9">
                  <c:v>5092.7329030000001</c:v>
                </c:pt>
                <c:pt idx="10">
                  <c:v>5240.6819999999998</c:v>
                </c:pt>
                <c:pt idx="11">
                  <c:v>5206.7330000000002</c:v>
                </c:pt>
                <c:pt idx="12">
                  <c:v>5352.2160000000003</c:v>
                </c:pt>
                <c:pt idx="13">
                  <c:v>5455.4530000000004</c:v>
                </c:pt>
                <c:pt idx="14">
                  <c:v>5786.826</c:v>
                </c:pt>
                <c:pt idx="15">
                  <c:v>5845.2839999999997</c:v>
                </c:pt>
                <c:pt idx="16">
                  <c:v>5791.2530749999996</c:v>
                </c:pt>
                <c:pt idx="17">
                  <c:v>6039.7134589999996</c:v>
                </c:pt>
                <c:pt idx="18">
                  <c:v>5850.2162820000003</c:v>
                </c:pt>
                <c:pt idx="19">
                  <c:v>5996.1933689999996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6F9-41D9-8AF2-950ADD0C03B1}"/>
            </c:ext>
          </c:extLst>
        </c:ser>
        <c:ser>
          <c:idx val="1"/>
          <c:order val="1"/>
          <c:tx>
            <c:v>Forecast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0"/>
              <c:layout>
                <c:manualLayout>
                  <c:x val="1.933375049973058E-2"/>
                  <c:y val="6.954946631671041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F9-41D9-8AF2-950ADD0C03B1}"/>
                </c:ext>
              </c:extLst>
            </c:dLbl>
            <c:dLbl>
              <c:idx val="29"/>
              <c:dLblPos val="b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F9-41D9-8AF2-950ADD0C03B1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Sheet1!$C$2:$C$31</c:f>
              <c:numCache>
                <c:formatCode>General</c:formatCode>
                <c:ptCount val="30"/>
                <c:pt idx="20" formatCode="#,##0">
                  <c:v>6619.0992052399997</c:v>
                </c:pt>
                <c:pt idx="21" formatCode="#,##0">
                  <c:v>6925.9346733400007</c:v>
                </c:pt>
                <c:pt idx="22" formatCode="#,##0">
                  <c:v>7133.2201119466672</c:v>
                </c:pt>
                <c:pt idx="23" formatCode="#,##0">
                  <c:v>7180.2838761266667</c:v>
                </c:pt>
                <c:pt idx="24" formatCode="#,##0">
                  <c:v>7236.6889199933339</c:v>
                </c:pt>
                <c:pt idx="25" formatCode="#,##0">
                  <c:v>7300.7447303533318</c:v>
                </c:pt>
                <c:pt idx="26" formatCode="#,##0">
                  <c:v>7367.2634553266671</c:v>
                </c:pt>
                <c:pt idx="27" formatCode="#,##0">
                  <c:v>7434.6342437733338</c:v>
                </c:pt>
                <c:pt idx="28" formatCode="#,##0">
                  <c:v>7506.09454362</c:v>
                </c:pt>
                <c:pt idx="29" formatCode="#,##0">
                  <c:v>7577.5825948933325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6F9-41D9-8AF2-950ADD0C03B1}"/>
            </c:ext>
          </c:extLst>
        </c:ser>
        <c:ser>
          <c:idx val="2"/>
          <c:order val="2"/>
          <c:tx>
            <c:v>P90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0"/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6F9-41D9-8AF2-950ADD0C03B1}"/>
                </c:ext>
              </c:extLst>
            </c:dLbl>
            <c:dLbl>
              <c:idx val="29"/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F9-41D9-8AF2-950ADD0C03B1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Sheet1!$D$2:$D$31</c:f>
              <c:numCache>
                <c:formatCode>General</c:formatCode>
                <c:ptCount val="30"/>
                <c:pt idx="20" formatCode="#,##0">
                  <c:v>6799.2965909666655</c:v>
                </c:pt>
                <c:pt idx="21" formatCode="#,##0">
                  <c:v>7105.5950050933343</c:v>
                </c:pt>
                <c:pt idx="22" formatCode="#,##0">
                  <c:v>7312.5867162266659</c:v>
                </c:pt>
                <c:pt idx="23" formatCode="#,##0">
                  <c:v>7359.5482886200007</c:v>
                </c:pt>
                <c:pt idx="24" formatCode="#,##0">
                  <c:v>7415.9490819400025</c:v>
                </c:pt>
                <c:pt idx="25" formatCode="#,##0">
                  <c:v>7479.9336402466643</c:v>
                </c:pt>
                <c:pt idx="26" formatCode="#,##0">
                  <c:v>7546.3815165199994</c:v>
                </c:pt>
                <c:pt idx="27" formatCode="#,##0">
                  <c:v>7613.740991300001</c:v>
                </c:pt>
                <c:pt idx="28" formatCode="#,##0">
                  <c:v>7685.1085934000002</c:v>
                </c:pt>
                <c:pt idx="29" formatCode="#,##0">
                  <c:v>7756.5148613999991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6F9-41D9-8AF2-950ADD0C03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3496352"/>
        <c:axId val="1883499264"/>
      </c:lineChart>
      <c:catAx>
        <c:axId val="1883496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9264"/>
        <c:crosses val="autoZero"/>
        <c:auto val="1"/>
        <c:lblAlgn val="ctr"/>
        <c:lblOffset val="100"/>
        <c:tickLblSkip val="2"/>
        <c:noMultiLvlLbl val="0"/>
      </c:catAx>
      <c:valAx>
        <c:axId val="1883499264"/>
        <c:scaling>
          <c:orientation val="minMax"/>
          <c:min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Historical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1311988319340676E-3"/>
                  <c:y val="6.243835520559930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3F-4009-BC85-4F34CFC13C36}"/>
                </c:ext>
              </c:extLst>
            </c:dLbl>
            <c:dLbl>
              <c:idx val="19"/>
              <c:layout>
                <c:manualLayout>
                  <c:x val="-0.14468877648572082"/>
                  <c:y val="6.954946631671041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3F-4009-BC85-4F34CFC13C3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Sheet1!$B$2:$B$31</c:f>
              <c:numCache>
                <c:formatCode>#,##0</c:formatCode>
                <c:ptCount val="30"/>
                <c:pt idx="0">
                  <c:v>9543.9789999999994</c:v>
                </c:pt>
                <c:pt idx="1">
                  <c:v>10064.14</c:v>
                </c:pt>
                <c:pt idx="2">
                  <c:v>9834.75</c:v>
                </c:pt>
                <c:pt idx="3">
                  <c:v>10535.28</c:v>
                </c:pt>
                <c:pt idx="4">
                  <c:v>10906.37</c:v>
                </c:pt>
                <c:pt idx="5">
                  <c:v>10454.31</c:v>
                </c:pt>
                <c:pt idx="6">
                  <c:v>11298.96</c:v>
                </c:pt>
                <c:pt idx="7">
                  <c:v>11089.13</c:v>
                </c:pt>
                <c:pt idx="8">
                  <c:v>11323.91</c:v>
                </c:pt>
                <c:pt idx="9">
                  <c:v>11734.55</c:v>
                </c:pt>
                <c:pt idx="10">
                  <c:v>11641.49</c:v>
                </c:pt>
                <c:pt idx="11">
                  <c:v>11432.81</c:v>
                </c:pt>
                <c:pt idx="12">
                  <c:v>11452.23</c:v>
                </c:pt>
                <c:pt idx="13">
                  <c:v>12032.55</c:v>
                </c:pt>
                <c:pt idx="14">
                  <c:v>12344.84</c:v>
                </c:pt>
                <c:pt idx="15">
                  <c:v>11970.2</c:v>
                </c:pt>
                <c:pt idx="16">
                  <c:v>12886.897121</c:v>
                </c:pt>
                <c:pt idx="17">
                  <c:v>12784.857878000001</c:v>
                </c:pt>
                <c:pt idx="18">
                  <c:v>13010.960660000001</c:v>
                </c:pt>
                <c:pt idx="19">
                  <c:v>12320.676411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C3F-4009-BC85-4F34CFC13C36}"/>
            </c:ext>
          </c:extLst>
        </c:ser>
        <c:ser>
          <c:idx val="1"/>
          <c:order val="1"/>
          <c:tx>
            <c:v>Forecast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0"/>
              <c:layout>
                <c:manualLayout>
                  <c:x val="5.4215987902174476E-3"/>
                  <c:y val="4.8216132983377076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3F-4009-BC85-4F34CFC13C36}"/>
                </c:ext>
              </c:extLst>
            </c:dLbl>
            <c:dLbl>
              <c:idx val="29"/>
              <c:dLblPos val="b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3F-4009-BC85-4F34CFC13C3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Sheet1!$C$2:$C$31</c:f>
              <c:numCache>
                <c:formatCode>General</c:formatCode>
                <c:ptCount val="30"/>
                <c:pt idx="20" formatCode="#,##0">
                  <c:v>12680.4140778</c:v>
                </c:pt>
                <c:pt idx="21" formatCode="#,##0">
                  <c:v>13051.779052</c:v>
                </c:pt>
                <c:pt idx="22" formatCode="#,##0">
                  <c:v>13187.420313733333</c:v>
                </c:pt>
                <c:pt idx="23" formatCode="#,##0">
                  <c:v>13323.902629933333</c:v>
                </c:pt>
                <c:pt idx="24" formatCode="#,##0">
                  <c:v>13457.864248733333</c:v>
                </c:pt>
                <c:pt idx="25" formatCode="#,##0">
                  <c:v>13588.687972799999</c:v>
                </c:pt>
                <c:pt idx="26" formatCode="#,##0">
                  <c:v>13713.942367133333</c:v>
                </c:pt>
                <c:pt idx="27" formatCode="#,##0">
                  <c:v>13833.254723399999</c:v>
                </c:pt>
                <c:pt idx="28" formatCode="#,##0">
                  <c:v>13945.817780333335</c:v>
                </c:pt>
                <c:pt idx="29" formatCode="#,##0">
                  <c:v>14052.832106866666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C3F-4009-BC85-4F34CFC13C36}"/>
            </c:ext>
          </c:extLst>
        </c:ser>
        <c:ser>
          <c:idx val="2"/>
          <c:order val="2"/>
          <c:tx>
            <c:v>P90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0"/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C3F-4009-BC85-4F34CFC13C36}"/>
                </c:ext>
              </c:extLst>
            </c:dLbl>
            <c:dLbl>
              <c:idx val="29"/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3F-4009-BC85-4F34CFC13C3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Sheet1!$D$2:$D$31</c:f>
              <c:numCache>
                <c:formatCode>General</c:formatCode>
                <c:ptCount val="30"/>
                <c:pt idx="20" formatCode="#,##0">
                  <c:v>13053.112308333333</c:v>
                </c:pt>
                <c:pt idx="21" formatCode="#,##0">
                  <c:v>13424.44890093333</c:v>
                </c:pt>
                <c:pt idx="22" formatCode="#,##0">
                  <c:v>13560.010691866666</c:v>
                </c:pt>
                <c:pt idx="23" formatCode="#,##0">
                  <c:v>13696.441919933335</c:v>
                </c:pt>
                <c:pt idx="24" formatCode="#,##0">
                  <c:v>13830.329744799998</c:v>
                </c:pt>
                <c:pt idx="25" formatCode="#,##0">
                  <c:v>13961.045616333327</c:v>
                </c:pt>
                <c:pt idx="26" formatCode="#,##0">
                  <c:v>14086.203511533331</c:v>
                </c:pt>
                <c:pt idx="27" formatCode="#,##0">
                  <c:v>14205.44207353333</c:v>
                </c:pt>
                <c:pt idx="28" formatCode="#,##0">
                  <c:v>14317.942689933336</c:v>
                </c:pt>
                <c:pt idx="29" formatCode="#,##0">
                  <c:v>14424.917281400001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C3F-4009-BC85-4F34CFC13C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3496352"/>
        <c:axId val="1883499264"/>
      </c:lineChart>
      <c:catAx>
        <c:axId val="1883496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9264"/>
        <c:crosses val="autoZero"/>
        <c:auto val="1"/>
        <c:lblAlgn val="ctr"/>
        <c:lblOffset val="100"/>
        <c:tickLblSkip val="2"/>
        <c:noMultiLvlLbl val="0"/>
      </c:catAx>
      <c:valAx>
        <c:axId val="1883499264"/>
        <c:scaling>
          <c:orientation val="minMax"/>
          <c:min val="8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Historical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1311988319340676E-3"/>
                  <c:y val="6.243835520559930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4B-4DE5-933E-DB680DC86FF6}"/>
                </c:ext>
              </c:extLst>
            </c:dLbl>
            <c:dLbl>
              <c:idx val="19"/>
              <c:layout>
                <c:manualLayout>
                  <c:x val="-0.11973909718238862"/>
                  <c:y val="5.8882799650043748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4B-4DE5-933E-DB680DC86FF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Sheet1!$B$2:$B$31</c:f>
              <c:numCache>
                <c:formatCode>#,##0</c:formatCode>
                <c:ptCount val="30"/>
                <c:pt idx="0">
                  <c:v>1594.2909999999999</c:v>
                </c:pt>
                <c:pt idx="1">
                  <c:v>1674.741</c:v>
                </c:pt>
                <c:pt idx="2">
                  <c:v>1605.173</c:v>
                </c:pt>
                <c:pt idx="3">
                  <c:v>1596.82</c:v>
                </c:pt>
                <c:pt idx="4">
                  <c:v>1741.211</c:v>
                </c:pt>
                <c:pt idx="5">
                  <c:v>1496.5989999999999</c:v>
                </c:pt>
                <c:pt idx="6">
                  <c:v>1630.9580000000001</c:v>
                </c:pt>
                <c:pt idx="7">
                  <c:v>1768.2650000000001</c:v>
                </c:pt>
                <c:pt idx="8">
                  <c:v>1850.5239999999999</c:v>
                </c:pt>
                <c:pt idx="9">
                  <c:v>1853.87</c:v>
                </c:pt>
                <c:pt idx="10">
                  <c:v>1849.1279999999999</c:v>
                </c:pt>
                <c:pt idx="11">
                  <c:v>1862.3040000000001</c:v>
                </c:pt>
                <c:pt idx="12">
                  <c:v>1852.9280000000001</c:v>
                </c:pt>
                <c:pt idx="13">
                  <c:v>1883.8889999999999</c:v>
                </c:pt>
                <c:pt idx="14">
                  <c:v>1899.086</c:v>
                </c:pt>
                <c:pt idx="15">
                  <c:v>1901.941</c:v>
                </c:pt>
                <c:pt idx="16">
                  <c:v>2083.5790000000002</c:v>
                </c:pt>
                <c:pt idx="17">
                  <c:v>2117.3990779999999</c:v>
                </c:pt>
                <c:pt idx="18">
                  <c:v>2058.4193190000001</c:v>
                </c:pt>
                <c:pt idx="19">
                  <c:v>1925.345523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4B-4DE5-933E-DB680DC86FF6}"/>
            </c:ext>
          </c:extLst>
        </c:ser>
        <c:ser>
          <c:idx val="1"/>
          <c:order val="1"/>
          <c:tx>
            <c:v>Forecast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0"/>
              <c:layout>
                <c:manualLayout>
                  <c:x val="-9.3638212441987806E-3"/>
                  <c:y val="7.6660577427821494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4B-4DE5-933E-DB680DC86FF6}"/>
                </c:ext>
              </c:extLst>
            </c:dLbl>
            <c:dLbl>
              <c:idx val="29"/>
              <c:dLblPos val="b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4B-4DE5-933E-DB680DC86FF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Sheet1!$C$2:$C$31</c:f>
              <c:numCache>
                <c:formatCode>General</c:formatCode>
                <c:ptCount val="30"/>
                <c:pt idx="20" formatCode="#,##0">
                  <c:v>2010.6295764733331</c:v>
                </c:pt>
                <c:pt idx="21" formatCode="#,##0">
                  <c:v>2026.7743640266665</c:v>
                </c:pt>
                <c:pt idx="22" formatCode="#,##0">
                  <c:v>2041.2556734733334</c:v>
                </c:pt>
                <c:pt idx="23" formatCode="#,##0">
                  <c:v>2053.5936053933333</c:v>
                </c:pt>
                <c:pt idx="24" formatCode="#,##0">
                  <c:v>2065.4045278266667</c:v>
                </c:pt>
                <c:pt idx="25" formatCode="#,##0">
                  <c:v>2079.4246368999998</c:v>
                </c:pt>
                <c:pt idx="26" formatCode="#,##0">
                  <c:v>2095.4693237066667</c:v>
                </c:pt>
                <c:pt idx="27" formatCode="#,##0">
                  <c:v>2113.2792970066666</c:v>
                </c:pt>
                <c:pt idx="28" formatCode="#,##0">
                  <c:v>2132.17843232</c:v>
                </c:pt>
                <c:pt idx="29" formatCode="#,##0">
                  <c:v>2151.0356177466665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74B-4DE5-933E-DB680DC86FF6}"/>
            </c:ext>
          </c:extLst>
        </c:ser>
        <c:ser>
          <c:idx val="2"/>
          <c:order val="2"/>
          <c:tx>
            <c:v>P90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0"/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4B-4DE5-933E-DB680DC86FF6}"/>
                </c:ext>
              </c:extLst>
            </c:dLbl>
            <c:dLbl>
              <c:idx val="29"/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74B-4DE5-933E-DB680DC86FF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Sheet1!$D$2:$D$31</c:f>
              <c:numCache>
                <c:formatCode>General</c:formatCode>
                <c:ptCount val="30"/>
                <c:pt idx="20" formatCode="#,##0">
                  <c:v>2080.4876663599998</c:v>
                </c:pt>
                <c:pt idx="21" formatCode="#,##0">
                  <c:v>2096.7916077133332</c:v>
                </c:pt>
                <c:pt idx="22" formatCode="#,##0">
                  <c:v>2111.3047478933331</c:v>
                </c:pt>
                <c:pt idx="23" formatCode="#,##0">
                  <c:v>2123.8071388199996</c:v>
                </c:pt>
                <c:pt idx="24" formatCode="#,##0">
                  <c:v>2135.5862304666671</c:v>
                </c:pt>
                <c:pt idx="25" formatCode="#,##0">
                  <c:v>2149.5638985999999</c:v>
                </c:pt>
                <c:pt idx="26" formatCode="#,##0">
                  <c:v>2165.6032802600002</c:v>
                </c:pt>
                <c:pt idx="27" formatCode="#,##0">
                  <c:v>2183.3655073600007</c:v>
                </c:pt>
                <c:pt idx="28" formatCode="#,##0">
                  <c:v>2202.2115913799998</c:v>
                </c:pt>
                <c:pt idx="29" formatCode="#,##0">
                  <c:v>2221.1483537733329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74B-4DE5-933E-DB680DC86F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3496352"/>
        <c:axId val="1883499264"/>
      </c:lineChart>
      <c:catAx>
        <c:axId val="1883496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9264"/>
        <c:crosses val="autoZero"/>
        <c:auto val="1"/>
        <c:lblAlgn val="ctr"/>
        <c:lblOffset val="100"/>
        <c:tickLblSkip val="2"/>
        <c:noMultiLvlLbl val="0"/>
      </c:catAx>
      <c:valAx>
        <c:axId val="188349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'[Coast Forecast Comparison.xlsx]Sheet1'!$B$1</c:f>
              <c:strCache>
                <c:ptCount val="1"/>
                <c:pt idx="0">
                  <c:v>2020 LTLF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'[Coast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'[Coast Forecast Comparison.xlsx]Sheet1'!$B$2:$B$11</c:f>
              <c:numCache>
                <c:formatCode>#,##0</c:formatCode>
                <c:ptCount val="10"/>
                <c:pt idx="0">
                  <c:v>22206.053180999999</c:v>
                </c:pt>
                <c:pt idx="1">
                  <c:v>22521.258417000001</c:v>
                </c:pt>
                <c:pt idx="2">
                  <c:v>22829.410309999999</c:v>
                </c:pt>
                <c:pt idx="3">
                  <c:v>23134.341649000002</c:v>
                </c:pt>
                <c:pt idx="4">
                  <c:v>23437.983442000001</c:v>
                </c:pt>
                <c:pt idx="5">
                  <c:v>23738.677953999999</c:v>
                </c:pt>
                <c:pt idx="6">
                  <c:v>24030.371476</c:v>
                </c:pt>
                <c:pt idx="7">
                  <c:v>24314.416659999999</c:v>
                </c:pt>
                <c:pt idx="8">
                  <c:v>24593.309545</c:v>
                </c:pt>
                <c:pt idx="9">
                  <c:v>24865.305453000001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93-4E61-BB83-610E6A682870}"/>
            </c:ext>
          </c:extLst>
        </c:ser>
        <c:ser>
          <c:idx val="1"/>
          <c:order val="1"/>
          <c:tx>
            <c:strRef>
              <c:f>'[Coast Forecast Comparison.xlsx]Sheet1'!$C$1</c:f>
              <c:strCache>
                <c:ptCount val="1"/>
                <c:pt idx="0">
                  <c:v>2021 LTLF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'[Coast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'[Coast Forecast Comparison.xlsx]Sheet1'!$C$2:$C$11</c:f>
              <c:numCache>
                <c:formatCode>#,##0</c:formatCode>
                <c:ptCount val="10"/>
                <c:pt idx="0">
                  <c:v>21938.058929999999</c:v>
                </c:pt>
                <c:pt idx="1">
                  <c:v>22229.759243</c:v>
                </c:pt>
                <c:pt idx="2">
                  <c:v>22446.968645000001</c:v>
                </c:pt>
                <c:pt idx="3">
                  <c:v>22634.796083000001</c:v>
                </c:pt>
                <c:pt idx="4">
                  <c:v>22829.808926000002</c:v>
                </c:pt>
                <c:pt idx="5">
                  <c:v>23020.022943</c:v>
                </c:pt>
                <c:pt idx="6">
                  <c:v>23208.233920999999</c:v>
                </c:pt>
                <c:pt idx="7">
                  <c:v>23397.764814999999</c:v>
                </c:pt>
                <c:pt idx="8">
                  <c:v>23585.671412</c:v>
                </c:pt>
                <c:pt idx="9">
                  <c:v>23769.25906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93-4E61-BB83-610E6A682870}"/>
            </c:ext>
          </c:extLst>
        </c:ser>
        <c:ser>
          <c:idx val="2"/>
          <c:order val="2"/>
          <c:tx>
            <c:strRef>
              <c:f>'[Coast Forecast Comparison.xlsx]Sheet1'!$D$1</c:f>
              <c:strCache>
                <c:ptCount val="1"/>
                <c:pt idx="0">
                  <c:v>2022 LTLF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'[Coast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'[Coast Forecast Comparison.xlsx]Sheet1'!$D$2:$D$11</c:f>
              <c:numCache>
                <c:formatCode>_(* #,##0_);_(* \(#,##0\);_(* "-"??_);_(@_)</c:formatCode>
                <c:ptCount val="10"/>
                <c:pt idx="0">
                  <c:v>21529.463896400001</c:v>
                </c:pt>
                <c:pt idx="1">
                  <c:v>21760.600126266669</c:v>
                </c:pt>
                <c:pt idx="2">
                  <c:v>21962.698634133336</c:v>
                </c:pt>
                <c:pt idx="3">
                  <c:v>22142.204188266667</c:v>
                </c:pt>
                <c:pt idx="4">
                  <c:v>22324.307811399998</c:v>
                </c:pt>
                <c:pt idx="5">
                  <c:v>22502.588908066667</c:v>
                </c:pt>
                <c:pt idx="6">
                  <c:v>22674.970464000005</c:v>
                </c:pt>
                <c:pt idx="7">
                  <c:v>22843.712923133338</c:v>
                </c:pt>
                <c:pt idx="8">
                  <c:v>23003.014896266668</c:v>
                </c:pt>
                <c:pt idx="9">
                  <c:v>23153.885483066668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93-4E61-BB83-610E6A682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914688"/>
        <c:axId val="635909280"/>
      </c:barChart>
      <c:catAx>
        <c:axId val="6359146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09280"/>
        <c:crosses val="autoZero"/>
        <c:auto val="1"/>
        <c:lblAlgn val="ctr"/>
        <c:lblOffset val="100"/>
        <c:noMultiLvlLbl val="0"/>
      </c:catAx>
      <c:valAx>
        <c:axId val="6359092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1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'[East Forecast Comparison.xlsx]Sheet1'!$B$1</c:f>
              <c:strCache>
                <c:ptCount val="1"/>
                <c:pt idx="0">
                  <c:v>2020 LTLF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'[East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'[East Forecast Comparison.xlsx]Sheet1'!$B$2:$B$11</c:f>
              <c:numCache>
                <c:formatCode>#,##0</c:formatCode>
                <c:ptCount val="10"/>
                <c:pt idx="0">
                  <c:v>2788.8114274999998</c:v>
                </c:pt>
                <c:pt idx="1">
                  <c:v>2807.4571682999999</c:v>
                </c:pt>
                <c:pt idx="2">
                  <c:v>2825.3976336000001</c:v>
                </c:pt>
                <c:pt idx="3">
                  <c:v>2841.7367168000001</c:v>
                </c:pt>
                <c:pt idx="4">
                  <c:v>2858.7823425000001</c:v>
                </c:pt>
                <c:pt idx="5">
                  <c:v>2876.7427355999998</c:v>
                </c:pt>
                <c:pt idx="6">
                  <c:v>2893.2116977999999</c:v>
                </c:pt>
                <c:pt idx="7">
                  <c:v>2909.4943183</c:v>
                </c:pt>
                <c:pt idx="8">
                  <c:v>2924.7997154999998</c:v>
                </c:pt>
                <c:pt idx="9">
                  <c:v>2938.2266924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75-416A-BF1C-FC951A23DF90}"/>
            </c:ext>
          </c:extLst>
        </c:ser>
        <c:ser>
          <c:idx val="1"/>
          <c:order val="1"/>
          <c:tx>
            <c:strRef>
              <c:f>'[East Forecast Comparison.xlsx]Sheet1'!$C$1</c:f>
              <c:strCache>
                <c:ptCount val="1"/>
                <c:pt idx="0">
                  <c:v>2021 LTLF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'[East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'[East Forecast Comparison.xlsx]Sheet1'!$C$2:$C$11</c:f>
              <c:numCache>
                <c:formatCode>#,##0</c:formatCode>
                <c:ptCount val="10"/>
                <c:pt idx="0">
                  <c:v>2850.4576502</c:v>
                </c:pt>
                <c:pt idx="1">
                  <c:v>2895.0741373000001</c:v>
                </c:pt>
                <c:pt idx="2">
                  <c:v>2940.2024588999998</c:v>
                </c:pt>
                <c:pt idx="3">
                  <c:v>2983.7355596000002</c:v>
                </c:pt>
                <c:pt idx="4">
                  <c:v>3026.0158253</c:v>
                </c:pt>
                <c:pt idx="5">
                  <c:v>3066.4812903000002</c:v>
                </c:pt>
                <c:pt idx="6">
                  <c:v>3105.4974464000002</c:v>
                </c:pt>
                <c:pt idx="7">
                  <c:v>3143.6680995000002</c:v>
                </c:pt>
                <c:pt idx="8">
                  <c:v>3180.8920670000002</c:v>
                </c:pt>
                <c:pt idx="9">
                  <c:v>3217.6676210999999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75-416A-BF1C-FC951A23DF90}"/>
            </c:ext>
          </c:extLst>
        </c:ser>
        <c:ser>
          <c:idx val="2"/>
          <c:order val="2"/>
          <c:tx>
            <c:strRef>
              <c:f>'[East Forecast Comparison.xlsx]Sheet1'!$D$1</c:f>
              <c:strCache>
                <c:ptCount val="1"/>
                <c:pt idx="0">
                  <c:v>2022 LTLF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'[East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'[East Forecast Comparison.xlsx]Sheet1'!$D$2:$D$11</c:f>
              <c:numCache>
                <c:formatCode>_(* #,##0_);_(* \(#,##0\);_(* "-"??_);_(@_)</c:formatCode>
                <c:ptCount val="10"/>
                <c:pt idx="0">
                  <c:v>2751.1710085866671</c:v>
                </c:pt>
                <c:pt idx="1">
                  <c:v>2773.5288807200004</c:v>
                </c:pt>
                <c:pt idx="2">
                  <c:v>2791.4323501066669</c:v>
                </c:pt>
                <c:pt idx="3">
                  <c:v>2805.5257060066665</c:v>
                </c:pt>
                <c:pt idx="4">
                  <c:v>2820.640647773334</c:v>
                </c:pt>
                <c:pt idx="5">
                  <c:v>2835.9215916400003</c:v>
                </c:pt>
                <c:pt idx="6">
                  <c:v>2851.1113263133329</c:v>
                </c:pt>
                <c:pt idx="7">
                  <c:v>2866.7555857066673</c:v>
                </c:pt>
                <c:pt idx="8">
                  <c:v>2881.4261037999995</c:v>
                </c:pt>
                <c:pt idx="9">
                  <c:v>2895.6752076733328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75-416A-BF1C-FC951A23DF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914688"/>
        <c:axId val="635909280"/>
      </c:barChart>
      <c:catAx>
        <c:axId val="6359146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09280"/>
        <c:crosses val="autoZero"/>
        <c:auto val="1"/>
        <c:lblAlgn val="ctr"/>
        <c:lblOffset val="100"/>
        <c:noMultiLvlLbl val="0"/>
      </c:catAx>
      <c:valAx>
        <c:axId val="6359092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1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'[Fwest Forecast Comparison.xlsx]Sheet1'!$B$1</c:f>
              <c:strCache>
                <c:ptCount val="1"/>
                <c:pt idx="0">
                  <c:v>2020 LTLF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'[Fwest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'[Fwest Forecast Comparison.xlsx]Sheet1'!$B$2:$B$11</c:f>
              <c:numCache>
                <c:formatCode>#,##0</c:formatCode>
                <c:ptCount val="10"/>
                <c:pt idx="0">
                  <c:v>5553.5077878000002</c:v>
                </c:pt>
                <c:pt idx="1">
                  <c:v>5798.4962103999997</c:v>
                </c:pt>
                <c:pt idx="2">
                  <c:v>6035.8231191000004</c:v>
                </c:pt>
                <c:pt idx="3">
                  <c:v>6265.3509549999999</c:v>
                </c:pt>
                <c:pt idx="4">
                  <c:v>6490.5892532999997</c:v>
                </c:pt>
                <c:pt idx="5">
                  <c:v>6707.2611518000003</c:v>
                </c:pt>
                <c:pt idx="6">
                  <c:v>6915.4144017999997</c:v>
                </c:pt>
                <c:pt idx="7">
                  <c:v>7113.6241229999996</c:v>
                </c:pt>
                <c:pt idx="8">
                  <c:v>7307.4251397999997</c:v>
                </c:pt>
                <c:pt idx="9">
                  <c:v>7497.0000612000003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D5-4C79-857D-DB992AFCE8AB}"/>
            </c:ext>
          </c:extLst>
        </c:ser>
        <c:ser>
          <c:idx val="1"/>
          <c:order val="1"/>
          <c:tx>
            <c:strRef>
              <c:f>'[Fwest Forecast Comparison.xlsx]Sheet1'!$C$1</c:f>
              <c:strCache>
                <c:ptCount val="1"/>
                <c:pt idx="0">
                  <c:v>2021 LTLF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'[Fwest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'[Fwest Forecast Comparison.xlsx]Sheet1'!$C$2:$C$11</c:f>
              <c:numCache>
                <c:formatCode>#,##0</c:formatCode>
                <c:ptCount val="10"/>
                <c:pt idx="0">
                  <c:v>5168.6740304000004</c:v>
                </c:pt>
                <c:pt idx="1">
                  <c:v>5394.7963820000004</c:v>
                </c:pt>
                <c:pt idx="2">
                  <c:v>5615.5348680999996</c:v>
                </c:pt>
                <c:pt idx="3">
                  <c:v>5830.8894886999997</c:v>
                </c:pt>
                <c:pt idx="4">
                  <c:v>6046.2441091999999</c:v>
                </c:pt>
                <c:pt idx="5">
                  <c:v>6248.1390659999997</c:v>
                </c:pt>
                <c:pt idx="6">
                  <c:v>6441.9582245000001</c:v>
                </c:pt>
                <c:pt idx="7">
                  <c:v>6635.7773829999996</c:v>
                </c:pt>
                <c:pt idx="8">
                  <c:v>6816.1368776999998</c:v>
                </c:pt>
                <c:pt idx="9">
                  <c:v>6996.4963724999998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D5-4C79-857D-DB992AFCE8AB}"/>
            </c:ext>
          </c:extLst>
        </c:ser>
        <c:ser>
          <c:idx val="2"/>
          <c:order val="2"/>
          <c:tx>
            <c:strRef>
              <c:f>'[Fwest Forecast Comparison.xlsx]Sheet1'!$D$1</c:f>
              <c:strCache>
                <c:ptCount val="1"/>
                <c:pt idx="0">
                  <c:v>2022 LTLF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'[Fwest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'[Fwest Forecast Comparison.xlsx]Sheet1'!$D$2:$D$11</c:f>
              <c:numCache>
                <c:formatCode>_(* #,##0_);_(* \(#,##0\);_(* "-"??_);_(@_)</c:formatCode>
                <c:ptCount val="10"/>
                <c:pt idx="0">
                  <c:v>4949.8716896066653</c:v>
                </c:pt>
                <c:pt idx="1">
                  <c:v>5301.2709694799996</c:v>
                </c:pt>
                <c:pt idx="2">
                  <c:v>5652.4068774533334</c:v>
                </c:pt>
                <c:pt idx="3">
                  <c:v>5998.48420618</c:v>
                </c:pt>
                <c:pt idx="4">
                  <c:v>6345.2481149933328</c:v>
                </c:pt>
                <c:pt idx="5">
                  <c:v>6487.7229760466671</c:v>
                </c:pt>
                <c:pt idx="6">
                  <c:v>6618.499436293333</c:v>
                </c:pt>
                <c:pt idx="7">
                  <c:v>6749.1770095133334</c:v>
                </c:pt>
                <c:pt idx="8">
                  <c:v>6869.4929357466663</c:v>
                </c:pt>
                <c:pt idx="9">
                  <c:v>6987.890297193333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D5-4C79-857D-DB992AFCE8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914688"/>
        <c:axId val="635909280"/>
      </c:barChart>
      <c:catAx>
        <c:axId val="6359146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09280"/>
        <c:crosses val="autoZero"/>
        <c:auto val="1"/>
        <c:lblAlgn val="ctr"/>
        <c:lblOffset val="100"/>
        <c:noMultiLvlLbl val="0"/>
      </c:catAx>
      <c:valAx>
        <c:axId val="6359092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1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'[North Forecast Comparison.xlsx]Sheet1'!$B$1</c:f>
              <c:strCache>
                <c:ptCount val="1"/>
                <c:pt idx="0">
                  <c:v>2020 LTLF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'[North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'[North Forecast Comparison.xlsx]Sheet1'!$B$2:$B$11</c:f>
              <c:numCache>
                <c:formatCode>#,##0</c:formatCode>
                <c:ptCount val="10"/>
                <c:pt idx="0">
                  <c:v>1915.6207079000001</c:v>
                </c:pt>
                <c:pt idx="1">
                  <c:v>1919.5076805000001</c:v>
                </c:pt>
                <c:pt idx="2">
                  <c:v>1923.5743891</c:v>
                </c:pt>
                <c:pt idx="3">
                  <c:v>1927.6018544999999</c:v>
                </c:pt>
                <c:pt idx="4">
                  <c:v>1931.5135170000001</c:v>
                </c:pt>
                <c:pt idx="5">
                  <c:v>1935.5169186000001</c:v>
                </c:pt>
                <c:pt idx="6">
                  <c:v>1939.7093215</c:v>
                </c:pt>
                <c:pt idx="7">
                  <c:v>1944.1926575</c:v>
                </c:pt>
                <c:pt idx="8">
                  <c:v>1948.7281468000001</c:v>
                </c:pt>
                <c:pt idx="9">
                  <c:v>1953.3311966000001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E4-4373-91C1-22306B8B5D0A}"/>
            </c:ext>
          </c:extLst>
        </c:ser>
        <c:ser>
          <c:idx val="1"/>
          <c:order val="1"/>
          <c:tx>
            <c:strRef>
              <c:f>'[North Forecast Comparison.xlsx]Sheet1'!$C$1</c:f>
              <c:strCache>
                <c:ptCount val="1"/>
                <c:pt idx="0">
                  <c:v>2021 LTLF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'[North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'[North Forecast Comparison.xlsx]Sheet1'!$C$2:$C$11</c:f>
              <c:numCache>
                <c:formatCode>#,##0</c:formatCode>
                <c:ptCount val="10"/>
                <c:pt idx="0">
                  <c:v>1899.7099521</c:v>
                </c:pt>
                <c:pt idx="1">
                  <c:v>1900.9445083999999</c:v>
                </c:pt>
                <c:pt idx="2">
                  <c:v>1902.2566105000001</c:v>
                </c:pt>
                <c:pt idx="3">
                  <c:v>1903.6715452000001</c:v>
                </c:pt>
                <c:pt idx="4">
                  <c:v>1905.1033377000001</c:v>
                </c:pt>
                <c:pt idx="5">
                  <c:v>1906.6126761</c:v>
                </c:pt>
                <c:pt idx="6">
                  <c:v>1908.2046177</c:v>
                </c:pt>
                <c:pt idx="7">
                  <c:v>1909.929736</c:v>
                </c:pt>
                <c:pt idx="8">
                  <c:v>1911.6885698999999</c:v>
                </c:pt>
                <c:pt idx="9">
                  <c:v>1913.4592041999999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E4-4373-91C1-22306B8B5D0A}"/>
            </c:ext>
          </c:extLst>
        </c:ser>
        <c:ser>
          <c:idx val="2"/>
          <c:order val="2"/>
          <c:tx>
            <c:strRef>
              <c:f>'[North Forecast Comparison.xlsx]Sheet1'!$D$1</c:f>
              <c:strCache>
                <c:ptCount val="1"/>
                <c:pt idx="0">
                  <c:v>2022 LTLF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'[North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'[North Forecast Comparison.xlsx]Sheet1'!$D$2:$D$11</c:f>
              <c:numCache>
                <c:formatCode>_(* #,##0_);_(* \(#,##0\);_(* "-"??_);_(@_)</c:formatCode>
                <c:ptCount val="10"/>
                <c:pt idx="0">
                  <c:v>2242.5606820799999</c:v>
                </c:pt>
                <c:pt idx="1">
                  <c:v>2282.1454718399996</c:v>
                </c:pt>
                <c:pt idx="2">
                  <c:v>2305.2285581199999</c:v>
                </c:pt>
                <c:pt idx="3">
                  <c:v>2315.8515483533329</c:v>
                </c:pt>
                <c:pt idx="4">
                  <c:v>2330.251975813334</c:v>
                </c:pt>
                <c:pt idx="5">
                  <c:v>2345.6582429533328</c:v>
                </c:pt>
                <c:pt idx="6">
                  <c:v>2360.8448292066669</c:v>
                </c:pt>
                <c:pt idx="7">
                  <c:v>2377.9183967999998</c:v>
                </c:pt>
                <c:pt idx="8">
                  <c:v>2392.3713168066665</c:v>
                </c:pt>
                <c:pt idx="9">
                  <c:v>2404.2589206933335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E4-4373-91C1-22306B8B5D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914688"/>
        <c:axId val="635909280"/>
      </c:barChart>
      <c:catAx>
        <c:axId val="6359146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09280"/>
        <c:crosses val="autoZero"/>
        <c:auto val="1"/>
        <c:lblAlgn val="ctr"/>
        <c:lblOffset val="100"/>
        <c:noMultiLvlLbl val="0"/>
      </c:catAx>
      <c:valAx>
        <c:axId val="6359092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1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'[Ncent Forecast Comparison.xlsx]Sheet1'!$B$1</c:f>
              <c:strCache>
                <c:ptCount val="1"/>
                <c:pt idx="0">
                  <c:v>2020 LTLF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'[Ncent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'[Ncent Forecast Comparison.xlsx]Sheet1'!$B$2:$B$11</c:f>
              <c:numCache>
                <c:formatCode>#,##0</c:formatCode>
                <c:ptCount val="10"/>
                <c:pt idx="0">
                  <c:v>26620.861391999999</c:v>
                </c:pt>
                <c:pt idx="1">
                  <c:v>26965.168265</c:v>
                </c:pt>
                <c:pt idx="2">
                  <c:v>27309.979371000001</c:v>
                </c:pt>
                <c:pt idx="3">
                  <c:v>27647.974747</c:v>
                </c:pt>
                <c:pt idx="4">
                  <c:v>27978.172990999999</c:v>
                </c:pt>
                <c:pt idx="5">
                  <c:v>28295.790364</c:v>
                </c:pt>
                <c:pt idx="6">
                  <c:v>28599.965004000001</c:v>
                </c:pt>
                <c:pt idx="7">
                  <c:v>28889.829430000002</c:v>
                </c:pt>
                <c:pt idx="8">
                  <c:v>29173.471683</c:v>
                </c:pt>
                <c:pt idx="9">
                  <c:v>29454.116789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57-4F9F-88EE-3550E98750FF}"/>
            </c:ext>
          </c:extLst>
        </c:ser>
        <c:ser>
          <c:idx val="1"/>
          <c:order val="1"/>
          <c:tx>
            <c:strRef>
              <c:f>'[Ncent Forecast Comparison.xlsx]Sheet1'!$C$1</c:f>
              <c:strCache>
                <c:ptCount val="1"/>
                <c:pt idx="0">
                  <c:v>2021 LTLF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'[Ncent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'[Ncent Forecast Comparison.xlsx]Sheet1'!$C$2:$C$11</c:f>
              <c:numCache>
                <c:formatCode>#,##0</c:formatCode>
                <c:ptCount val="10"/>
                <c:pt idx="0">
                  <c:v>26259.148308</c:v>
                </c:pt>
                <c:pt idx="1">
                  <c:v>26491.491858000001</c:v>
                </c:pt>
                <c:pt idx="2">
                  <c:v>26725.002997</c:v>
                </c:pt>
                <c:pt idx="3">
                  <c:v>26950.923079</c:v>
                </c:pt>
                <c:pt idx="4">
                  <c:v>27171.211863</c:v>
                </c:pt>
                <c:pt idx="5">
                  <c:v>27382.680003000001</c:v>
                </c:pt>
                <c:pt idx="6">
                  <c:v>27586.687966000001</c:v>
                </c:pt>
                <c:pt idx="7">
                  <c:v>27781.596302000002</c:v>
                </c:pt>
                <c:pt idx="8">
                  <c:v>27970.418704</c:v>
                </c:pt>
                <c:pt idx="9">
                  <c:v>28157.105691000001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57-4F9F-88EE-3550E98750FF}"/>
            </c:ext>
          </c:extLst>
        </c:ser>
        <c:ser>
          <c:idx val="2"/>
          <c:order val="2"/>
          <c:tx>
            <c:strRef>
              <c:f>'[Ncent Forecast Comparison.xlsx]Sheet1'!$D$1</c:f>
              <c:strCache>
                <c:ptCount val="1"/>
                <c:pt idx="0">
                  <c:v>2022 LTLF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'[Ncent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'[Ncent Forecast Comparison.xlsx]Sheet1'!$D$2:$D$11</c:f>
              <c:numCache>
                <c:formatCode>_(* #,##0_);_(* \(#,##0\);_(* "-"??_);_(@_)</c:formatCode>
                <c:ptCount val="10"/>
                <c:pt idx="0">
                  <c:v>25876.935622400008</c:v>
                </c:pt>
                <c:pt idx="1">
                  <c:v>26151.086187933332</c:v>
                </c:pt>
                <c:pt idx="2">
                  <c:v>26432.786544733332</c:v>
                </c:pt>
                <c:pt idx="3">
                  <c:v>26721.151169133336</c:v>
                </c:pt>
                <c:pt idx="4">
                  <c:v>27006.710578400001</c:v>
                </c:pt>
                <c:pt idx="5">
                  <c:v>27275.777929333337</c:v>
                </c:pt>
                <c:pt idx="6">
                  <c:v>27529.407448266666</c:v>
                </c:pt>
                <c:pt idx="7">
                  <c:v>27771.167614066671</c:v>
                </c:pt>
                <c:pt idx="8">
                  <c:v>28004.671488800006</c:v>
                </c:pt>
                <c:pt idx="9">
                  <c:v>28232.438307200002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57-4F9F-88EE-3550E98750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914688"/>
        <c:axId val="635909280"/>
      </c:barChart>
      <c:catAx>
        <c:axId val="6359146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09280"/>
        <c:crosses val="autoZero"/>
        <c:auto val="1"/>
        <c:lblAlgn val="ctr"/>
        <c:lblOffset val="100"/>
        <c:noMultiLvlLbl val="0"/>
      </c:catAx>
      <c:valAx>
        <c:axId val="6359092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1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 LTLF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80107.591287000003</c:v>
                </c:pt>
                <c:pt idx="1">
                  <c:v>81593.260337999993</c:v>
                </c:pt>
                <c:pt idx="2">
                  <c:v>82982.098746999996</c:v>
                </c:pt>
                <c:pt idx="3">
                  <c:v>84193.341965</c:v>
                </c:pt>
                <c:pt idx="4">
                  <c:v>85383.933749000003</c:v>
                </c:pt>
                <c:pt idx="5">
                  <c:v>86546.207607999997</c:v>
                </c:pt>
                <c:pt idx="6">
                  <c:v>87668.373246000003</c:v>
                </c:pt>
                <c:pt idx="7">
                  <c:v>88751.316688999999</c:v>
                </c:pt>
                <c:pt idx="8">
                  <c:v>89814.066168000005</c:v>
                </c:pt>
                <c:pt idx="9">
                  <c:v>90855.717984000003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49-4B42-AEC2-CF019F1FC55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 LTLF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0">
                  <c:v>78855.251480000006</c:v>
                </c:pt>
                <c:pt idx="1">
                  <c:v>80280.292296</c:v>
                </c:pt>
                <c:pt idx="2">
                  <c:v>81266.818029999995</c:v>
                </c:pt>
                <c:pt idx="3">
                  <c:v>82057.638124000005</c:v>
                </c:pt>
                <c:pt idx="4">
                  <c:v>82838.059236999994</c:v>
                </c:pt>
                <c:pt idx="5">
                  <c:v>83615.921809000007</c:v>
                </c:pt>
                <c:pt idx="6">
                  <c:v>84361.691785000003</c:v>
                </c:pt>
                <c:pt idx="7">
                  <c:v>85094.673274999994</c:v>
                </c:pt>
                <c:pt idx="8">
                  <c:v>85820.142183999997</c:v>
                </c:pt>
                <c:pt idx="9">
                  <c:v>86523.201677000005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49-4B42-AEC2-CF019F1FC55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2022 LTLF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Sheet1!$D$2:$D$11</c:f>
              <c:numCache>
                <c:formatCode>#,##0</c:formatCode>
                <c:ptCount val="10"/>
                <c:pt idx="0">
                  <c:v>77732.757487466661</c:v>
                </c:pt>
                <c:pt idx="1">
                  <c:v>79328.625352133327</c:v>
                </c:pt>
                <c:pt idx="2">
                  <c:v>80553.618545066667</c:v>
                </c:pt>
                <c:pt idx="3">
                  <c:v>81581.340911333347</c:v>
                </c:pt>
                <c:pt idx="4">
                  <c:v>82605.758452533337</c:v>
                </c:pt>
                <c:pt idx="5">
                  <c:v>83398.064937733332</c:v>
                </c:pt>
                <c:pt idx="6">
                  <c:v>84146.103560599993</c:v>
                </c:pt>
                <c:pt idx="7">
                  <c:v>84878.12974293335</c:v>
                </c:pt>
                <c:pt idx="8">
                  <c:v>85569.332573199979</c:v>
                </c:pt>
                <c:pt idx="9">
                  <c:v>86233.212782133342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49-4B42-AEC2-CF019F1FC5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914688"/>
        <c:axId val="635909280"/>
      </c:barChart>
      <c:catAx>
        <c:axId val="6359146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09280"/>
        <c:crosses val="autoZero"/>
        <c:auto val="1"/>
        <c:lblAlgn val="ctr"/>
        <c:lblOffset val="100"/>
        <c:noMultiLvlLbl val="0"/>
      </c:catAx>
      <c:valAx>
        <c:axId val="635909280"/>
        <c:scaling>
          <c:orientation val="minMax"/>
          <c:min val="6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1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'[South Forecast Comparison.xlsx]Sheet1'!$B$1</c:f>
              <c:strCache>
                <c:ptCount val="1"/>
                <c:pt idx="0">
                  <c:v>2020 LTLF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'[South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'[South Forecast Comparison.xlsx]Sheet1'!$B$2:$B$11</c:f>
              <c:numCache>
                <c:formatCode>#,##0</c:formatCode>
                <c:ptCount val="10"/>
                <c:pt idx="0">
                  <c:v>6734.2223228000003</c:v>
                </c:pt>
                <c:pt idx="1">
                  <c:v>7069.7894537000002</c:v>
                </c:pt>
                <c:pt idx="2">
                  <c:v>7322.2064898999997</c:v>
                </c:pt>
                <c:pt idx="3">
                  <c:v>7424.6283107999998</c:v>
                </c:pt>
                <c:pt idx="4">
                  <c:v>7526.4044488999998</c:v>
                </c:pt>
                <c:pt idx="5">
                  <c:v>7626.8603320000002</c:v>
                </c:pt>
                <c:pt idx="6">
                  <c:v>7723.8234487</c:v>
                </c:pt>
                <c:pt idx="7">
                  <c:v>7818.2020880999999</c:v>
                </c:pt>
                <c:pt idx="8">
                  <c:v>7911.1519686000001</c:v>
                </c:pt>
                <c:pt idx="9">
                  <c:v>8001.7269384000001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A3-40A9-9BD7-4BA5BD8AB020}"/>
            </c:ext>
          </c:extLst>
        </c:ser>
        <c:ser>
          <c:idx val="1"/>
          <c:order val="1"/>
          <c:tx>
            <c:strRef>
              <c:f>'[South Forecast Comparison.xlsx]Sheet1'!$C$1</c:f>
              <c:strCache>
                <c:ptCount val="1"/>
                <c:pt idx="0">
                  <c:v>2021 LTLF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'[South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'[South Forecast Comparison.xlsx]Sheet1'!$C$2:$C$11</c:f>
              <c:numCache>
                <c:formatCode>#,##0</c:formatCode>
                <c:ptCount val="10"/>
                <c:pt idx="0">
                  <c:v>6671.6559926</c:v>
                </c:pt>
                <c:pt idx="1">
                  <c:v>6994.3821134999998</c:v>
                </c:pt>
                <c:pt idx="2">
                  <c:v>7216.7695408</c:v>
                </c:pt>
                <c:pt idx="3">
                  <c:v>7441.2791450000004</c:v>
                </c:pt>
                <c:pt idx="4">
                  <c:v>7592.5093021000002</c:v>
                </c:pt>
                <c:pt idx="5">
                  <c:v>7744.9430334999997</c:v>
                </c:pt>
                <c:pt idx="6">
                  <c:v>7893.1735214</c:v>
                </c:pt>
                <c:pt idx="7">
                  <c:v>8041.8161872000001</c:v>
                </c:pt>
                <c:pt idx="8">
                  <c:v>8191.0078243999997</c:v>
                </c:pt>
                <c:pt idx="9">
                  <c:v>8338.2743377999996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A3-40A9-9BD7-4BA5BD8AB020}"/>
            </c:ext>
          </c:extLst>
        </c:ser>
        <c:ser>
          <c:idx val="2"/>
          <c:order val="2"/>
          <c:tx>
            <c:strRef>
              <c:f>'[South Forecast Comparison.xlsx]Sheet1'!$D$1</c:f>
              <c:strCache>
                <c:ptCount val="1"/>
                <c:pt idx="0">
                  <c:v>2022 LTLF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'[South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'[South Forecast Comparison.xlsx]Sheet1'!$D$2:$D$11</c:f>
              <c:numCache>
                <c:formatCode>_(* #,##0_);_(* \(#,##0\);_(* "-"??_);_(@_)</c:formatCode>
                <c:ptCount val="10"/>
                <c:pt idx="0">
                  <c:v>6619.0992052399997</c:v>
                </c:pt>
                <c:pt idx="1">
                  <c:v>6925.9346733400007</c:v>
                </c:pt>
                <c:pt idx="2">
                  <c:v>7133.2201119466672</c:v>
                </c:pt>
                <c:pt idx="3">
                  <c:v>7180.2838761266667</c:v>
                </c:pt>
                <c:pt idx="4">
                  <c:v>7236.6889199933339</c:v>
                </c:pt>
                <c:pt idx="5">
                  <c:v>7300.7447303533318</c:v>
                </c:pt>
                <c:pt idx="6">
                  <c:v>7367.2634553266671</c:v>
                </c:pt>
                <c:pt idx="7">
                  <c:v>7434.6342437733338</c:v>
                </c:pt>
                <c:pt idx="8">
                  <c:v>7506.09454362</c:v>
                </c:pt>
                <c:pt idx="9">
                  <c:v>7577.5825948933325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A3-40A9-9BD7-4BA5BD8AB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914688"/>
        <c:axId val="635909280"/>
      </c:barChart>
      <c:catAx>
        <c:axId val="6359146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09280"/>
        <c:crosses val="autoZero"/>
        <c:auto val="1"/>
        <c:lblAlgn val="ctr"/>
        <c:lblOffset val="100"/>
        <c:noMultiLvlLbl val="0"/>
      </c:catAx>
      <c:valAx>
        <c:axId val="6359092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1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'[Scent Forecast Comparison.xlsx]Sheet1'!$B$1</c:f>
              <c:strCache>
                <c:ptCount val="1"/>
                <c:pt idx="0">
                  <c:v>2020 LTLF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'[Scent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'[Scent Forecast Comparison.xlsx]Sheet1'!$B$2:$B$11</c:f>
              <c:numCache>
                <c:formatCode>#,##0</c:formatCode>
                <c:ptCount val="10"/>
                <c:pt idx="0">
                  <c:v>13206.421888000001</c:v>
                </c:pt>
                <c:pt idx="1">
                  <c:v>13375.993571999999</c:v>
                </c:pt>
                <c:pt idx="2">
                  <c:v>13544.355938000001</c:v>
                </c:pt>
                <c:pt idx="3">
                  <c:v>13706.947410000001</c:v>
                </c:pt>
                <c:pt idx="4">
                  <c:v>13864.45154</c:v>
                </c:pt>
                <c:pt idx="5">
                  <c:v>14016.309866</c:v>
                </c:pt>
                <c:pt idx="6">
                  <c:v>14162.241103</c:v>
                </c:pt>
                <c:pt idx="7">
                  <c:v>14301.294776000001</c:v>
                </c:pt>
                <c:pt idx="8">
                  <c:v>14436.727214</c:v>
                </c:pt>
                <c:pt idx="9">
                  <c:v>14569.531584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20-4F76-92AD-EF2CD0FA2E2D}"/>
            </c:ext>
          </c:extLst>
        </c:ser>
        <c:ser>
          <c:idx val="1"/>
          <c:order val="1"/>
          <c:tx>
            <c:strRef>
              <c:f>'[Scent Forecast Comparison.xlsx]Sheet1'!$C$1</c:f>
              <c:strCache>
                <c:ptCount val="1"/>
                <c:pt idx="0">
                  <c:v>2021 LTLF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'[Scent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'[Scent Forecast Comparison.xlsx]Sheet1'!$C$2:$C$11</c:f>
              <c:numCache>
                <c:formatCode>#,##0</c:formatCode>
                <c:ptCount val="10"/>
                <c:pt idx="0">
                  <c:v>13194.274692000001</c:v>
                </c:pt>
                <c:pt idx="1">
                  <c:v>13510.753757</c:v>
                </c:pt>
                <c:pt idx="2">
                  <c:v>13586.549070999999</c:v>
                </c:pt>
                <c:pt idx="3">
                  <c:v>13658.422828000001</c:v>
                </c:pt>
                <c:pt idx="4">
                  <c:v>13727.855615</c:v>
                </c:pt>
                <c:pt idx="5">
                  <c:v>13794.750004</c:v>
                </c:pt>
                <c:pt idx="6">
                  <c:v>13859.417421</c:v>
                </c:pt>
                <c:pt idx="7">
                  <c:v>13921.194995</c:v>
                </c:pt>
                <c:pt idx="8">
                  <c:v>13980.73342</c:v>
                </c:pt>
                <c:pt idx="9">
                  <c:v>14038.890426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20-4F76-92AD-EF2CD0FA2E2D}"/>
            </c:ext>
          </c:extLst>
        </c:ser>
        <c:ser>
          <c:idx val="2"/>
          <c:order val="2"/>
          <c:tx>
            <c:strRef>
              <c:f>'[Scent Forecast Comparison.xlsx]Sheet1'!$D$1</c:f>
              <c:strCache>
                <c:ptCount val="1"/>
                <c:pt idx="0">
                  <c:v>2022 LTLF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'[Scent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'[Scent Forecast Comparison.xlsx]Sheet1'!$D$2:$D$11</c:f>
              <c:numCache>
                <c:formatCode>_(* #,##0_);_(* \(#,##0\);_(* "-"??_);_(@_)</c:formatCode>
                <c:ptCount val="10"/>
                <c:pt idx="0">
                  <c:v>12680.4140778</c:v>
                </c:pt>
                <c:pt idx="1">
                  <c:v>13051.779052</c:v>
                </c:pt>
                <c:pt idx="2">
                  <c:v>13187.420313733333</c:v>
                </c:pt>
                <c:pt idx="3">
                  <c:v>13323.902629933333</c:v>
                </c:pt>
                <c:pt idx="4">
                  <c:v>13457.864248733333</c:v>
                </c:pt>
                <c:pt idx="5">
                  <c:v>13588.687972799999</c:v>
                </c:pt>
                <c:pt idx="6">
                  <c:v>13713.942367133333</c:v>
                </c:pt>
                <c:pt idx="7">
                  <c:v>13833.254723399999</c:v>
                </c:pt>
                <c:pt idx="8">
                  <c:v>13945.817780333335</c:v>
                </c:pt>
                <c:pt idx="9">
                  <c:v>14052.832106866666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20-4F76-92AD-EF2CD0FA2E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914688"/>
        <c:axId val="635909280"/>
      </c:barChart>
      <c:catAx>
        <c:axId val="6359146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09280"/>
        <c:crosses val="autoZero"/>
        <c:auto val="1"/>
        <c:lblAlgn val="ctr"/>
        <c:lblOffset val="100"/>
        <c:noMultiLvlLbl val="0"/>
      </c:catAx>
      <c:valAx>
        <c:axId val="6359092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1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'[West Forecast Comparison.xlsx]Sheet1'!$B$1</c:f>
              <c:strCache>
                <c:ptCount val="1"/>
                <c:pt idx="0">
                  <c:v>2020 LTLF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'[West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'[West Forecast Comparison.xlsx]Sheet1'!$B$2:$B$11</c:f>
              <c:numCache>
                <c:formatCode>#,##0</c:formatCode>
                <c:ptCount val="10"/>
                <c:pt idx="0">
                  <c:v>2207.6373463999998</c:v>
                </c:pt>
                <c:pt idx="1">
                  <c:v>2262.9267896000001</c:v>
                </c:pt>
                <c:pt idx="2">
                  <c:v>2319.2257979000001</c:v>
                </c:pt>
                <c:pt idx="3">
                  <c:v>2373.0337122000001</c:v>
                </c:pt>
                <c:pt idx="4">
                  <c:v>2424.6495464999998</c:v>
                </c:pt>
                <c:pt idx="5">
                  <c:v>2478.5355120999998</c:v>
                </c:pt>
                <c:pt idx="6">
                  <c:v>2534.1704009999999</c:v>
                </c:pt>
                <c:pt idx="7">
                  <c:v>2591.4848590000001</c:v>
                </c:pt>
                <c:pt idx="8">
                  <c:v>2650.2106319</c:v>
                </c:pt>
                <c:pt idx="9">
                  <c:v>2708.5205896000002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78-410C-B368-5E1B26C44AD9}"/>
            </c:ext>
          </c:extLst>
        </c:ser>
        <c:ser>
          <c:idx val="1"/>
          <c:order val="1"/>
          <c:tx>
            <c:strRef>
              <c:f>'[West Forecast Comparison.xlsx]Sheet1'!$C$1</c:f>
              <c:strCache>
                <c:ptCount val="1"/>
                <c:pt idx="0">
                  <c:v>2021 LTLF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'[West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'[West Forecast Comparison.xlsx]Sheet1'!$C$2:$C$11</c:f>
              <c:numCache>
                <c:formatCode>#,##0</c:formatCode>
                <c:ptCount val="10"/>
                <c:pt idx="0">
                  <c:v>2125.8455595999999</c:v>
                </c:pt>
                <c:pt idx="1">
                  <c:v>2180.7766277999999</c:v>
                </c:pt>
                <c:pt idx="2">
                  <c:v>2234.3747478999999</c:v>
                </c:pt>
                <c:pt idx="3">
                  <c:v>2291.5683736999999</c:v>
                </c:pt>
                <c:pt idx="4">
                  <c:v>2351.4377245999999</c:v>
                </c:pt>
                <c:pt idx="5">
                  <c:v>2415.4878961999998</c:v>
                </c:pt>
                <c:pt idx="6">
                  <c:v>2484.3042031999998</c:v>
                </c:pt>
                <c:pt idx="7">
                  <c:v>2556.4651666999998</c:v>
                </c:pt>
                <c:pt idx="8">
                  <c:v>2632.4724851999999</c:v>
                </c:pt>
                <c:pt idx="9">
                  <c:v>2709.6504334000001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78-410C-B368-5E1B26C44AD9}"/>
            </c:ext>
          </c:extLst>
        </c:ser>
        <c:ser>
          <c:idx val="2"/>
          <c:order val="2"/>
          <c:tx>
            <c:strRef>
              <c:f>'[West Forecast Comparison.xlsx]Sheet1'!$D$1</c:f>
              <c:strCache>
                <c:ptCount val="1"/>
                <c:pt idx="0">
                  <c:v>2022 LTLF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'[West Forecast Comparison.xlsx]Sheet1'!$A$2:$A$11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'[West Forecast Comparison.xlsx]Sheet1'!$D$2:$D$11</c:f>
              <c:numCache>
                <c:formatCode>_(* #,##0_);_(* \(#,##0\);_(* "-"??_);_(@_)</c:formatCode>
                <c:ptCount val="10"/>
                <c:pt idx="0">
                  <c:v>2010.6295764733331</c:v>
                </c:pt>
                <c:pt idx="1">
                  <c:v>2026.7743640266665</c:v>
                </c:pt>
                <c:pt idx="2">
                  <c:v>2041.2556734733334</c:v>
                </c:pt>
                <c:pt idx="3">
                  <c:v>2053.5936053933333</c:v>
                </c:pt>
                <c:pt idx="4">
                  <c:v>2065.4045278266667</c:v>
                </c:pt>
                <c:pt idx="5">
                  <c:v>2079.4246368999998</c:v>
                </c:pt>
                <c:pt idx="6">
                  <c:v>2095.4693237066667</c:v>
                </c:pt>
                <c:pt idx="7">
                  <c:v>2113.2792970066666</c:v>
                </c:pt>
                <c:pt idx="8">
                  <c:v>2132.17843232</c:v>
                </c:pt>
                <c:pt idx="9">
                  <c:v>2151.0356177466665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78-410C-B368-5E1B26C44A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914688"/>
        <c:axId val="635909280"/>
      </c:barChart>
      <c:catAx>
        <c:axId val="6359146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09280"/>
        <c:crosses val="autoZero"/>
        <c:auto val="1"/>
        <c:lblAlgn val="ctr"/>
        <c:lblOffset val="100"/>
        <c:noMultiLvlLbl val="0"/>
      </c:catAx>
      <c:valAx>
        <c:axId val="6359092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91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Sheet2!$E$24</c:f>
              <c:strCache>
                <c:ptCount val="1"/>
                <c:pt idx="0">
                  <c:v>Maximum Coincident Factors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Sheet2!$A$25:$A$34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Sheet2!$E$25:$E$34</c:f>
              <c:numCache>
                <c:formatCode>#,##0</c:formatCode>
                <c:ptCount val="10"/>
                <c:pt idx="0">
                  <c:v>77733</c:v>
                </c:pt>
                <c:pt idx="1">
                  <c:v>79329</c:v>
                </c:pt>
                <c:pt idx="2">
                  <c:v>80554</c:v>
                </c:pt>
                <c:pt idx="3">
                  <c:v>81581</c:v>
                </c:pt>
                <c:pt idx="4">
                  <c:v>82606</c:v>
                </c:pt>
                <c:pt idx="5">
                  <c:v>83398</c:v>
                </c:pt>
                <c:pt idx="6">
                  <c:v>84146</c:v>
                </c:pt>
                <c:pt idx="7">
                  <c:v>84878</c:v>
                </c:pt>
                <c:pt idx="8">
                  <c:v>85569</c:v>
                </c:pt>
                <c:pt idx="9">
                  <c:v>86233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D6-4CB3-8E19-C6442D3FAA62}"/>
            </c:ext>
          </c:extLst>
        </c:ser>
        <c:ser>
          <c:idx val="1"/>
          <c:order val="1"/>
          <c:tx>
            <c:strRef>
              <c:f>Sheet2!$F$24</c:f>
              <c:strCache>
                <c:ptCount val="1"/>
                <c:pt idx="0">
                  <c:v>Average Coincident Factors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Sheet2!$A$25:$A$34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Sheet2!$F$25:$F$34</c:f>
              <c:numCache>
                <c:formatCode>#,##0</c:formatCode>
                <c:ptCount val="10"/>
                <c:pt idx="0">
                  <c:v>77009.967640642863</c:v>
                </c:pt>
                <c:pt idx="1">
                  <c:v>78499.650250642866</c:v>
                </c:pt>
                <c:pt idx="2">
                  <c:v>79597.476086857147</c:v>
                </c:pt>
                <c:pt idx="3">
                  <c:v>80483.570982714285</c:v>
                </c:pt>
                <c:pt idx="4">
                  <c:v>81365.763817571438</c:v>
                </c:pt>
                <c:pt idx="5">
                  <c:v>82015.203703357169</c:v>
                </c:pt>
                <c:pt idx="6">
                  <c:v>82616.472614428567</c:v>
                </c:pt>
                <c:pt idx="7">
                  <c:v>83196.795740499976</c:v>
                </c:pt>
                <c:pt idx="8">
                  <c:v>83727.087044</c:v>
                </c:pt>
                <c:pt idx="9">
                  <c:v>84228.700452428573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D6-4CB3-8E19-C6442D3FAA62}"/>
            </c:ext>
          </c:extLst>
        </c:ser>
        <c:ser>
          <c:idx val="2"/>
          <c:order val="2"/>
          <c:tx>
            <c:strRef>
              <c:f>Sheet2!$G$24</c:f>
              <c:strCache>
                <c:ptCount val="1"/>
                <c:pt idx="0">
                  <c:v>Minimum Coincident Factors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Sheet2!$A$25:$A$34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Sheet2!$G$25:$G$34</c:f>
              <c:numCache>
                <c:formatCode>#,##0</c:formatCode>
                <c:ptCount val="10"/>
                <c:pt idx="0">
                  <c:v>75939.733340999999</c:v>
                </c:pt>
                <c:pt idx="1">
                  <c:v>77414.691615000003</c:v>
                </c:pt>
                <c:pt idx="2">
                  <c:v>78498.126508000001</c:v>
                </c:pt>
                <c:pt idx="3">
                  <c:v>79369.799167999998</c:v>
                </c:pt>
                <c:pt idx="4">
                  <c:v>80237.455151000002</c:v>
                </c:pt>
                <c:pt idx="5">
                  <c:v>80872.408307000005</c:v>
                </c:pt>
                <c:pt idx="6">
                  <c:v>81459.166847999993</c:v>
                </c:pt>
                <c:pt idx="7">
                  <c:v>82025.050736999998</c:v>
                </c:pt>
                <c:pt idx="8">
                  <c:v>82540.433434000006</c:v>
                </c:pt>
                <c:pt idx="9">
                  <c:v>83027.643519000005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D6-4CB3-8E19-C6442D3FAA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60637199"/>
        <c:axId val="1960637615"/>
      </c:barChart>
      <c:catAx>
        <c:axId val="196063719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0637615"/>
        <c:crosses val="autoZero"/>
        <c:auto val="1"/>
        <c:lblAlgn val="ctr"/>
        <c:lblOffset val="100"/>
        <c:noMultiLvlLbl val="0"/>
      </c:catAx>
      <c:valAx>
        <c:axId val="1960637615"/>
        <c:scaling>
          <c:orientation val="minMax"/>
          <c:max val="95000"/>
          <c:min val="6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0637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2020 LTLF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Sheet2!$B$2:$B$11</c:f>
              <c:numCache>
                <c:formatCode>#,##0</c:formatCode>
                <c:ptCount val="10"/>
                <c:pt idx="0">
                  <c:v>424830.76073000004</c:v>
                </c:pt>
                <c:pt idx="1">
                  <c:v>437920.94658999995</c:v>
                </c:pt>
                <c:pt idx="2">
                  <c:v>449969.40743999998</c:v>
                </c:pt>
                <c:pt idx="3">
                  <c:v>458262.88689999998</c:v>
                </c:pt>
                <c:pt idx="4">
                  <c:v>467416.14311</c:v>
                </c:pt>
                <c:pt idx="5">
                  <c:v>476372.81974000001</c:v>
                </c:pt>
                <c:pt idx="6">
                  <c:v>486219.76094999997</c:v>
                </c:pt>
                <c:pt idx="7">
                  <c:v>493415.23830000003</c:v>
                </c:pt>
                <c:pt idx="8">
                  <c:v>501621.55832999997</c:v>
                </c:pt>
                <c:pt idx="9">
                  <c:v>509666.70071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E5-4CF8-B4BE-FC1E9F379B06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2021 LTLF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Sheet2!$C$2:$C$11</c:f>
              <c:numCache>
                <c:formatCode>#,##0</c:formatCode>
                <c:ptCount val="10"/>
                <c:pt idx="0">
                  <c:v>419616.12970999995</c:v>
                </c:pt>
                <c:pt idx="1">
                  <c:v>434006.16029999999</c:v>
                </c:pt>
                <c:pt idx="2">
                  <c:v>444425.81474</c:v>
                </c:pt>
                <c:pt idx="3">
                  <c:v>450675.86481</c:v>
                </c:pt>
                <c:pt idx="4">
                  <c:v>457853.97666000004</c:v>
                </c:pt>
                <c:pt idx="5">
                  <c:v>464902.53875999997</c:v>
                </c:pt>
                <c:pt idx="6">
                  <c:v>472950.00085000001</c:v>
                </c:pt>
                <c:pt idx="7">
                  <c:v>478510.29349000001</c:v>
                </c:pt>
                <c:pt idx="8">
                  <c:v>485142.97662000003</c:v>
                </c:pt>
                <c:pt idx="9">
                  <c:v>491642.19552000001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E5-4CF8-B4BE-FC1E9F379B06}"/>
            </c:ext>
          </c:extLst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2022 LTLF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spcFirstLastPara="1" vertOverflow="ellipsis" vert="wordArt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Sheet2!$A$2:$A$11</c:f>
              <c:numCache>
                <c:formatCode>General</c:formatCode>
                <c:ptCount val="10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  <c:pt idx="5">
                  <c:v>2027</c:v>
                </c:pt>
                <c:pt idx="6">
                  <c:v>2028</c:v>
                </c:pt>
                <c:pt idx="7">
                  <c:v>2029</c:v>
                </c:pt>
                <c:pt idx="8">
                  <c:v>2030</c:v>
                </c:pt>
                <c:pt idx="9">
                  <c:v>2031</c:v>
                </c:pt>
              </c:numCache>
            </c:numRef>
          </c:cat>
          <c:val>
            <c:numRef>
              <c:f>Sheet2!$D$2:$D$11</c:f>
              <c:numCache>
                <c:formatCode>#,##0</c:formatCode>
                <c:ptCount val="10"/>
                <c:pt idx="0">
                  <c:v>423333.03537</c:v>
                </c:pt>
                <c:pt idx="1">
                  <c:v>439714.06056999997</c:v>
                </c:pt>
                <c:pt idx="2">
                  <c:v>452161.05605999997</c:v>
                </c:pt>
                <c:pt idx="3">
                  <c:v>460428.76274000003</c:v>
                </c:pt>
                <c:pt idx="4">
                  <c:v>469633.64081000001</c:v>
                </c:pt>
                <c:pt idx="5">
                  <c:v>476838.75112999999</c:v>
                </c:pt>
                <c:pt idx="6">
                  <c:v>484883.46102999995</c:v>
                </c:pt>
                <c:pt idx="7">
                  <c:v>490231.68132999999</c:v>
                </c:pt>
                <c:pt idx="8">
                  <c:v>496464.39354000002</c:v>
                </c:pt>
                <c:pt idx="9">
                  <c:v>502356.70047000004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E5-4CF8-B4BE-FC1E9F379B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37358975"/>
        <c:axId val="1837341919"/>
      </c:barChart>
      <c:catAx>
        <c:axId val="183735897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7341919"/>
        <c:crosses val="autoZero"/>
        <c:auto val="1"/>
        <c:lblAlgn val="ctr"/>
        <c:lblOffset val="100"/>
        <c:noMultiLvlLbl val="0"/>
      </c:catAx>
      <c:valAx>
        <c:axId val="18373419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GWh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7358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Actual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6115702479339041E-3"/>
                  <c:y val="5.089058524173021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FB-4062-A22F-C68ACE129658}"/>
                </c:ext>
              </c:extLst>
            </c:dLbl>
            <c:dLbl>
              <c:idx val="19"/>
              <c:layout>
                <c:manualLayout>
                  <c:x val="-1.1019283746556554E-2"/>
                  <c:y val="7.12468193384223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FB-4062-A22F-C68ACE129658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Sheet2!$A$25:$A$54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Sheet2!$D$25:$D$54</c:f>
              <c:numCache>
                <c:formatCode>#,##0</c:formatCode>
                <c:ptCount val="30"/>
                <c:pt idx="0">
                  <c:v>279859.6870799</c:v>
                </c:pt>
                <c:pt idx="1">
                  <c:v>284353.90650709998</c:v>
                </c:pt>
                <c:pt idx="2">
                  <c:v>288361.99867200002</c:v>
                </c:pt>
                <c:pt idx="3">
                  <c:v>298432.47526520002</c:v>
                </c:pt>
                <c:pt idx="4">
                  <c:v>304957.92492400005</c:v>
                </c:pt>
                <c:pt idx="5">
                  <c:v>306569.30899529997</c:v>
                </c:pt>
                <c:pt idx="6">
                  <c:v>310833.73215150001</c:v>
                </c:pt>
                <c:pt idx="7">
                  <c:v>307366.35633109999</c:v>
                </c:pt>
                <c:pt idx="8">
                  <c:v>318268.53254619997</c:v>
                </c:pt>
                <c:pt idx="9">
                  <c:v>333968.61783040001</c:v>
                </c:pt>
                <c:pt idx="10">
                  <c:v>324986.4682069</c:v>
                </c:pt>
                <c:pt idx="11">
                  <c:v>331715.67967869999</c:v>
                </c:pt>
                <c:pt idx="12">
                  <c:v>340115.32008689997</c:v>
                </c:pt>
                <c:pt idx="13">
                  <c:v>347470.25214420003</c:v>
                </c:pt>
                <c:pt idx="14">
                  <c:v>351344.21178869996</c:v>
                </c:pt>
                <c:pt idx="15">
                  <c:v>357227.08584829996</c:v>
                </c:pt>
                <c:pt idx="16">
                  <c:v>376206.85495070001</c:v>
                </c:pt>
                <c:pt idx="17">
                  <c:v>383811.73911860003</c:v>
                </c:pt>
                <c:pt idx="18">
                  <c:v>381749.36703879997</c:v>
                </c:pt>
                <c:pt idx="19">
                  <c:v>392667.75227190001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FFB-4062-A22F-C68ACE129658}"/>
            </c:ext>
          </c:extLst>
        </c:ser>
        <c:ser>
          <c:idx val="1"/>
          <c:order val="1"/>
          <c:tx>
            <c:v>Forecast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0"/>
              <c:layout>
                <c:manualLayout>
                  <c:x val="-0.10578512396694215"/>
                  <c:y val="-5.089058524173027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FB-4062-A22F-C68ACE129658}"/>
                </c:ext>
              </c:extLst>
            </c:dLbl>
            <c:dLbl>
              <c:idx val="29"/>
              <c:layout>
                <c:manualLayout>
                  <c:x val="-8.8154269972451783E-3"/>
                  <c:y val="-6.446140797285834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FB-4062-A22F-C68ACE129658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Sheet2!$A$25:$A$54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Sheet2!$E$25:$E$54</c:f>
              <c:numCache>
                <c:formatCode>General</c:formatCode>
                <c:ptCount val="30"/>
                <c:pt idx="20" formatCode="#,##0">
                  <c:v>423333.03537</c:v>
                </c:pt>
                <c:pt idx="21" formatCode="#,##0">
                  <c:v>439714.06056999997</c:v>
                </c:pt>
                <c:pt idx="22" formatCode="#,##0">
                  <c:v>452161.05605999997</c:v>
                </c:pt>
                <c:pt idx="23" formatCode="#,##0">
                  <c:v>460428.76274000003</c:v>
                </c:pt>
                <c:pt idx="24" formatCode="#,##0">
                  <c:v>469633.64081000001</c:v>
                </c:pt>
                <c:pt idx="25" formatCode="#,##0">
                  <c:v>476838.75112999999</c:v>
                </c:pt>
                <c:pt idx="26" formatCode="#,##0">
                  <c:v>484883.46102999995</c:v>
                </c:pt>
                <c:pt idx="27" formatCode="#,##0">
                  <c:v>490231.68132999999</c:v>
                </c:pt>
                <c:pt idx="28" formatCode="#,##0">
                  <c:v>496464.39354000002</c:v>
                </c:pt>
                <c:pt idx="29" formatCode="#,##0">
                  <c:v>502356.70047000004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FFB-4062-A22F-C68ACE1296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7458815"/>
        <c:axId val="1837455487"/>
      </c:lineChart>
      <c:catAx>
        <c:axId val="183745881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7455487"/>
        <c:crosses val="autoZero"/>
        <c:auto val="1"/>
        <c:lblAlgn val="ctr"/>
        <c:lblOffset val="100"/>
        <c:tickLblSkip val="2"/>
        <c:noMultiLvlLbl val="0"/>
      </c:catAx>
      <c:valAx>
        <c:axId val="18374554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GWh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74588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8/19/2021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Residential with PV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3"/>
              <c:numFmt formatCode="#,##0.00" sourceLinked="0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0-F510-433F-9633-9345EEA148FB}"/>
                </c:ext>
              </c:extLst>
            </c:dLbl>
            <c:dLbl>
              <c:idx val="16"/>
              <c:numFmt formatCode="#,##0.00" sourceLinked="0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F510-433F-9633-9345EEA148FB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'[Rooftop PV Slide.xlsx]Graph'!$M$434:$M$457</c:f>
              <c:numCache>
                <c:formatCode>General</c:formatCode>
                <c:ptCount val="24"/>
                <c:pt idx="0">
                  <c:v>2.3623231280999999</c:v>
                </c:pt>
                <c:pt idx="1">
                  <c:v>2.1719898502000001</c:v>
                </c:pt>
                <c:pt idx="2">
                  <c:v>2.0404524126000001</c:v>
                </c:pt>
                <c:pt idx="3">
                  <c:v>1.9237514143000001</c:v>
                </c:pt>
                <c:pt idx="4">
                  <c:v>1.8648201331000001</c:v>
                </c:pt>
                <c:pt idx="5">
                  <c:v>1.8532289517</c:v>
                </c:pt>
                <c:pt idx="6">
                  <c:v>1.866777371</c:v>
                </c:pt>
                <c:pt idx="7">
                  <c:v>1.6221450915</c:v>
                </c:pt>
                <c:pt idx="8">
                  <c:v>0.86662512479999998</c:v>
                </c:pt>
                <c:pt idx="9">
                  <c:v>-0.220110483</c:v>
                </c:pt>
                <c:pt idx="10">
                  <c:v>-1.043259567</c:v>
                </c:pt>
                <c:pt idx="11">
                  <c:v>-1.721696839</c:v>
                </c:pt>
                <c:pt idx="12">
                  <c:v>-2.1343995009999999</c:v>
                </c:pt>
                <c:pt idx="13">
                  <c:v>-2.2307009980000001</c:v>
                </c:pt>
                <c:pt idx="14">
                  <c:v>-1.8144732109999999</c:v>
                </c:pt>
                <c:pt idx="15">
                  <c:v>-1.091551747</c:v>
                </c:pt>
                <c:pt idx="16">
                  <c:v>2.02091514E-2</c:v>
                </c:pt>
                <c:pt idx="17">
                  <c:v>1.4241811980000001</c:v>
                </c:pt>
                <c:pt idx="18">
                  <c:v>2.7810309484000002</c:v>
                </c:pt>
                <c:pt idx="19">
                  <c:v>3.5240585691000001</c:v>
                </c:pt>
                <c:pt idx="20">
                  <c:v>3.7301840265999999</c:v>
                </c:pt>
                <c:pt idx="21">
                  <c:v>3.5602805324000002</c:v>
                </c:pt>
                <c:pt idx="22">
                  <c:v>3.2484628951999999</c:v>
                </c:pt>
                <c:pt idx="23">
                  <c:v>2.8276880200000001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10-433F-9633-9345EEA148FB}"/>
            </c:ext>
          </c:extLst>
        </c:ser>
        <c:ser>
          <c:idx val="1"/>
          <c:order val="1"/>
          <c:tx>
            <c:v>Residential w/o PV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10-433F-9633-9345EEA148FB}"/>
                </c:ext>
              </c:extLst>
            </c:dLbl>
            <c:dLbl>
              <c:idx val="1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510-433F-9633-9345EEA148FB}"/>
                </c:ext>
              </c:extLst>
            </c:dLbl>
            <c:numFmt formatCode="#,##0.00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val>
            <c:numRef>
              <c:f>'[Rooftop PV Slide.xlsx]Graph'!$N$434:$N$457</c:f>
              <c:numCache>
                <c:formatCode>General</c:formatCode>
                <c:ptCount val="24"/>
                <c:pt idx="0">
                  <c:v>1.9473349084</c:v>
                </c:pt>
                <c:pt idx="1">
                  <c:v>1.8023239723</c:v>
                </c:pt>
                <c:pt idx="2">
                  <c:v>1.6885591671</c:v>
                </c:pt>
                <c:pt idx="3">
                  <c:v>1.6068504445</c:v>
                </c:pt>
                <c:pt idx="4">
                  <c:v>1.5537541853000001</c:v>
                </c:pt>
                <c:pt idx="5">
                  <c:v>1.5565585765000001</c:v>
                </c:pt>
                <c:pt idx="6">
                  <c:v>1.5842930792000001</c:v>
                </c:pt>
                <c:pt idx="7">
                  <c:v>1.5402909551999999</c:v>
                </c:pt>
                <c:pt idx="8">
                  <c:v>1.5326424675999999</c:v>
                </c:pt>
                <c:pt idx="9">
                  <c:v>1.7126196765999999</c:v>
                </c:pt>
                <c:pt idx="10">
                  <c:v>1.9555824771999999</c:v>
                </c:pt>
                <c:pt idx="11">
                  <c:v>2.217268373</c:v>
                </c:pt>
                <c:pt idx="12">
                  <c:v>2.488027379</c:v>
                </c:pt>
                <c:pt idx="13">
                  <c:v>2.7220235546999998</c:v>
                </c:pt>
                <c:pt idx="14">
                  <c:v>2.9309237695000001</c:v>
                </c:pt>
                <c:pt idx="15">
                  <c:v>3.1288901795999999</c:v>
                </c:pt>
                <c:pt idx="16">
                  <c:v>3.3226183521000001</c:v>
                </c:pt>
                <c:pt idx="17">
                  <c:v>3.4661008948999998</c:v>
                </c:pt>
                <c:pt idx="18">
                  <c:v>3.4504946781000001</c:v>
                </c:pt>
                <c:pt idx="19">
                  <c:v>3.2720493109</c:v>
                </c:pt>
                <c:pt idx="20">
                  <c:v>3.1105369011000001</c:v>
                </c:pt>
                <c:pt idx="21">
                  <c:v>2.9522330409999999</c:v>
                </c:pt>
                <c:pt idx="22">
                  <c:v>2.6768096055999999</c:v>
                </c:pt>
                <c:pt idx="23">
                  <c:v>2.3456645785000001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510-433F-9633-9345EEA148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16285343"/>
        <c:axId val="1716280351"/>
      </c:lineChart>
      <c:catAx>
        <c:axId val="171628534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6280351"/>
        <c:crosses val="autoZero"/>
        <c:auto val="1"/>
        <c:lblAlgn val="ctr"/>
        <c:lblOffset val="100"/>
        <c:noMultiLvlLbl val="0"/>
      </c:catAx>
      <c:valAx>
        <c:axId val="17162803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kW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6285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Historical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1311988319340676E-3"/>
                  <c:y val="6.243835520559930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E65-46C3-A03B-5AD4C971CBE7}"/>
                </c:ext>
              </c:extLst>
            </c:dLbl>
            <c:dLbl>
              <c:idx val="19"/>
              <c:dLblPos val="b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65-46C3-A03B-5AD4C971CBE7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Sheet1!$B$2:$B$31</c:f>
              <c:numCache>
                <c:formatCode>#,##0</c:formatCode>
                <c:ptCount val="30"/>
                <c:pt idx="0">
                  <c:v>14574.11</c:v>
                </c:pt>
                <c:pt idx="1">
                  <c:v>15822.24</c:v>
                </c:pt>
                <c:pt idx="2">
                  <c:v>16641.990000000002</c:v>
                </c:pt>
                <c:pt idx="3">
                  <c:v>16483.75</c:v>
                </c:pt>
                <c:pt idx="4">
                  <c:v>16746.2</c:v>
                </c:pt>
                <c:pt idx="5">
                  <c:v>18226.7</c:v>
                </c:pt>
                <c:pt idx="6">
                  <c:v>17622.900000000001</c:v>
                </c:pt>
                <c:pt idx="7">
                  <c:v>18268.47</c:v>
                </c:pt>
                <c:pt idx="8">
                  <c:v>18063.87</c:v>
                </c:pt>
                <c:pt idx="9">
                  <c:v>19321.009999999998</c:v>
                </c:pt>
                <c:pt idx="10">
                  <c:v>18410.64</c:v>
                </c:pt>
                <c:pt idx="11">
                  <c:v>18770.169999999998</c:v>
                </c:pt>
                <c:pt idx="12">
                  <c:v>18578.07</c:v>
                </c:pt>
                <c:pt idx="13">
                  <c:v>19928.72</c:v>
                </c:pt>
                <c:pt idx="14">
                  <c:v>19826.18</c:v>
                </c:pt>
                <c:pt idx="15">
                  <c:v>20100.759999999998</c:v>
                </c:pt>
                <c:pt idx="16">
                  <c:v>20269.849999999999</c:v>
                </c:pt>
                <c:pt idx="17">
                  <c:v>21256.11519</c:v>
                </c:pt>
                <c:pt idx="18">
                  <c:v>20904.859075</c:v>
                </c:pt>
                <c:pt idx="19">
                  <c:v>21157.763974000001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E65-46C3-A03B-5AD4C971CBE7}"/>
            </c:ext>
          </c:extLst>
        </c:ser>
        <c:ser>
          <c:idx val="1"/>
          <c:order val="1"/>
          <c:tx>
            <c:v>Forecast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0"/>
              <c:layout>
                <c:manualLayout>
                  <c:x val="4.2949192609201998E-2"/>
                  <c:y val="9.0882799650043741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E65-46C3-A03B-5AD4C971CBE7}"/>
                </c:ext>
              </c:extLst>
            </c:dLbl>
            <c:dLbl>
              <c:idx val="29"/>
              <c:dLblPos val="b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65-46C3-A03B-5AD4C971CBE7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Sheet1!$C$2:$C$31</c:f>
              <c:numCache>
                <c:formatCode>General</c:formatCode>
                <c:ptCount val="30"/>
                <c:pt idx="20" formatCode="#,##0">
                  <c:v>21529.463896400001</c:v>
                </c:pt>
                <c:pt idx="21" formatCode="#,##0">
                  <c:v>21760.600126266669</c:v>
                </c:pt>
                <c:pt idx="22" formatCode="#,##0">
                  <c:v>21962.698634133336</c:v>
                </c:pt>
                <c:pt idx="23" formatCode="#,##0">
                  <c:v>22142.204188266667</c:v>
                </c:pt>
                <c:pt idx="24" formatCode="#,##0">
                  <c:v>22324.307811399998</c:v>
                </c:pt>
                <c:pt idx="25" formatCode="#,##0">
                  <c:v>22502.588908066667</c:v>
                </c:pt>
                <c:pt idx="26" formatCode="#,##0">
                  <c:v>22674.970464000005</c:v>
                </c:pt>
                <c:pt idx="27" formatCode="#,##0">
                  <c:v>22843.712923133338</c:v>
                </c:pt>
                <c:pt idx="28" formatCode="#,##0">
                  <c:v>23003.014896266668</c:v>
                </c:pt>
                <c:pt idx="29" formatCode="#,##0">
                  <c:v>23153.885483066668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E65-46C3-A03B-5AD4C971CBE7}"/>
            </c:ext>
          </c:extLst>
        </c:ser>
        <c:ser>
          <c:idx val="2"/>
          <c:order val="2"/>
          <c:tx>
            <c:v>P90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0"/>
              <c:layout>
                <c:manualLayout>
                  <c:x val="-5.1413881748072106E-2"/>
                  <c:y val="-6.635071090047393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E65-46C3-A03B-5AD4C971CBE7}"/>
                </c:ext>
              </c:extLst>
            </c:dLbl>
            <c:dLbl>
              <c:idx val="29"/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E65-46C3-A03B-5AD4C971CBE7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val>
            <c:numRef>
              <c:f>Sheet1!$D$2:$D$31</c:f>
              <c:numCache>
                <c:formatCode>General</c:formatCode>
                <c:ptCount val="30"/>
                <c:pt idx="20" formatCode="#,##0">
                  <c:v>22079.429793333333</c:v>
                </c:pt>
                <c:pt idx="21" formatCode="#,##0">
                  <c:v>22310.016470733332</c:v>
                </c:pt>
                <c:pt idx="22" formatCode="#,##0">
                  <c:v>22511.795213466674</c:v>
                </c:pt>
                <c:pt idx="23" formatCode="#,##0">
                  <c:v>22691.238198933337</c:v>
                </c:pt>
                <c:pt idx="24" formatCode="#,##0">
                  <c:v>22873.327420866666</c:v>
                </c:pt>
                <c:pt idx="25" formatCode="#,##0">
                  <c:v>23051.534610533341</c:v>
                </c:pt>
                <c:pt idx="26" formatCode="#,##0">
                  <c:v>23223.866557266676</c:v>
                </c:pt>
                <c:pt idx="27" formatCode="#,##0">
                  <c:v>23392.525787133338</c:v>
                </c:pt>
                <c:pt idx="28" formatCode="#,##0">
                  <c:v>23551.734065999997</c:v>
                </c:pt>
                <c:pt idx="29" formatCode="#,##0">
                  <c:v>23702.462939333334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E65-46C3-A03B-5AD4C971CB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3496352"/>
        <c:axId val="1883499264"/>
      </c:lineChart>
      <c:catAx>
        <c:axId val="1883496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9264"/>
        <c:crosses val="autoZero"/>
        <c:auto val="1"/>
        <c:lblAlgn val="ctr"/>
        <c:lblOffset val="100"/>
        <c:noMultiLvlLbl val="0"/>
      </c:catAx>
      <c:valAx>
        <c:axId val="1883499264"/>
        <c:scaling>
          <c:orientation val="minMax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Historical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1311988319340676E-3"/>
                  <c:y val="6.243835520559930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F7-4B6A-93F2-377A0B934278}"/>
                </c:ext>
              </c:extLst>
            </c:dLbl>
            <c:dLbl>
              <c:idx val="19"/>
              <c:layout>
                <c:manualLayout>
                  <c:x val="-0.11311658062609732"/>
                  <c:y val="5.8882799650043748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CF7-4B6A-93F2-377A0B934278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Sheet1!$B$2:$B$31</c:f>
              <c:numCache>
                <c:formatCode>#,##0</c:formatCode>
                <c:ptCount val="30"/>
                <c:pt idx="0">
                  <c:v>2230.8789999999999</c:v>
                </c:pt>
                <c:pt idx="1">
                  <c:v>2319.6819999999998</c:v>
                </c:pt>
                <c:pt idx="2">
                  <c:v>2334.9290000000001</c:v>
                </c:pt>
                <c:pt idx="3">
                  <c:v>2404.6260000000002</c:v>
                </c:pt>
                <c:pt idx="4">
                  <c:v>2480.6210000000001</c:v>
                </c:pt>
                <c:pt idx="5">
                  <c:v>2337.326</c:v>
                </c:pt>
                <c:pt idx="6">
                  <c:v>2373.37</c:v>
                </c:pt>
                <c:pt idx="7">
                  <c:v>2443.6239999999998</c:v>
                </c:pt>
                <c:pt idx="8">
                  <c:v>2429.0329999999999</c:v>
                </c:pt>
                <c:pt idx="9">
                  <c:v>2570.0320000000002</c:v>
                </c:pt>
                <c:pt idx="10">
                  <c:v>2420.808</c:v>
                </c:pt>
                <c:pt idx="11">
                  <c:v>2379.3420000000001</c:v>
                </c:pt>
                <c:pt idx="12">
                  <c:v>2324.902</c:v>
                </c:pt>
                <c:pt idx="13">
                  <c:v>2463.9560000000001</c:v>
                </c:pt>
                <c:pt idx="14">
                  <c:v>2493.8290000000002</c:v>
                </c:pt>
                <c:pt idx="15">
                  <c:v>2415.877</c:v>
                </c:pt>
                <c:pt idx="16">
                  <c:v>2565.6630620000001</c:v>
                </c:pt>
                <c:pt idx="17">
                  <c:v>2554.0153789999999</c:v>
                </c:pt>
                <c:pt idx="18">
                  <c:v>2871.3337929999998</c:v>
                </c:pt>
                <c:pt idx="19">
                  <c:v>2841.89156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F7-4B6A-93F2-377A0B934278}"/>
            </c:ext>
          </c:extLst>
        </c:ser>
        <c:ser>
          <c:idx val="1"/>
          <c:order val="1"/>
          <c:tx>
            <c:v>Forecast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0"/>
              <c:layout>
                <c:manualLayout>
                  <c:x val="-4.3143522622586E-2"/>
                  <c:y val="0.10467275590551181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F7-4B6A-93F2-377A0B934278}"/>
                </c:ext>
              </c:extLst>
            </c:dLbl>
            <c:dLbl>
              <c:idx val="29"/>
              <c:layout>
                <c:manualLayout>
                  <c:x val="-2.7777777777777779E-3"/>
                  <c:y val="8.3771688538932604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F7-4B6A-93F2-377A0B934278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Sheet1!$C$2:$C$31</c:f>
              <c:numCache>
                <c:formatCode>General</c:formatCode>
                <c:ptCount val="30"/>
                <c:pt idx="20" formatCode="#,##0">
                  <c:v>2751.1710085866671</c:v>
                </c:pt>
                <c:pt idx="21" formatCode="#,##0">
                  <c:v>2773.5288807200004</c:v>
                </c:pt>
                <c:pt idx="22" formatCode="#,##0">
                  <c:v>2791.4323501066669</c:v>
                </c:pt>
                <c:pt idx="23" formatCode="#,##0">
                  <c:v>2805.5257060066665</c:v>
                </c:pt>
                <c:pt idx="24" formatCode="#,##0">
                  <c:v>2820.640647773334</c:v>
                </c:pt>
                <c:pt idx="25" formatCode="#,##0">
                  <c:v>2835.9215916400003</c:v>
                </c:pt>
                <c:pt idx="26" formatCode="#,##0">
                  <c:v>2851.1113263133329</c:v>
                </c:pt>
                <c:pt idx="27" formatCode="#,##0">
                  <c:v>2866.7555857066673</c:v>
                </c:pt>
                <c:pt idx="28" formatCode="#,##0">
                  <c:v>2881.4261037999995</c:v>
                </c:pt>
                <c:pt idx="29" formatCode="#,##0">
                  <c:v>2895.6752076733328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CF7-4B6A-93F2-377A0B934278}"/>
            </c:ext>
          </c:extLst>
        </c:ser>
        <c:ser>
          <c:idx val="2"/>
          <c:order val="2"/>
          <c:tx>
            <c:v>P90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0"/>
              <c:layout>
                <c:manualLayout>
                  <c:x val="-4.194260485651214E-2"/>
                  <c:y val="-6.400000000000000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F7-4B6A-93F2-377A0B934278}"/>
                </c:ext>
              </c:extLst>
            </c:dLbl>
            <c:dLbl>
              <c:idx val="29"/>
              <c:layout>
                <c:manualLayout>
                  <c:x val="-6.6225165562913907E-3"/>
                  <c:y val="-5.688888888888889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F7-4B6A-93F2-377A0B934278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Sheet1!$D$2:$D$31</c:f>
              <c:numCache>
                <c:formatCode>General</c:formatCode>
                <c:ptCount val="30"/>
                <c:pt idx="20" formatCode="#,##0">
                  <c:v>2822.628454253334</c:v>
                </c:pt>
                <c:pt idx="21" formatCode="#,##0">
                  <c:v>2844.8933354533337</c:v>
                </c:pt>
                <c:pt idx="22" formatCode="#,##0">
                  <c:v>2862.7414106733331</c:v>
                </c:pt>
                <c:pt idx="23" formatCode="#,##0">
                  <c:v>2876.8275435666669</c:v>
                </c:pt>
                <c:pt idx="24" formatCode="#,##0">
                  <c:v>2891.9413112200014</c:v>
                </c:pt>
                <c:pt idx="25" formatCode="#,##0">
                  <c:v>2907.2174798733331</c:v>
                </c:pt>
                <c:pt idx="26" formatCode="#,##0">
                  <c:v>2922.411114146666</c:v>
                </c:pt>
                <c:pt idx="27" formatCode="#,##0">
                  <c:v>2938.0626378466673</c:v>
                </c:pt>
                <c:pt idx="28" formatCode="#,##0">
                  <c:v>2952.7136813866664</c:v>
                </c:pt>
                <c:pt idx="29" formatCode="#,##0">
                  <c:v>2966.9474224333321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CF7-4B6A-93F2-377A0B9342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3496352"/>
        <c:axId val="1883499264"/>
      </c:lineChart>
      <c:catAx>
        <c:axId val="1883496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9264"/>
        <c:crosses val="autoZero"/>
        <c:auto val="1"/>
        <c:lblAlgn val="ctr"/>
        <c:lblOffset val="100"/>
        <c:tickLblSkip val="2"/>
        <c:noMultiLvlLbl val="0"/>
      </c:catAx>
      <c:valAx>
        <c:axId val="1883499264"/>
        <c:scaling>
          <c:orientation val="minMax"/>
          <c:min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Historical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2.1311988319340676E-3"/>
                  <c:y val="6.2438355205599302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85-4F30-BDB4-FD7E3AF47B4B}"/>
                </c:ext>
              </c:extLst>
            </c:dLbl>
            <c:dLbl>
              <c:idx val="19"/>
              <c:layout>
                <c:manualLayout>
                  <c:x val="-7.3381481288348968E-2"/>
                  <c:y val="0.1086605774278215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85-4F30-BDB4-FD7E3AF47B4B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Sheet1!$B$2:$B$31</c:f>
              <c:numCache>
                <c:formatCode>#,##0</c:formatCode>
                <c:ptCount val="30"/>
                <c:pt idx="0">
                  <c:v>1829.9690000000001</c:v>
                </c:pt>
                <c:pt idx="1">
                  <c:v>1805.0129999999999</c:v>
                </c:pt>
                <c:pt idx="2">
                  <c:v>1735.146</c:v>
                </c:pt>
                <c:pt idx="3">
                  <c:v>1759.999851</c:v>
                </c:pt>
                <c:pt idx="4">
                  <c:v>1869.45</c:v>
                </c:pt>
                <c:pt idx="5">
                  <c:v>1767.0309999999999</c:v>
                </c:pt>
                <c:pt idx="6">
                  <c:v>1886.498</c:v>
                </c:pt>
                <c:pt idx="7">
                  <c:v>1739.4590000000001</c:v>
                </c:pt>
                <c:pt idx="8">
                  <c:v>1867.422</c:v>
                </c:pt>
                <c:pt idx="9">
                  <c:v>2102.6529999999998</c:v>
                </c:pt>
                <c:pt idx="10">
                  <c:v>2172.2449999999999</c:v>
                </c:pt>
                <c:pt idx="11">
                  <c:v>2278.6709999999998</c:v>
                </c:pt>
                <c:pt idx="12">
                  <c:v>2688.0039999999999</c:v>
                </c:pt>
                <c:pt idx="13">
                  <c:v>2811.8409999999999</c:v>
                </c:pt>
                <c:pt idx="14">
                  <c:v>2908.97</c:v>
                </c:pt>
                <c:pt idx="15">
                  <c:v>3164.1860000000001</c:v>
                </c:pt>
                <c:pt idx="16">
                  <c:v>3655.0140000000001</c:v>
                </c:pt>
                <c:pt idx="17">
                  <c:v>4307.552925</c:v>
                </c:pt>
                <c:pt idx="18">
                  <c:v>4438.8514969999997</c:v>
                </c:pt>
                <c:pt idx="19">
                  <c:v>4725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85-4F30-BDB4-FD7E3AF47B4B}"/>
            </c:ext>
          </c:extLst>
        </c:ser>
        <c:ser>
          <c:idx val="1"/>
          <c:order val="1"/>
          <c:tx>
            <c:v>Forecast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0"/>
              <c:layout>
                <c:manualLayout>
                  <c:x val="-5.6159288036015369E-3"/>
                  <c:y val="6.5561644794400631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85-4F30-BDB4-FD7E3AF47B4B}"/>
                </c:ext>
              </c:extLst>
            </c:dLbl>
            <c:dLbl>
              <c:idx val="29"/>
              <c:layout>
                <c:manualLayout>
                  <c:x val="-2.7777777777777779E-3"/>
                  <c:y val="8.3771688538932604E-2"/>
                </c:manualLayout>
              </c:layout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85-4F30-BDB4-FD7E3AF47B4B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Sheet1!$C$2:$C$31</c:f>
              <c:numCache>
                <c:formatCode>General</c:formatCode>
                <c:ptCount val="30"/>
                <c:pt idx="20" formatCode="#,##0">
                  <c:v>4949.8716896066653</c:v>
                </c:pt>
                <c:pt idx="21" formatCode="#,##0">
                  <c:v>5301.2709694799996</c:v>
                </c:pt>
                <c:pt idx="22" formatCode="#,##0">
                  <c:v>5652.4068774533334</c:v>
                </c:pt>
                <c:pt idx="23" formatCode="#,##0">
                  <c:v>5998.48420618</c:v>
                </c:pt>
                <c:pt idx="24" formatCode="#,##0">
                  <c:v>6345.2481149933328</c:v>
                </c:pt>
                <c:pt idx="25" formatCode="#,##0">
                  <c:v>6487.7229760466671</c:v>
                </c:pt>
                <c:pt idx="26" formatCode="#,##0">
                  <c:v>6618.499436293333</c:v>
                </c:pt>
                <c:pt idx="27" formatCode="#,##0">
                  <c:v>6749.1770095133334</c:v>
                </c:pt>
                <c:pt idx="28" formatCode="#,##0">
                  <c:v>6869.4929357466663</c:v>
                </c:pt>
                <c:pt idx="29" formatCode="#,##0">
                  <c:v>6987.890297193333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385-4F30-BDB4-FD7E3AF47B4B}"/>
            </c:ext>
          </c:extLst>
        </c:ser>
        <c:ser>
          <c:idx val="2"/>
          <c:order val="2"/>
          <c:tx>
            <c:v>P90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20"/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385-4F30-BDB4-FD7E3AF47B4B}"/>
                </c:ext>
              </c:extLst>
            </c:dLbl>
            <c:dLbl>
              <c:idx val="29"/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385-4F30-BDB4-FD7E3AF47B4B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Sheet1!$A$2:$A$31</c:f>
              <c:numCache>
                <c:formatCode>General</c:formatCode>
                <c:ptCount val="3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  <c:pt idx="19">
                  <c:v>2021</c:v>
                </c:pt>
                <c:pt idx="20">
                  <c:v>2022</c:v>
                </c:pt>
                <c:pt idx="21">
                  <c:v>2023</c:v>
                </c:pt>
                <c:pt idx="22">
                  <c:v>2024</c:v>
                </c:pt>
                <c:pt idx="23">
                  <c:v>2025</c:v>
                </c:pt>
                <c:pt idx="24">
                  <c:v>2026</c:v>
                </c:pt>
                <c:pt idx="25">
                  <c:v>2027</c:v>
                </c:pt>
                <c:pt idx="26">
                  <c:v>2028</c:v>
                </c:pt>
                <c:pt idx="27">
                  <c:v>2029</c:v>
                </c:pt>
                <c:pt idx="28">
                  <c:v>2030</c:v>
                </c:pt>
                <c:pt idx="29">
                  <c:v>2031</c:v>
                </c:pt>
              </c:numCache>
            </c:numRef>
          </c:cat>
          <c:val>
            <c:numRef>
              <c:f>Sheet1!$D$2:$D$31</c:f>
              <c:numCache>
                <c:formatCode>General</c:formatCode>
                <c:ptCount val="30"/>
                <c:pt idx="20" formatCode="#,##0">
                  <c:v>5333.4736099466645</c:v>
                </c:pt>
                <c:pt idx="21" formatCode="#,##0">
                  <c:v>5722.4637355799996</c:v>
                </c:pt>
                <c:pt idx="22" formatCode="#,##0">
                  <c:v>6102.0362418399991</c:v>
                </c:pt>
                <c:pt idx="23" formatCode="#,##0">
                  <c:v>6485.9965731399989</c:v>
                </c:pt>
                <c:pt idx="24" formatCode="#,##0">
                  <c:v>6865.0925046333332</c:v>
                </c:pt>
                <c:pt idx="25" formatCode="#,##0">
                  <c:v>7040.7758589066661</c:v>
                </c:pt>
                <c:pt idx="26" formatCode="#,##0">
                  <c:v>7210.7987201733322</c:v>
                </c:pt>
                <c:pt idx="27" formatCode="#,##0">
                  <c:v>7375.658642753333</c:v>
                </c:pt>
                <c:pt idx="28" formatCode="#,##0">
                  <c:v>7534.8045509333324</c:v>
                </c:pt>
                <c:pt idx="29" formatCode="#,##0">
                  <c:v>7692.4483134266666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385-4F30-BDB4-FD7E3AF47B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3496352"/>
        <c:axId val="1883499264"/>
      </c:lineChart>
      <c:catAx>
        <c:axId val="1883496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9264"/>
        <c:crosses val="autoZero"/>
        <c:auto val="1"/>
        <c:lblAlgn val="ctr"/>
        <c:lblOffset val="100"/>
        <c:tickLblSkip val="2"/>
        <c:noMultiLvlLbl val="0"/>
      </c:catAx>
      <c:valAx>
        <c:axId val="188349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349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166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7418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439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871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325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3585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332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02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89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583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07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19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072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026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918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6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37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85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102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46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22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96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29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32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16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08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167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039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55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5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9671BF0-B9A6-4991-87A3-688B7968C5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1/11/2022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41BFC47-BF17-4BA7-843B-CCEA56A62E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25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7" r:id="rId1"/>
    <p:sldLayoutId id="2147493508" r:id="rId2"/>
    <p:sldLayoutId id="2147493509" r:id="rId3"/>
    <p:sldLayoutId id="2147493510" r:id="rId4"/>
    <p:sldLayoutId id="2147493511" r:id="rId5"/>
    <p:sldLayoutId id="2147493512" r:id="rId6"/>
    <p:sldLayoutId id="2147493513" r:id="rId7"/>
    <p:sldLayoutId id="2147493514" r:id="rId8"/>
    <p:sldLayoutId id="2147493515" r:id="rId9"/>
    <p:sldLayoutId id="2147493516" r:id="rId10"/>
    <p:sldLayoutId id="214749351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4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3" r:id="rId1"/>
    <p:sldLayoutId id="2147493524" r:id="rId2"/>
    <p:sldLayoutId id="214749352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77146" y="1854844"/>
            <a:ext cx="5166854" cy="33547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en-US" sz="2400" b="1" kern="0" dirty="0">
                <a:solidFill>
                  <a:prstClr val="black"/>
                </a:solidFill>
              </a:rPr>
              <a:t>2022 Long-Term Load Forecast</a:t>
            </a:r>
          </a:p>
          <a:p>
            <a:pPr>
              <a:defRPr/>
            </a:pPr>
            <a:endParaRPr lang="en-US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b="1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b="1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i="1" kern="0" dirty="0">
                <a:solidFill>
                  <a:prstClr val="black"/>
                </a:solidFill>
              </a:rPr>
              <a:t>Calvin Opheim</a:t>
            </a: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Load Forecasting &amp; Analysis</a:t>
            </a:r>
          </a:p>
          <a:p>
            <a:pPr>
              <a:defRPr/>
            </a:pPr>
            <a:endParaRPr lang="en-US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kern="0" dirty="0">
              <a:solidFill>
                <a:prstClr val="black"/>
              </a:solidFill>
            </a:endParaRPr>
          </a:p>
          <a:p>
            <a:pPr>
              <a:defRPr/>
            </a:pPr>
            <a:endParaRPr lang="en-US" kern="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SAWG</a:t>
            </a:r>
          </a:p>
          <a:p>
            <a:pPr>
              <a:defRPr/>
            </a:pPr>
            <a:r>
              <a:rPr lang="en-US" sz="2000" kern="0" dirty="0">
                <a:solidFill>
                  <a:prstClr val="black"/>
                </a:solidFill>
              </a:rPr>
              <a:t>January 12, 2022</a:t>
            </a:r>
          </a:p>
        </p:txBody>
      </p:sp>
    </p:spTree>
    <p:extLst>
      <p:ext uri="{BB962C8B-B14F-4D97-AF65-F5344CB8AC3E}">
        <p14:creationId xmlns:p14="http://schemas.microsoft.com/office/powerpoint/2010/main" val="3300640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Rooftop PV Forecast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An hourly rooftop PV forecast was created</a:t>
            </a:r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 forecast was created for residential ESIIDs using the load profile assignment for each weather zone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Total installed capacity was approximately 1,030 MW as of September, 2021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Forecast is for the total installed capacity to increase to approximately 6,000 MW by August, 2031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The gross forecast minus the rooftop PV forecast results in the net forecast</a:t>
            </a:r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endParaRPr lang="en-US" sz="2000" b="1" dirty="0">
              <a:solidFill>
                <a:prstClr val="black"/>
              </a:solidFill>
            </a:endParaRPr>
          </a:p>
          <a:p>
            <a:pPr>
              <a:lnSpc>
                <a:spcPct val="20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321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Rooftop PV Forecast - Approach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B0569B0-72DD-4EB4-B8E0-75838C4D739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058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Rooftop PV Forecast -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Calculate the total hourly demands for residential ESIIDs with PV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Calculate the total hourly demands for residential ESIIDs without PV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Divide the total hour demand values by the number of ESIIDs (result is an average use per ESIID with and without PV)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Create models for the average use per ESIID with and without PV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Run the models for the average use per ESIID with and without PV using historical weather data from 2006 – 2020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Subtract the average use per ESIID without PV by the average use per ESIID with PV for each hour (call this the PV hourly factors)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b="1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b="1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20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14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Rooftop PV Forecast -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Multiply the PV hourly factors by the forecasted number of PV Premises (this is the total PV forecast to be applied to the Long-Term Load Forecast)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Subtract the PV forecast from the Long-Term Load Forecast for each of the historical weather years (2006 – 2020)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Assume the same PV hourly factor for residential and business ESIIDs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b="1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20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047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Residential ESIIDs with PV have greater average usage per hour than ESIIDs without PV during the early morning and evening hours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Some studies suggest that customers with PV tend to use more energy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To compensate for this, should the shapes be unitized?</a:t>
            </a: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tabLst>
                <a:tab pos="1430338" algn="l"/>
                <a:tab pos="5888038" algn="dec"/>
              </a:tabLst>
            </a:pPr>
            <a:endParaRPr lang="en-US" sz="2000" b="1" dirty="0">
              <a:solidFill>
                <a:prstClr val="black"/>
              </a:solidFill>
            </a:endParaRPr>
          </a:p>
          <a:p>
            <a:pPr marL="0" indent="0">
              <a:buNone/>
              <a:tabLst>
                <a:tab pos="1430338" algn="l"/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20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19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198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Forecast Adjustments</a:t>
            </a:r>
          </a:p>
        </p:txBody>
      </p:sp>
    </p:spTree>
    <p:extLst>
      <p:ext uri="{BB962C8B-B14F-4D97-AF65-F5344CB8AC3E}">
        <p14:creationId xmlns:p14="http://schemas.microsoft.com/office/powerpoint/2010/main" val="3839819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Load Forecast Adjustments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000" dirty="0">
                <a:solidFill>
                  <a:prstClr val="black"/>
                </a:solidFill>
              </a:rPr>
              <a:t>Lubbock added to North Forecast from 2022 on</a:t>
            </a:r>
          </a:p>
          <a:p>
            <a:pPr lvl="1">
              <a:lnSpc>
                <a:spcPct val="200000"/>
              </a:lnSpc>
            </a:pPr>
            <a:r>
              <a:rPr lang="en-US" sz="2000" dirty="0">
                <a:solidFill>
                  <a:prstClr val="black"/>
                </a:solidFill>
              </a:rPr>
              <a:t>Based on Lubbock’s Peak Forecast of its growth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5"/>
          <a:stretch/>
        </p:blipFill>
        <p:spPr>
          <a:xfrm>
            <a:off x="304800" y="2453316"/>
            <a:ext cx="8534399" cy="358950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122370" y="6042822"/>
            <a:ext cx="671682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“Fiber Services in Lubbock, TX.” </a:t>
            </a:r>
            <a:r>
              <a:rPr lang="en-US" sz="800" i="1" dirty="0"/>
              <a:t>About NTS</a:t>
            </a:r>
            <a:r>
              <a:rPr lang="en-US" sz="800" dirty="0"/>
              <a:t>, NTS Communications, Inc., 2018, www.ntscom.com/aboutnts/primary-locations/lubbock-tx. </a:t>
            </a:r>
          </a:p>
        </p:txBody>
      </p:sp>
    </p:spTree>
    <p:extLst>
      <p:ext uri="{BB962C8B-B14F-4D97-AF65-F5344CB8AC3E}">
        <p14:creationId xmlns:p14="http://schemas.microsoft.com/office/powerpoint/2010/main" val="453802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10" t="28638" b="12146"/>
          <a:stretch/>
        </p:blipFill>
        <p:spPr>
          <a:xfrm>
            <a:off x="304799" y="2453315"/>
            <a:ext cx="8534401" cy="35760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Load Forecast Adjustments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000" dirty="0">
                <a:solidFill>
                  <a:prstClr val="black"/>
                </a:solidFill>
              </a:rPr>
              <a:t>Rayburn added to East Forecast from 2022 on</a:t>
            </a:r>
          </a:p>
          <a:p>
            <a:pPr lvl="1">
              <a:lnSpc>
                <a:spcPct val="200000"/>
              </a:lnSpc>
            </a:pPr>
            <a:r>
              <a:rPr lang="en-US" sz="2000" dirty="0">
                <a:solidFill>
                  <a:prstClr val="black"/>
                </a:solidFill>
              </a:rPr>
              <a:t>Based on Rayburn’s Actual Seasonal Peaks in 2019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22370" y="6042822"/>
            <a:ext cx="671682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“RCEC.” </a:t>
            </a:r>
            <a:r>
              <a:rPr lang="en-US" sz="800" i="1" dirty="0"/>
              <a:t>PROJECTS&gt;OFFICE&gt;RCEC</a:t>
            </a:r>
            <a:r>
              <a:rPr lang="en-US" sz="800" dirty="0"/>
              <a:t>, Alliance Architects, 2019, www.alliancearch.com/projects/office/rcec/. </a:t>
            </a:r>
          </a:p>
        </p:txBody>
      </p:sp>
    </p:spTree>
    <p:extLst>
      <p:ext uri="{BB962C8B-B14F-4D97-AF65-F5344CB8AC3E}">
        <p14:creationId xmlns:p14="http://schemas.microsoft.com/office/powerpoint/2010/main" val="329182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Load Forecast Adjustments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000" dirty="0"/>
              <a:t>Adjustments added for Large Industrial Facilities</a:t>
            </a:r>
          </a:p>
          <a:p>
            <a:pPr lvl="1">
              <a:lnSpc>
                <a:spcPct val="200000"/>
              </a:lnSpc>
            </a:pPr>
            <a:r>
              <a:rPr lang="en-US" sz="2000" dirty="0"/>
              <a:t>Coast 650 MW</a:t>
            </a:r>
          </a:p>
          <a:p>
            <a:pPr lvl="1">
              <a:lnSpc>
                <a:spcPct val="200000"/>
              </a:lnSpc>
            </a:pPr>
            <a:r>
              <a:rPr lang="en-US" sz="2000" dirty="0"/>
              <a:t>Far West from 200 to 1,000 MW</a:t>
            </a:r>
          </a:p>
          <a:p>
            <a:pPr lvl="1">
              <a:lnSpc>
                <a:spcPct val="200000"/>
              </a:lnSpc>
            </a:pPr>
            <a:r>
              <a:rPr lang="en-US" sz="2000" dirty="0"/>
              <a:t>South from 75 to 930 MW</a:t>
            </a:r>
          </a:p>
          <a:p>
            <a:pPr lvl="1">
              <a:lnSpc>
                <a:spcPct val="200000"/>
              </a:lnSpc>
            </a:pPr>
            <a:r>
              <a:rPr lang="en-US" sz="2000" dirty="0"/>
              <a:t>South Central from 190 to 480 MW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63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198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Assumptions and Challenges</a:t>
            </a:r>
          </a:p>
        </p:txBody>
      </p:sp>
    </p:spTree>
    <p:extLst>
      <p:ext uri="{BB962C8B-B14F-4D97-AF65-F5344CB8AC3E}">
        <p14:creationId xmlns:p14="http://schemas.microsoft.com/office/powerpoint/2010/main" val="3700078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tabLst>
                <a:tab pos="5888038" algn="dec"/>
              </a:tabLst>
            </a:pPr>
            <a:r>
              <a:rPr lang="en-US" sz="2000" dirty="0"/>
              <a:t>ERCOT System Forecast</a:t>
            </a:r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r>
              <a:rPr lang="en-US" sz="2000" dirty="0"/>
              <a:t>Rooftop PV Forecast</a:t>
            </a:r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r>
              <a:rPr lang="en-US" sz="2000" dirty="0"/>
              <a:t>Forecast Adjustments</a:t>
            </a:r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r>
              <a:rPr lang="en-US" sz="2000" dirty="0"/>
              <a:t>Assumptions and Challenges</a:t>
            </a:r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r>
              <a:rPr lang="en-US" sz="2000" dirty="0"/>
              <a:t>Weather Zone Forecast Summary</a:t>
            </a:r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r>
              <a:rPr lang="en-US" sz="2000" dirty="0"/>
              <a:t>Questions</a:t>
            </a:r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endParaRPr lang="en-US" sz="2000" b="1" dirty="0"/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endParaRPr lang="en-US" sz="2000" b="1" dirty="0"/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endParaRPr lang="en-US" sz="2000" b="1" dirty="0"/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7255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pPr>
              <a:lnSpc>
                <a:spcPct val="200000"/>
              </a:lnSpc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Inherent Levels from the Input Data of</a:t>
            </a:r>
          </a:p>
          <a:p>
            <a:pPr lvl="1">
              <a:lnSpc>
                <a:spcPct val="200000"/>
              </a:lnSpc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Appliance Stock and Energy Efficiency</a:t>
            </a:r>
          </a:p>
          <a:p>
            <a:pPr lvl="1">
              <a:lnSpc>
                <a:spcPct val="200000"/>
              </a:lnSpc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Demand Response </a:t>
            </a:r>
          </a:p>
          <a:p>
            <a:pPr lvl="1">
              <a:lnSpc>
                <a:spcPct val="200000"/>
              </a:lnSpc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4 CP Impact</a:t>
            </a:r>
          </a:p>
          <a:p>
            <a:pPr lvl="1">
              <a:lnSpc>
                <a:spcPct val="200000"/>
              </a:lnSpc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Price Responsive Load</a:t>
            </a:r>
          </a:p>
          <a:p>
            <a:pPr lvl="1">
              <a:lnSpc>
                <a:spcPct val="200000"/>
              </a:lnSpc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Electric Vehicles (</a:t>
            </a:r>
            <a:r>
              <a:rPr lang="en-US" sz="2000" b="1" dirty="0">
                <a:solidFill>
                  <a:prstClr val="black"/>
                </a:solidFill>
              </a:rPr>
              <a:t>significant impact on future forecasts</a:t>
            </a:r>
            <a:r>
              <a:rPr lang="en-US" sz="2000" dirty="0">
                <a:solidFill>
                  <a:prstClr val="black"/>
                </a:solidFill>
              </a:rPr>
              <a:t>)</a:t>
            </a:r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endParaRPr lang="en-US" sz="2000" b="1" dirty="0">
              <a:solidFill>
                <a:prstClr val="black"/>
              </a:solidFill>
            </a:endParaRPr>
          </a:p>
          <a:p>
            <a:pPr>
              <a:lnSpc>
                <a:spcPct val="20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566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Weather Volatility</a:t>
            </a:r>
          </a:p>
          <a:p>
            <a:pPr>
              <a:lnSpc>
                <a:spcPct val="200000"/>
              </a:lnSpc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Economic Uncertainty</a:t>
            </a:r>
          </a:p>
          <a:p>
            <a:pPr>
              <a:lnSpc>
                <a:spcPct val="200000"/>
              </a:lnSpc>
              <a:tabLst>
                <a:tab pos="1430338" algn="l"/>
                <a:tab pos="5888038" algn="dec"/>
              </a:tabLst>
            </a:pPr>
            <a:r>
              <a:rPr lang="en-US" sz="2000" dirty="0">
                <a:solidFill>
                  <a:prstClr val="black"/>
                </a:solidFill>
              </a:rPr>
              <a:t>Policy Impacts</a:t>
            </a:r>
          </a:p>
          <a:p>
            <a:pPr>
              <a:lnSpc>
                <a:spcPct val="200000"/>
              </a:lnSpc>
              <a:tabLst>
                <a:tab pos="5888038" algn="dec"/>
              </a:tabLs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200000"/>
              </a:lnSpc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037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198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Weather Zone Forecast Summary</a:t>
            </a:r>
          </a:p>
        </p:txBody>
      </p:sp>
    </p:spTree>
    <p:extLst>
      <p:ext uri="{BB962C8B-B14F-4D97-AF65-F5344CB8AC3E}">
        <p14:creationId xmlns:p14="http://schemas.microsoft.com/office/powerpoint/2010/main" val="4167586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Coast Summer NCP Forecasts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F7DD711-2CAA-4AC1-B026-C7595EC71B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3190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East Summer NCP Forecasts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DF7DD711-2CAA-4AC1-B026-C7595EC71B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07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Far West Summer NCP Forecasts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DF7DD711-2CAA-4AC1-B026-C7595EC71B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8640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DF7DD711-2CAA-4AC1-B026-C7595EC71B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708839"/>
              </p:ext>
            </p:extLst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North Summer NCP Forecasts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0" y="3729646"/>
            <a:ext cx="12526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Lubbock added 2021</a:t>
            </a:r>
          </a:p>
        </p:txBody>
      </p:sp>
    </p:spTree>
    <p:extLst>
      <p:ext uri="{BB962C8B-B14F-4D97-AF65-F5344CB8AC3E}">
        <p14:creationId xmlns:p14="http://schemas.microsoft.com/office/powerpoint/2010/main" val="36990454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North Central Summer NCP Forecasts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F7DD711-2CAA-4AC1-B026-C7595EC71B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1464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South Summer NCP Forecasts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F7DD711-2CAA-4AC1-B026-C7595EC71B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01266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South Central Summer NCP Forecasts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F7DD711-2CAA-4AC1-B026-C7595EC71B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3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198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System Load Forecast</a:t>
            </a:r>
          </a:p>
        </p:txBody>
      </p:sp>
    </p:spTree>
    <p:extLst>
      <p:ext uri="{BB962C8B-B14F-4D97-AF65-F5344CB8AC3E}">
        <p14:creationId xmlns:p14="http://schemas.microsoft.com/office/powerpoint/2010/main" val="41787380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West Summer NCP Forecasts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F7DD711-2CAA-4AC1-B026-C7595EC71B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91057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Coast Summer NCP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779CAE-EF3C-4BC5-A222-2D56F0EB18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7588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East Summer NCP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8779CAE-EF3C-4BC5-A222-2D56F0EB18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364195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Far West Summer NCP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8779CAE-EF3C-4BC5-A222-2D56F0EB18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67650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North Summer NCP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779CAE-EF3C-4BC5-A222-2D56F0EB18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05948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North Central Summer NCP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8779CAE-EF3C-4BC5-A222-2D56F0EB18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97245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South Summer NCP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8779CAE-EF3C-4BC5-A222-2D56F0EB18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13715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South Central Summer NCP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779CAE-EF3C-4BC5-A222-2D56F0EB18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47114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West Summer NCP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779CAE-EF3C-4BC5-A222-2D56F0EB18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79958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2095500"/>
            <a:ext cx="85725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04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ERCOT Summer Peak Demand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DF7DD711-2CAA-4AC1-B026-C7595EC71B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2137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ERCOT Summer Peak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C8779CAE-EF3C-4BC5-A222-2D56F0EB186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8129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Historical Coincident Factors Scenario Forecasts</a:t>
            </a:r>
            <a:r>
              <a:rPr lang="en-US" sz="2400" dirty="0">
                <a:highlight>
                  <a:srgbClr val="FFFF00"/>
                </a:highlight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55F9DE8E-1AF2-4E8D-8604-56E483E0F30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646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ERCOT Annual Energy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9000181-FEF4-4D14-A142-BB65689A50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5296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ERCOT Annual Energy Forecast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89A0F8C6-8F2D-47D1-A687-BB27EA38547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2033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19816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Rooftop PV Forecast</a:t>
            </a:r>
          </a:p>
        </p:txBody>
      </p:sp>
    </p:spTree>
    <p:extLst>
      <p:ext uri="{BB962C8B-B14F-4D97-AF65-F5344CB8AC3E}">
        <p14:creationId xmlns:p14="http://schemas.microsoft.com/office/powerpoint/2010/main" val="1318090255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0" ma:contentTypeDescription="Create a new document." ma:contentTypeScope="" ma:versionID="b043b82a8de636bc1ea7cf422dd796b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78c9bce5adce976f91a2b6d4efe6f23f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D5DF2C-E38B-49F7-BC0D-EB6DBB14B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28780</TotalTime>
  <Words>717</Words>
  <Application>Microsoft Office PowerPoint</Application>
  <PresentationFormat>On-screen Show (4:3)</PresentationFormat>
  <Paragraphs>222</Paragraphs>
  <Slides>39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3_Office Theme</vt:lpstr>
      <vt:lpstr>2_Custom Design</vt:lpstr>
      <vt:lpstr>1_Office Theme</vt:lpstr>
      <vt:lpstr>PowerPoint Presentation</vt:lpstr>
      <vt:lpstr>Agenda</vt:lpstr>
      <vt:lpstr>PowerPoint Presentation</vt:lpstr>
      <vt:lpstr>ERCOT Summer Peak Demand Forecast</vt:lpstr>
      <vt:lpstr>ERCOT Summer Peak Forecast</vt:lpstr>
      <vt:lpstr>Historical Coincident Factors Scenario Forecasts </vt:lpstr>
      <vt:lpstr>ERCOT Annual Energy Forecast</vt:lpstr>
      <vt:lpstr>ERCOT Annual Energy Forecast</vt:lpstr>
      <vt:lpstr>PowerPoint Presentation</vt:lpstr>
      <vt:lpstr>Rooftop PV Forecast</vt:lpstr>
      <vt:lpstr>Rooftop PV Forecast - Approach</vt:lpstr>
      <vt:lpstr>Rooftop PV Forecast - Approach</vt:lpstr>
      <vt:lpstr>Rooftop PV Forecast - Approach</vt:lpstr>
      <vt:lpstr>Observations</vt:lpstr>
      <vt:lpstr>PowerPoint Presentation</vt:lpstr>
      <vt:lpstr>Load Forecast Adjustments</vt:lpstr>
      <vt:lpstr>Load Forecast Adjustments</vt:lpstr>
      <vt:lpstr>Load Forecast Adjustments</vt:lpstr>
      <vt:lpstr>PowerPoint Presentation</vt:lpstr>
      <vt:lpstr>Assumptions</vt:lpstr>
      <vt:lpstr>Challenges</vt:lpstr>
      <vt:lpstr>PowerPoint Presentation</vt:lpstr>
      <vt:lpstr>Coast Summer NCP Forecasts</vt:lpstr>
      <vt:lpstr>East Summer NCP Forecasts</vt:lpstr>
      <vt:lpstr>Far West Summer NCP Forecasts</vt:lpstr>
      <vt:lpstr>North Summer NCP Forecasts</vt:lpstr>
      <vt:lpstr>North Central Summer NCP Forecasts</vt:lpstr>
      <vt:lpstr>South Summer NCP Forecasts</vt:lpstr>
      <vt:lpstr>South Central Summer NCP Forecasts</vt:lpstr>
      <vt:lpstr>West Summer NCP Forecasts</vt:lpstr>
      <vt:lpstr>Coast Summer NCP Forecast</vt:lpstr>
      <vt:lpstr>East Summer NCP Forecast</vt:lpstr>
      <vt:lpstr>Far West Summer NCP Forecast</vt:lpstr>
      <vt:lpstr>North Summer NCP Forecast</vt:lpstr>
      <vt:lpstr>North Central Summer NCP Forecast</vt:lpstr>
      <vt:lpstr>South Summer NCP Forecast</vt:lpstr>
      <vt:lpstr>South Central Summer NCP Forecast</vt:lpstr>
      <vt:lpstr>West Summer NCP Forecast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Opheim, Calvin</cp:lastModifiedBy>
  <cp:revision>1158</cp:revision>
  <cp:lastPrinted>2015-06-01T15:38:52Z</cp:lastPrinted>
  <dcterms:created xsi:type="dcterms:W3CDTF">2010-04-12T23:12:02Z</dcterms:created>
  <dcterms:modified xsi:type="dcterms:W3CDTF">2022-01-11T16:03:12Z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