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73" r:id="rId8"/>
    <p:sldId id="262" r:id="rId9"/>
    <p:sldId id="267" r:id="rId10"/>
    <p:sldId id="268" r:id="rId11"/>
    <p:sldId id="277" r:id="rId12"/>
    <p:sldId id="279" r:id="rId13"/>
    <p:sldId id="275" r:id="rId14"/>
    <p:sldId id="278" r:id="rId15"/>
    <p:sldId id="276" r:id="rId16"/>
    <p:sldId id="271"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 userDrawn="1">
          <p15:clr>
            <a:srgbClr val="A4A3A4"/>
          </p15:clr>
        </p15:guide>
        <p15:guide id="2" pos="2880">
          <p15:clr>
            <a:srgbClr val="A4A3A4"/>
          </p15:clr>
        </p15:guide>
        <p15:guide id="3" orient="horz" pos="816" userDrawn="1">
          <p15:clr>
            <a:srgbClr val="A4A3A4"/>
          </p15:clr>
        </p15:guide>
        <p15:guide id="4" orient="horz" pos="1008" userDrawn="1">
          <p15:clr>
            <a:srgbClr val="A4A3A4"/>
          </p15:clr>
        </p15:guide>
        <p15:guide id="5" orient="horz" pos="1344" userDrawn="1">
          <p15:clr>
            <a:srgbClr val="A4A3A4"/>
          </p15:clr>
        </p15:guide>
        <p15:guide id="6" orient="horz" pos="14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 clrIdx="0">
    <p:extLst>
      <p:ext uri="{19B8F6BF-5375-455C-9EA6-DF929625EA0E}">
        <p15:presenceInfo xmlns:p15="http://schemas.microsoft.com/office/powerpoint/2012/main" userId="S::Mark.Ruane@ercot.com::d8cc3119-5b16-4f28-a4d8-d690976bc8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66"/>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756" y="72"/>
      </p:cViewPr>
      <p:guideLst>
        <p:guide orient="horz" pos="624"/>
        <p:guide pos="2880"/>
        <p:guide orient="horz" pos="816"/>
        <p:guide orient="horz" pos="1008"/>
        <p:guide orient="horz" pos="1344"/>
        <p:guide orient="horz" pos="144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88207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60365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14349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449445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808845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170856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018211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467426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757948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212765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477000"/>
            <a:ext cx="1066800" cy="400110"/>
          </a:xfrm>
          <a:prstGeom prst="rect">
            <a:avLst/>
          </a:prstGeom>
          <a:noFill/>
        </p:spPr>
        <p:txBody>
          <a:bodyPr wrap="square" rtlCol="0">
            <a:spAutoFit/>
          </a:bodyPr>
          <a:lstStyle/>
          <a:p>
            <a:pPr algn="l"/>
            <a:endParaRPr lang="en-US" sz="1000" b="1" baseline="0" dirty="0">
              <a:solidFill>
                <a:schemeClr val="tx2"/>
              </a:solidFill>
            </a:endParaRPr>
          </a:p>
          <a:p>
            <a:pPr algn="l"/>
            <a:r>
              <a:rPr lang="en-US" sz="1000" b="1" baseline="0" dirty="0">
                <a:solidFill>
                  <a:schemeClr val="tx2"/>
                </a:solidFill>
              </a:rPr>
              <a:t>ERCOT 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77875"/>
          </a:xfrm>
          <a:prstGeom prst="rect">
            <a:avLst/>
          </a:prstGeom>
          <a:noFill/>
        </p:spPr>
        <p:txBody>
          <a:bodyPr wrap="square" rtlCol="0">
            <a:spAutoFit/>
          </a:bodyPr>
          <a:lstStyle/>
          <a:p>
            <a:r>
              <a:rPr lang="en-US" sz="2000" b="1" dirty="0"/>
              <a:t>NPRR 1114 – PURA Subchapter N Uplift Charges</a:t>
            </a:r>
          </a:p>
          <a:p>
            <a:endParaRPr lang="en-US" b="1" dirty="0">
              <a:solidFill>
                <a:srgbClr val="5B6770"/>
              </a:solidFill>
            </a:endParaRPr>
          </a:p>
          <a:p>
            <a:r>
              <a:rPr lang="en-US" i="1" dirty="0"/>
              <a:t>Mark Ruane</a:t>
            </a:r>
          </a:p>
          <a:p>
            <a:r>
              <a:rPr lang="en-US" dirty="0"/>
              <a:t>Senior Director, Settlements, Retail and Credit</a:t>
            </a:r>
          </a:p>
          <a:p>
            <a:endParaRPr lang="en-US" dirty="0"/>
          </a:p>
          <a:p>
            <a:r>
              <a:rPr lang="en-US" dirty="0"/>
              <a:t>PRS</a:t>
            </a:r>
          </a:p>
          <a:p>
            <a:endParaRPr lang="en-US" dirty="0"/>
          </a:p>
          <a:p>
            <a:r>
              <a:rPr lang="en-US" dirty="0">
                <a:cs typeface="Times New Roman" panose="02020603050405020304" pitchFamily="18" charset="0"/>
              </a:rPr>
              <a:t>ERCOT Public</a:t>
            </a:r>
            <a:endParaRPr lang="en-US" dirty="0"/>
          </a:p>
          <a:p>
            <a:r>
              <a:rPr lang="en-US" dirty="0"/>
              <a:t>January 13,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349770" y="1763523"/>
            <a:ext cx="8641830" cy="4093428"/>
          </a:xfrm>
          <a:prstGeom prst="rect">
            <a:avLst/>
          </a:prstGeom>
        </p:spPr>
        <p:txBody>
          <a:bodyPr wrap="square">
            <a:spAutoFit/>
          </a:bodyPr>
          <a:lstStyle/>
          <a:p>
            <a:r>
              <a:rPr lang="en-US" sz="2000" b="1" u="sng" dirty="0"/>
              <a:t>Securitization Uplift Charge Initial Invoice Escrow Deposits</a:t>
            </a:r>
          </a:p>
          <a:p>
            <a:pPr marL="342900" indent="-342900">
              <a:buFont typeface="Arial" panose="020B0604020202020204" pitchFamily="34" charset="0"/>
              <a:buChar char="•"/>
            </a:pPr>
            <a:r>
              <a:rPr lang="en-US" sz="2000" dirty="0"/>
              <a:t>Letters of credit must be on ERCOT-Board-approved templates.</a:t>
            </a:r>
          </a:p>
          <a:p>
            <a:pPr marL="342900" indent="-342900">
              <a:buFont typeface="Arial" panose="020B0604020202020204" pitchFamily="34" charset="0"/>
              <a:buChar char="•"/>
            </a:pPr>
            <a:r>
              <a:rPr lang="en-US" sz="2000" dirty="0"/>
              <a:t>Letters of credit must be from domestic banks or domestic branches of foreign banks.</a:t>
            </a:r>
          </a:p>
          <a:p>
            <a:pPr marL="342900" indent="-342900">
              <a:buFont typeface="Arial" panose="020B0604020202020204" pitchFamily="34" charset="0"/>
              <a:buChar char="•"/>
            </a:pPr>
            <a:r>
              <a:rPr lang="en-US" sz="2000" dirty="0"/>
              <a:t>Like general collateral, escrow deposit requests must be met within two Bank Business Days.</a:t>
            </a:r>
          </a:p>
          <a:p>
            <a:pPr marL="342900" indent="-342900">
              <a:buFont typeface="Arial" panose="020B0604020202020204" pitchFamily="34" charset="0"/>
              <a:buChar char="•"/>
            </a:pPr>
            <a:r>
              <a:rPr lang="en-US" sz="2000" dirty="0"/>
              <a:t>Interest will be paid on escrow deposits in accordance with existing collateral rule.</a:t>
            </a:r>
          </a:p>
          <a:p>
            <a:pPr marL="342900" indent="-342900">
              <a:buFont typeface="Arial" panose="020B0604020202020204" pitchFamily="34" charset="0"/>
              <a:buChar char="•"/>
            </a:pPr>
            <a:r>
              <a:rPr lang="en-US" sz="2000" dirty="0"/>
              <a:t>Securitization Uplift Charge Invoices and escrow deposit requirements are based on daily LRS calculations. Uplift Charge escrow deposit requirements cover two months of estimated Uplift Charge Initial Invoice settlements.</a:t>
            </a:r>
          </a:p>
          <a:p>
            <a:pPr marL="342900" indent="-342900">
              <a:buFont typeface="Arial" panose="020B0604020202020204" pitchFamily="34" charset="0"/>
              <a:buChar char="•"/>
            </a:pPr>
            <a:endParaRPr lang="en-US" sz="2000" dirty="0"/>
          </a:p>
        </p:txBody>
      </p:sp>
      <p:sp>
        <p:nvSpPr>
          <p:cNvPr id="9" name="Title 1">
            <a:extLst>
              <a:ext uri="{FF2B5EF4-FFF2-40B4-BE49-F238E27FC236}">
                <a16:creationId xmlns:a16="http://schemas.microsoft.com/office/drawing/2014/main" id="{FF2ED56C-C91A-4166-83B4-12423036551F}"/>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339234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
        <p:nvSpPr>
          <p:cNvPr id="8" name="Rectangle 7"/>
          <p:cNvSpPr/>
          <p:nvPr/>
        </p:nvSpPr>
        <p:spPr>
          <a:xfrm>
            <a:off x="1066800" y="2971800"/>
            <a:ext cx="2209800" cy="1600200"/>
          </a:xfrm>
          <a:prstGeom prst="rect">
            <a:avLst/>
          </a:prstGeom>
        </p:spPr>
        <p:txBody>
          <a:bodyPr wrap="square">
            <a:spAutoFit/>
          </a:bodyPr>
          <a:lstStyle/>
          <a:p>
            <a:r>
              <a:rPr lang="en-US" sz="2400" dirty="0">
                <a:solidFill>
                  <a:srgbClr val="5B6770"/>
                </a:solidFill>
              </a:rPr>
              <a:t>Questions</a:t>
            </a:r>
          </a:p>
          <a:p>
            <a:pPr marL="342900" indent="-342900">
              <a:buFont typeface="Arial" panose="020B0604020202020204" pitchFamily="34" charset="0"/>
              <a:buChar char="•"/>
            </a:pPr>
            <a:endParaRPr lang="en-US" sz="2400" dirty="0">
              <a:solidFill>
                <a:srgbClr val="5B6770"/>
              </a:solidFill>
            </a:endParaRPr>
          </a:p>
          <a:p>
            <a:pPr marL="342900" indent="-342900">
              <a:buFont typeface="Arial" panose="020B0604020202020204" pitchFamily="34" charset="0"/>
              <a:buChar char="•"/>
            </a:pPr>
            <a:endParaRPr lang="en-US" sz="2400" dirty="0">
              <a:solidFill>
                <a:srgbClr val="5B6770"/>
              </a:solidFill>
            </a:endParaRPr>
          </a:p>
          <a:p>
            <a:r>
              <a:rPr lang="en-US" sz="2400" b="1" dirty="0">
                <a:solidFill>
                  <a:srgbClr val="5B6770"/>
                </a:solidFill>
              </a:rPr>
              <a:t>                                            </a:t>
            </a:r>
          </a:p>
        </p:txBody>
      </p:sp>
      <p:pic>
        <p:nvPicPr>
          <p:cNvPr id="5" name="Picture 4">
            <a:extLst>
              <a:ext uri="{FF2B5EF4-FFF2-40B4-BE49-F238E27FC236}">
                <a16:creationId xmlns:a16="http://schemas.microsoft.com/office/drawing/2014/main" id="{AB58D005-A92F-46A5-8D61-97AD0E0C1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8455" y="933400"/>
            <a:ext cx="5461454" cy="5124450"/>
          </a:xfrm>
          <a:prstGeom prst="rect">
            <a:avLst/>
          </a:prstGeom>
        </p:spPr>
      </p:pic>
      <p:sp>
        <p:nvSpPr>
          <p:cNvPr id="9" name="Title 1">
            <a:extLst>
              <a:ext uri="{FF2B5EF4-FFF2-40B4-BE49-F238E27FC236}">
                <a16:creationId xmlns:a16="http://schemas.microsoft.com/office/drawing/2014/main" id="{A74C64E5-5A85-4ADC-B200-FE940BA7AB46}"/>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194302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7" name="Title 1"/>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
        <p:nvSpPr>
          <p:cNvPr id="8" name="Rectangle 7">
            <a:extLst>
              <a:ext uri="{FF2B5EF4-FFF2-40B4-BE49-F238E27FC236}">
                <a16:creationId xmlns:a16="http://schemas.microsoft.com/office/drawing/2014/main" id="{23A900E1-16FE-462C-9D66-FFBD83F04B53}"/>
              </a:ext>
            </a:extLst>
          </p:cNvPr>
          <p:cNvSpPr/>
          <p:nvPr/>
        </p:nvSpPr>
        <p:spPr>
          <a:xfrm>
            <a:off x="381000" y="1235075"/>
            <a:ext cx="8610600" cy="3046988"/>
          </a:xfrm>
          <a:prstGeom prst="rect">
            <a:avLst/>
          </a:prstGeom>
        </p:spPr>
        <p:txBody>
          <a:bodyPr wrap="square">
            <a:spAutoFit/>
          </a:bodyPr>
          <a:lstStyle/>
          <a:p>
            <a:r>
              <a:rPr lang="en-US" sz="2400" dirty="0"/>
              <a:t>The PUC issued the Debt Obligation Orders for Securitization Subchapter M and Subchapter N on October 13, 2021. </a:t>
            </a:r>
          </a:p>
          <a:p>
            <a:endParaRPr lang="en-US" sz="2400" dirty="0"/>
          </a:p>
          <a:p>
            <a:r>
              <a:rPr lang="en-US" sz="2400" dirty="0"/>
              <a:t>This presentation provides:</a:t>
            </a:r>
          </a:p>
          <a:p>
            <a:pPr marL="914400" lvl="1" indent="-457200">
              <a:buFont typeface="+mj-lt"/>
              <a:buAutoNum type="arabicPeriod"/>
            </a:pPr>
            <a:r>
              <a:rPr lang="en-US" sz="2400" dirty="0"/>
              <a:t>An outline of next steps and the currently expected implementation timelines for M and N, and</a:t>
            </a:r>
          </a:p>
          <a:p>
            <a:pPr marL="914400" lvl="1" indent="-457200">
              <a:buFont typeface="+mj-lt"/>
              <a:buAutoNum type="arabicPeriod"/>
            </a:pPr>
            <a:endParaRPr lang="en-US" sz="2400" dirty="0"/>
          </a:p>
          <a:p>
            <a:pPr marL="914400" lvl="1" indent="-457200">
              <a:buFont typeface="+mj-lt"/>
              <a:buAutoNum type="arabicPeriod"/>
            </a:pPr>
            <a:r>
              <a:rPr lang="en-US" sz="2400" dirty="0"/>
              <a:t>Highlights of the Subchapter N implementation NPRR.</a:t>
            </a:r>
          </a:p>
        </p:txBody>
      </p:sp>
    </p:spTree>
    <p:extLst>
      <p:ext uri="{BB962C8B-B14F-4D97-AF65-F5344CB8AC3E}">
        <p14:creationId xmlns:p14="http://schemas.microsoft.com/office/powerpoint/2010/main" val="366554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5" name="Rectangle 4">
            <a:extLst>
              <a:ext uri="{FF2B5EF4-FFF2-40B4-BE49-F238E27FC236}">
                <a16:creationId xmlns:a16="http://schemas.microsoft.com/office/drawing/2014/main" id="{CE51E677-9765-4FFB-B283-C14B4403E7C0}"/>
              </a:ext>
            </a:extLst>
          </p:cNvPr>
          <p:cNvSpPr/>
          <p:nvPr/>
        </p:nvSpPr>
        <p:spPr>
          <a:xfrm>
            <a:off x="203928" y="1597560"/>
            <a:ext cx="8736143" cy="4093428"/>
          </a:xfrm>
          <a:prstGeom prst="rect">
            <a:avLst/>
          </a:prstGeom>
        </p:spPr>
        <p:txBody>
          <a:bodyPr wrap="square">
            <a:spAutoFit/>
          </a:bodyPr>
          <a:lstStyle/>
          <a:p>
            <a:r>
              <a:rPr lang="en-US" sz="2000" dirty="0"/>
              <a:t>The following slides lay out the sequence of key activities for Subchapter 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Many securitization dates are subject to change due to:</a:t>
            </a:r>
          </a:p>
          <a:p>
            <a:pPr marL="800100" lvl="1" indent="-342900">
              <a:buFont typeface="Arial" panose="020B0604020202020204" pitchFamily="34" charset="0"/>
              <a:buChar char="•"/>
            </a:pPr>
            <a:r>
              <a:rPr lang="en-US" sz="2000" dirty="0"/>
              <a:t>Timing of when debt funding is received (outside of ERCOT’s control)</a:t>
            </a:r>
          </a:p>
          <a:p>
            <a:pPr marL="800100" lvl="1" indent="-342900">
              <a:buFont typeface="Arial" panose="020B0604020202020204" pitchFamily="34" charset="0"/>
              <a:buChar char="•"/>
            </a:pPr>
            <a:r>
              <a:rPr lang="en-US" sz="2000" dirty="0"/>
              <a:t>ERCOT’s ability to rapidly develop and validate manual activities, (such as disbursement of securitization proceeds)</a:t>
            </a:r>
          </a:p>
          <a:p>
            <a:pPr marL="800100" lvl="1" indent="-342900">
              <a:buFont typeface="Arial" panose="020B0604020202020204" pitchFamily="34" charset="0"/>
              <a:buChar char="•"/>
            </a:pPr>
            <a:r>
              <a:rPr lang="en-US" sz="2000" dirty="0"/>
              <a:t>ERCOT’s ability to expedite securitization project work in conjunction with the in-flight FFR and DGR projects.</a:t>
            </a:r>
          </a:p>
          <a:p>
            <a:pPr marL="800100" lvl="1"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ERCOT will provide updates to TAC and Market Notices will be issued as applicable throughout the process. </a:t>
            </a:r>
          </a:p>
          <a:p>
            <a:pPr marL="342900" indent="-342900">
              <a:buFont typeface="Arial" panose="020B0604020202020204" pitchFamily="34" charset="0"/>
              <a:buChar char="•"/>
            </a:pPr>
            <a:endParaRPr lang="en-US" sz="2000" dirty="0"/>
          </a:p>
        </p:txBody>
      </p:sp>
      <p:sp>
        <p:nvSpPr>
          <p:cNvPr id="8" name="Rectangle 7">
            <a:extLst>
              <a:ext uri="{FF2B5EF4-FFF2-40B4-BE49-F238E27FC236}">
                <a16:creationId xmlns:a16="http://schemas.microsoft.com/office/drawing/2014/main" id="{624BDE89-401B-4E67-B375-0AD8451276EC}"/>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Next Steps and Timeline</a:t>
            </a:r>
          </a:p>
        </p:txBody>
      </p:sp>
      <p:sp>
        <p:nvSpPr>
          <p:cNvPr id="9" name="Title 1">
            <a:extLst>
              <a:ext uri="{FF2B5EF4-FFF2-40B4-BE49-F238E27FC236}">
                <a16:creationId xmlns:a16="http://schemas.microsoft.com/office/drawing/2014/main" id="{89DF6549-11AE-4B33-8EC8-6253C1B88203}"/>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204188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9" name="Rectangle 8">
            <a:extLst>
              <a:ext uri="{FF2B5EF4-FFF2-40B4-BE49-F238E27FC236}">
                <a16:creationId xmlns:a16="http://schemas.microsoft.com/office/drawing/2014/main" id="{BD06178F-34F4-4E23-A722-90916253EA60}"/>
              </a:ext>
            </a:extLst>
          </p:cNvPr>
          <p:cNvSpPr/>
          <p:nvPr/>
        </p:nvSpPr>
        <p:spPr>
          <a:xfrm>
            <a:off x="383458" y="1600200"/>
            <a:ext cx="8379542" cy="50187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032444052"/>
              </p:ext>
            </p:extLst>
          </p:nvPr>
        </p:nvGraphicFramePr>
        <p:xfrm>
          <a:off x="383458" y="2286000"/>
          <a:ext cx="8382000" cy="2471076"/>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t>Urgent N NPRR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December 29,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sz="1600" dirty="0"/>
                        <a:t>N NPRR PRS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January 13,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sz="1600" dirty="0"/>
                        <a:t>N NPRR CWG / MCWG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January 19,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1123013"/>
                  </a:ext>
                </a:extLst>
              </a:tr>
              <a:tr h="358689">
                <a:tc>
                  <a:txBody>
                    <a:bodyPr/>
                    <a:lstStyle/>
                    <a:p>
                      <a:r>
                        <a:rPr lang="en-US" sz="1600" dirty="0"/>
                        <a:t>N NPRR TAC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January 26,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179345">
                <a:tc>
                  <a:txBody>
                    <a:bodyPr/>
                    <a:lstStyle/>
                    <a:p>
                      <a:r>
                        <a:rPr lang="en-US" sz="1600" dirty="0"/>
                        <a:t>N NPRR Board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February 8,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177131"/>
                  </a:ext>
                </a:extLst>
              </a:tr>
              <a:tr h="1793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 NPRR PUCT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February 10,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5253077"/>
                  </a:ext>
                </a:extLst>
              </a:tr>
            </a:tbl>
          </a:graphicData>
        </a:graphic>
      </p:graphicFrame>
      <p:sp>
        <p:nvSpPr>
          <p:cNvPr id="2" name="TextBox 1">
            <a:extLst>
              <a:ext uri="{FF2B5EF4-FFF2-40B4-BE49-F238E27FC236}">
                <a16:creationId xmlns:a16="http://schemas.microsoft.com/office/drawing/2014/main" id="{C3B3387A-316E-4605-9182-5992E27F7BD1}"/>
              </a:ext>
            </a:extLst>
          </p:cNvPr>
          <p:cNvSpPr txBox="1"/>
          <p:nvPr/>
        </p:nvSpPr>
        <p:spPr>
          <a:xfrm>
            <a:off x="381000" y="5789711"/>
            <a:ext cx="3200400" cy="307777"/>
          </a:xfrm>
          <a:prstGeom prst="rect">
            <a:avLst/>
          </a:prstGeom>
          <a:noFill/>
        </p:spPr>
        <p:txBody>
          <a:bodyPr wrap="square" rtlCol="0">
            <a:spAutoFit/>
          </a:bodyPr>
          <a:lstStyle/>
          <a:p>
            <a:r>
              <a:rPr lang="en-US" sz="1400" dirty="0"/>
              <a:t>(Continued on next slide)</a:t>
            </a:r>
          </a:p>
        </p:txBody>
      </p:sp>
      <p:sp>
        <p:nvSpPr>
          <p:cNvPr id="8" name="Rectangle 7">
            <a:extLst>
              <a:ext uri="{FF2B5EF4-FFF2-40B4-BE49-F238E27FC236}">
                <a16:creationId xmlns:a16="http://schemas.microsoft.com/office/drawing/2014/main" id="{F1657EE1-CC79-459A-92F1-EE0CD0A6E583}"/>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Next Steps and Timeline</a:t>
            </a:r>
          </a:p>
        </p:txBody>
      </p:sp>
      <p:sp>
        <p:nvSpPr>
          <p:cNvPr id="10" name="Title 1">
            <a:extLst>
              <a:ext uri="{FF2B5EF4-FFF2-40B4-BE49-F238E27FC236}">
                <a16:creationId xmlns:a16="http://schemas.microsoft.com/office/drawing/2014/main" id="{49BC00D9-EC3F-430C-A69C-B35F3B27E3E7}"/>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10643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9" name="Rectangle 8">
            <a:extLst>
              <a:ext uri="{FF2B5EF4-FFF2-40B4-BE49-F238E27FC236}">
                <a16:creationId xmlns:a16="http://schemas.microsoft.com/office/drawing/2014/main" id="{BD06178F-34F4-4E23-A722-90916253EA60}"/>
              </a:ext>
            </a:extLst>
          </p:cNvPr>
          <p:cNvSpPr/>
          <p:nvPr/>
        </p:nvSpPr>
        <p:spPr>
          <a:xfrm>
            <a:off x="381000" y="1628307"/>
            <a:ext cx="8382000" cy="49312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449271371"/>
              </p:ext>
            </p:extLst>
          </p:nvPr>
        </p:nvGraphicFramePr>
        <p:xfrm>
          <a:off x="381000" y="2331720"/>
          <a:ext cx="8382000" cy="2560320"/>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dirty="0">
                          <a:solidFill>
                            <a:schemeClr val="tx1"/>
                          </a:solidFill>
                        </a:rPr>
                        <a:t>System go-live for daily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 March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2398724"/>
                  </a:ext>
                </a:extLst>
              </a:tr>
              <a:tr h="358689">
                <a:tc>
                  <a:txBody>
                    <a:bodyPr/>
                    <a:lstStyle/>
                    <a:p>
                      <a:r>
                        <a:rPr lang="en-US" dirty="0">
                          <a:solidFill>
                            <a:schemeClr val="tx1"/>
                          </a:solidFill>
                        </a:rPr>
                        <a:t>N Closing to secure funds ($2.1B)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 April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5506656"/>
                  </a:ext>
                </a:extLst>
              </a:tr>
              <a:tr h="358689">
                <a:tc>
                  <a:txBody>
                    <a:bodyPr/>
                    <a:lstStyle/>
                    <a:p>
                      <a:r>
                        <a:rPr lang="en-US" dirty="0">
                          <a:solidFill>
                            <a:schemeClr val="tx1"/>
                          </a:solidFill>
                        </a:rPr>
                        <a:t>Disbursement of N funds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dirty="0"/>
                        <a:t>N escrow deposit requirement notification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358689">
                <a:tc>
                  <a:txBody>
                    <a:bodyPr/>
                    <a:lstStyle/>
                    <a:p>
                      <a:r>
                        <a:rPr lang="en-US" dirty="0"/>
                        <a:t>N escrow deposits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842233"/>
                  </a:ext>
                </a:extLst>
              </a:tr>
              <a:tr h="358689">
                <a:tc>
                  <a:txBody>
                    <a:bodyPr/>
                    <a:lstStyle/>
                    <a:p>
                      <a:r>
                        <a:rPr lang="en-US" dirty="0"/>
                        <a:t>Initial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1001362"/>
                  </a:ext>
                </a:extLst>
              </a:tr>
            </a:tbl>
          </a:graphicData>
        </a:graphic>
      </p:graphicFrame>
      <p:sp>
        <p:nvSpPr>
          <p:cNvPr id="2" name="TextBox 1">
            <a:extLst>
              <a:ext uri="{FF2B5EF4-FFF2-40B4-BE49-F238E27FC236}">
                <a16:creationId xmlns:a16="http://schemas.microsoft.com/office/drawing/2014/main" id="{DA068190-E930-4A9B-8AB4-411D95312123}"/>
              </a:ext>
            </a:extLst>
          </p:cNvPr>
          <p:cNvSpPr txBox="1"/>
          <p:nvPr/>
        </p:nvSpPr>
        <p:spPr>
          <a:xfrm>
            <a:off x="381000" y="5229692"/>
            <a:ext cx="6357938" cy="461665"/>
          </a:xfrm>
          <a:prstGeom prst="rect">
            <a:avLst/>
          </a:prstGeom>
          <a:noFill/>
        </p:spPr>
        <p:txBody>
          <a:bodyPr wrap="square" rtlCol="0">
            <a:spAutoFit/>
          </a:bodyPr>
          <a:lstStyle/>
          <a:p>
            <a:r>
              <a:rPr lang="en-US" sz="1200" dirty="0"/>
              <a:t>* N release date has interdependencies and constraints related to FFR and DGR release activities (people and system environment constraint risks). </a:t>
            </a: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Next Steps and Timeline</a:t>
            </a:r>
          </a:p>
        </p:txBody>
      </p:sp>
      <p:sp>
        <p:nvSpPr>
          <p:cNvPr id="10" name="Title 1">
            <a:extLst>
              <a:ext uri="{FF2B5EF4-FFF2-40B4-BE49-F238E27FC236}">
                <a16:creationId xmlns:a16="http://schemas.microsoft.com/office/drawing/2014/main" id="{FF9C4B42-42D1-4486-9245-D45DAC21246D}"/>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229818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618344" y="2056944"/>
            <a:ext cx="8153400" cy="1631216"/>
          </a:xfrm>
          <a:prstGeom prst="rect">
            <a:avLst/>
          </a:prstGeom>
        </p:spPr>
        <p:txBody>
          <a:bodyPr wrap="square">
            <a:spAutoFit/>
          </a:bodyPr>
          <a:lstStyle/>
          <a:p>
            <a:r>
              <a:rPr lang="en-US" sz="2000" dirty="0"/>
              <a:t>The N Implementation NPRR is consistent with the terms of the PUC Debt Obligation Order. However, the NPRR contains additional clarifications and detail consistent with Protocols. Market Participants should be aware of the following:</a:t>
            </a:r>
          </a:p>
          <a:p>
            <a:endParaRPr lang="en-US" sz="2000" dirty="0"/>
          </a:p>
        </p:txBody>
      </p:sp>
      <p:sp>
        <p:nvSpPr>
          <p:cNvPr id="9" name="Title 1">
            <a:extLst>
              <a:ext uri="{FF2B5EF4-FFF2-40B4-BE49-F238E27FC236}">
                <a16:creationId xmlns:a16="http://schemas.microsoft.com/office/drawing/2014/main" id="{3BC7C811-BA12-45C9-A511-2F39E4B39EC9}"/>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174903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476366"/>
            <a:ext cx="8153400" cy="707886"/>
          </a:xfrm>
          <a:prstGeom prst="rect">
            <a:avLst/>
          </a:prstGeom>
        </p:spPr>
        <p:txBody>
          <a:bodyPr wrap="square">
            <a:spAutoFit/>
          </a:bodyPr>
          <a:lstStyle/>
          <a:p>
            <a:r>
              <a:rPr lang="en-US" sz="2000" dirty="0"/>
              <a:t>The N Implementation NPRR defines a two-step invoicing process.</a:t>
            </a:r>
          </a:p>
          <a:p>
            <a:endParaRPr lang="en-US" sz="2000" dirty="0"/>
          </a:p>
        </p:txBody>
      </p:sp>
      <p:sp>
        <p:nvSpPr>
          <p:cNvPr id="2" name="TextBox 1">
            <a:extLst>
              <a:ext uri="{FF2B5EF4-FFF2-40B4-BE49-F238E27FC236}">
                <a16:creationId xmlns:a16="http://schemas.microsoft.com/office/drawing/2014/main" id="{0196529B-BD57-4F02-9E88-A303427DCA06}"/>
              </a:ext>
            </a:extLst>
          </p:cNvPr>
          <p:cNvSpPr txBox="1"/>
          <p:nvPr/>
        </p:nvSpPr>
        <p:spPr>
          <a:xfrm>
            <a:off x="990600" y="2184252"/>
            <a:ext cx="3191656" cy="923330"/>
          </a:xfrm>
          <a:prstGeom prst="rect">
            <a:avLst/>
          </a:prstGeom>
          <a:solidFill>
            <a:schemeClr val="accent6">
              <a:lumMod val="20000"/>
              <a:lumOff val="80000"/>
            </a:schemeClr>
          </a:solidFill>
          <a:ln>
            <a:solidFill>
              <a:schemeClr val="accent6">
                <a:lumMod val="40000"/>
                <a:lumOff val="60000"/>
              </a:schemeClr>
            </a:solidFill>
          </a:ln>
        </p:spPr>
        <p:txBody>
          <a:bodyPr wrap="square" rtlCol="0">
            <a:spAutoFit/>
          </a:bodyPr>
          <a:lstStyle/>
          <a:p>
            <a:pPr algn="ctr"/>
            <a:r>
              <a:rPr lang="en-US" dirty="0"/>
              <a:t>Securitization Uplift Charge Initial Invoice</a:t>
            </a:r>
          </a:p>
          <a:p>
            <a:pPr algn="ctr"/>
            <a:r>
              <a:rPr lang="en-US" dirty="0"/>
              <a:t>(OD+5)</a:t>
            </a:r>
          </a:p>
        </p:txBody>
      </p:sp>
      <p:sp>
        <p:nvSpPr>
          <p:cNvPr id="9" name="TextBox 8">
            <a:extLst>
              <a:ext uri="{FF2B5EF4-FFF2-40B4-BE49-F238E27FC236}">
                <a16:creationId xmlns:a16="http://schemas.microsoft.com/office/drawing/2014/main" id="{AA4893C3-28E7-4F6F-A24F-57EECCDE47CA}"/>
              </a:ext>
            </a:extLst>
          </p:cNvPr>
          <p:cNvSpPr txBox="1"/>
          <p:nvPr/>
        </p:nvSpPr>
        <p:spPr>
          <a:xfrm>
            <a:off x="4819650" y="2184252"/>
            <a:ext cx="3191656" cy="923330"/>
          </a:xfrm>
          <a:prstGeom prst="rect">
            <a:avLst/>
          </a:prstGeom>
          <a:solidFill>
            <a:srgbClr val="FFFF99"/>
          </a:solidFill>
          <a:ln>
            <a:solidFill>
              <a:srgbClr val="FFFF00"/>
            </a:solidFill>
          </a:ln>
        </p:spPr>
        <p:txBody>
          <a:bodyPr wrap="square" rtlCol="0">
            <a:spAutoFit/>
          </a:bodyPr>
          <a:lstStyle/>
          <a:p>
            <a:pPr algn="ctr"/>
            <a:r>
              <a:rPr lang="en-US" dirty="0"/>
              <a:t>Securitization Uplift Charge Reallocation Invoice</a:t>
            </a:r>
          </a:p>
          <a:p>
            <a:pPr algn="ctr"/>
            <a:r>
              <a:rPr lang="en-US" dirty="0"/>
              <a:t>(OD+55)</a:t>
            </a:r>
          </a:p>
        </p:txBody>
      </p:sp>
      <p:sp>
        <p:nvSpPr>
          <p:cNvPr id="3" name="TextBox 2">
            <a:extLst>
              <a:ext uri="{FF2B5EF4-FFF2-40B4-BE49-F238E27FC236}">
                <a16:creationId xmlns:a16="http://schemas.microsoft.com/office/drawing/2014/main" id="{FB2FFBF6-5104-4C94-8AFD-6447F9362BD6}"/>
              </a:ext>
            </a:extLst>
          </p:cNvPr>
          <p:cNvSpPr txBox="1"/>
          <p:nvPr/>
        </p:nvSpPr>
        <p:spPr>
          <a:xfrm>
            <a:off x="990600" y="3429000"/>
            <a:ext cx="3191656" cy="2667000"/>
          </a:xfrm>
          <a:prstGeom prst="rect">
            <a:avLst/>
          </a:prstGeom>
          <a:noFill/>
        </p:spPr>
        <p:txBody>
          <a:bodyPr wrap="square" rtlCol="0">
            <a:noAutofit/>
          </a:bodyPr>
          <a:lstStyle/>
          <a:p>
            <a:pPr marL="285750" indent="-285750">
              <a:buFont typeface="Arial" panose="020B0604020202020204" pitchFamily="34" charset="0"/>
              <a:buChar char="•"/>
            </a:pPr>
            <a:r>
              <a:rPr lang="en-US" dirty="0"/>
              <a:t>Based on Initial Settlement Load Ratio Shares for opted-in entities</a:t>
            </a:r>
          </a:p>
          <a:p>
            <a:pPr marL="285750" indent="-285750">
              <a:buFont typeface="Arial" panose="020B0604020202020204" pitchFamily="34" charset="0"/>
              <a:buChar char="•"/>
            </a:pPr>
            <a:r>
              <a:rPr lang="en-US" dirty="0"/>
              <a:t>New Invoice type</a:t>
            </a:r>
          </a:p>
          <a:p>
            <a:pPr marL="285750" indent="-285750">
              <a:buFont typeface="Arial" panose="020B0604020202020204" pitchFamily="34" charset="0"/>
              <a:buChar char="•"/>
            </a:pPr>
            <a:r>
              <a:rPr lang="en-US" dirty="0"/>
              <a:t>Proceeds paid to TEMSFN</a:t>
            </a:r>
          </a:p>
          <a:p>
            <a:pPr marL="285750" indent="-285750">
              <a:buFont typeface="Arial" panose="020B0604020202020204" pitchFamily="34" charset="0"/>
              <a:buChar char="•"/>
            </a:pPr>
            <a:r>
              <a:rPr lang="en-US" dirty="0"/>
              <a:t>Supported by escrow deposits (two months estimated Invoices)</a:t>
            </a:r>
          </a:p>
          <a:p>
            <a:pPr marL="285750" indent="-285750">
              <a:buFont typeface="Arial" panose="020B0604020202020204" pitchFamily="34" charset="0"/>
              <a:buChar char="•"/>
            </a:pPr>
            <a:endParaRPr lang="en-US" dirty="0"/>
          </a:p>
        </p:txBody>
      </p:sp>
      <p:sp>
        <p:nvSpPr>
          <p:cNvPr id="11" name="TextBox 10">
            <a:extLst>
              <a:ext uri="{FF2B5EF4-FFF2-40B4-BE49-F238E27FC236}">
                <a16:creationId xmlns:a16="http://schemas.microsoft.com/office/drawing/2014/main" id="{3EA3EC25-B48F-400E-A823-FE704407B38C}"/>
              </a:ext>
            </a:extLst>
          </p:cNvPr>
          <p:cNvSpPr txBox="1"/>
          <p:nvPr/>
        </p:nvSpPr>
        <p:spPr>
          <a:xfrm>
            <a:off x="4819650" y="3429000"/>
            <a:ext cx="3191656" cy="2971800"/>
          </a:xfrm>
          <a:prstGeom prst="rect">
            <a:avLst/>
          </a:prstGeom>
          <a:noFill/>
        </p:spPr>
        <p:txBody>
          <a:bodyPr wrap="square" rtlCol="0">
            <a:noAutofit/>
          </a:bodyPr>
          <a:lstStyle/>
          <a:p>
            <a:pPr marL="285750" indent="-285750">
              <a:buFont typeface="Arial" panose="020B0604020202020204" pitchFamily="34" charset="0"/>
              <a:buChar char="•"/>
            </a:pPr>
            <a:r>
              <a:rPr lang="en-US" dirty="0"/>
              <a:t>Based on updated Load Ratio Shares</a:t>
            </a:r>
          </a:p>
          <a:p>
            <a:pPr marL="285750" indent="-285750">
              <a:buFont typeface="Arial" panose="020B0604020202020204" pitchFamily="34" charset="0"/>
              <a:buChar char="•"/>
            </a:pPr>
            <a:r>
              <a:rPr lang="en-US" dirty="0"/>
              <a:t>Proceeds reallocated among subject QSEs based on updated LRS</a:t>
            </a:r>
          </a:p>
          <a:p>
            <a:pPr marL="285750" indent="-285750">
              <a:buFont typeface="Arial" panose="020B0604020202020204" pitchFamily="34" charset="0"/>
              <a:buChar char="•"/>
            </a:pPr>
            <a:r>
              <a:rPr lang="en-US" dirty="0"/>
              <a:t>Supported by general collateral funds, and, if necessary, short-pays to other Reallocation Invoice recipients (§27.4.6).</a:t>
            </a:r>
          </a:p>
          <a:p>
            <a:pPr marL="285750" indent="-285750">
              <a:buFont typeface="Arial" panose="020B0604020202020204" pitchFamily="34" charset="0"/>
              <a:buChar char="•"/>
            </a:pPr>
            <a:endParaRPr lang="en-US" dirty="0"/>
          </a:p>
        </p:txBody>
      </p:sp>
      <p:sp>
        <p:nvSpPr>
          <p:cNvPr id="4" name="Rectangle 3">
            <a:extLst>
              <a:ext uri="{FF2B5EF4-FFF2-40B4-BE49-F238E27FC236}">
                <a16:creationId xmlns:a16="http://schemas.microsoft.com/office/drawing/2014/main" id="{903E4BD1-586F-436E-A851-B018CE47AD49}"/>
              </a:ext>
            </a:extLst>
          </p:cNvPr>
          <p:cNvSpPr/>
          <p:nvPr/>
        </p:nvSpPr>
        <p:spPr>
          <a:xfrm>
            <a:off x="4495800" y="2209800"/>
            <a:ext cx="152400" cy="3810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itle 1">
            <a:extLst>
              <a:ext uri="{FF2B5EF4-FFF2-40B4-BE49-F238E27FC236}">
                <a16:creationId xmlns:a16="http://schemas.microsoft.com/office/drawing/2014/main" id="{50870A5D-A7D7-443A-8055-81721A9C9606}"/>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723009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685754"/>
            <a:ext cx="8153400" cy="3477875"/>
          </a:xfrm>
          <a:prstGeom prst="rect">
            <a:avLst/>
          </a:prstGeom>
        </p:spPr>
        <p:txBody>
          <a:bodyPr wrap="square">
            <a:spAutoFit/>
          </a:bodyPr>
          <a:lstStyle/>
          <a:p>
            <a:pPr marL="342900" indent="-342900">
              <a:buFont typeface="Arial" panose="020B0604020202020204" pitchFamily="34" charset="0"/>
              <a:buChar char="•"/>
            </a:pPr>
            <a:r>
              <a:rPr lang="en-US" sz="2000" dirty="0"/>
              <a:t>Invoicing will be daily for both Initial and Reallocation Invoices (unlike monthly invoices for M).</a:t>
            </a:r>
          </a:p>
          <a:p>
            <a:pPr marL="342900" indent="-342900">
              <a:buFont typeface="Arial" panose="020B0604020202020204" pitchFamily="34" charset="0"/>
              <a:buChar char="•"/>
            </a:pPr>
            <a:r>
              <a:rPr lang="en-US" sz="2000" dirty="0"/>
              <a:t>Invoices are due on the second Bank Business Day after issuance.</a:t>
            </a:r>
          </a:p>
          <a:p>
            <a:pPr marL="342900" indent="-342900">
              <a:buFont typeface="Arial" panose="020B0604020202020204" pitchFamily="34" charset="0"/>
              <a:buChar char="•"/>
            </a:pPr>
            <a:r>
              <a:rPr lang="en-US" sz="2000" dirty="0"/>
              <a:t>Except in a Payment Breach, Securitization Uplift Charge Initial Invoices cannot be paid out of N escrow deposits. </a:t>
            </a:r>
          </a:p>
          <a:p>
            <a:pPr marL="342900" indent="-342900">
              <a:buFont typeface="Arial" panose="020B0604020202020204" pitchFamily="34" charset="0"/>
              <a:buChar char="•"/>
            </a:pPr>
            <a:r>
              <a:rPr lang="en-US" sz="2000" dirty="0"/>
              <a:t>There will be distinct accounts for both Initial Invoice and Reallocation Invoice payment funds. Remittances must be made to the appropriate accounts to avoid Payment Breach.</a:t>
            </a:r>
          </a:p>
          <a:p>
            <a:pPr marL="342900" indent="-342900">
              <a:buFont typeface="Arial" panose="020B0604020202020204" pitchFamily="34" charset="0"/>
              <a:buChar char="•"/>
            </a:pPr>
            <a:r>
              <a:rPr lang="en-US" sz="2000" dirty="0"/>
              <a:t>Electronic Funds Transfers (EFTs) for payment must be from domestic banks.</a:t>
            </a:r>
          </a:p>
          <a:p>
            <a:pPr marL="342900" indent="-342900">
              <a:buFont typeface="Arial" panose="020B0604020202020204" pitchFamily="34" charset="0"/>
              <a:buChar char="•"/>
            </a:pPr>
            <a:endParaRPr lang="en-US" sz="2000" dirty="0"/>
          </a:p>
        </p:txBody>
      </p:sp>
      <p:sp>
        <p:nvSpPr>
          <p:cNvPr id="9" name="Title 1">
            <a:extLst>
              <a:ext uri="{FF2B5EF4-FFF2-40B4-BE49-F238E27FC236}">
                <a16:creationId xmlns:a16="http://schemas.microsoft.com/office/drawing/2014/main" id="{44115663-2D8A-4C6D-8B70-88C7854DD209}"/>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583592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N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349770" y="1763523"/>
            <a:ext cx="8641830" cy="4401205"/>
          </a:xfrm>
          <a:prstGeom prst="rect">
            <a:avLst/>
          </a:prstGeom>
        </p:spPr>
        <p:txBody>
          <a:bodyPr wrap="square">
            <a:spAutoFit/>
          </a:bodyPr>
          <a:lstStyle/>
          <a:p>
            <a:r>
              <a:rPr lang="en-US" sz="2000" b="1" u="sng" dirty="0"/>
              <a:t>Securitization Uplift Charge Initial Invoice Escrow Deposits</a:t>
            </a:r>
          </a:p>
          <a:p>
            <a:pPr marL="342900" indent="-342900">
              <a:buFont typeface="Arial" panose="020B0604020202020204" pitchFamily="34" charset="0"/>
              <a:buChar char="•"/>
            </a:pPr>
            <a:r>
              <a:rPr lang="en-US" sz="2000" dirty="0"/>
              <a:t>N securitization collateral for Securitization Uplift Charge </a:t>
            </a:r>
            <a:r>
              <a:rPr lang="en-US" sz="2000" i="1" dirty="0"/>
              <a:t>Initial Invoices</a:t>
            </a:r>
            <a:r>
              <a:rPr lang="en-US" sz="2000" dirty="0"/>
              <a:t> is an escrow deposit, and is referenced as such.</a:t>
            </a:r>
          </a:p>
          <a:p>
            <a:pPr marL="342900" indent="-342900">
              <a:buFont typeface="Arial" panose="020B0604020202020204" pitchFamily="34" charset="0"/>
              <a:buChar char="•"/>
            </a:pPr>
            <a:r>
              <a:rPr lang="en-US" sz="2000" dirty="0"/>
              <a:t>Securitization Uplift Charge </a:t>
            </a:r>
            <a:r>
              <a:rPr lang="en-US" sz="2000" i="1" dirty="0"/>
              <a:t>Reallocation Invoices </a:t>
            </a:r>
            <a:r>
              <a:rPr lang="en-US" sz="2000" dirty="0"/>
              <a:t>are secured by general collateral funds.</a:t>
            </a:r>
          </a:p>
          <a:p>
            <a:pPr marL="342900" indent="-342900">
              <a:buFont typeface="Arial" panose="020B0604020202020204" pitchFamily="34" charset="0"/>
              <a:buChar char="•"/>
            </a:pPr>
            <a:r>
              <a:rPr lang="en-US" sz="2000" dirty="0"/>
              <a:t>N escrow deposits are distinct from collateral held for general market purposes, Securitization Uplift Charge Reallocation Invoices, and from M escrow deposits</a:t>
            </a:r>
          </a:p>
          <a:p>
            <a:pPr marL="342900" indent="-342900">
              <a:buFont typeface="Arial" panose="020B0604020202020204" pitchFamily="34" charset="0"/>
              <a:buChar char="•"/>
            </a:pPr>
            <a:r>
              <a:rPr lang="en-US" sz="2000" dirty="0"/>
              <a:t>Cash and letters of credit are acceptable for escrow deposits. Unsecured credit can not be utilized.</a:t>
            </a:r>
          </a:p>
          <a:p>
            <a:pPr marL="342900" indent="-342900">
              <a:buFont typeface="Arial" panose="020B0604020202020204" pitchFamily="34" charset="0"/>
              <a:buChar char="•"/>
            </a:pPr>
            <a:r>
              <a:rPr lang="en-US" sz="2000" dirty="0"/>
              <a:t>Letters of credit for Uplift Charge escrow deposits must be for the benefit of Texas Electric Market Stabilization Funding N LLC.</a:t>
            </a:r>
            <a:endParaRPr lang="en-US" sz="2000" u="sng" dirty="0"/>
          </a:p>
          <a:p>
            <a:pPr marL="342900" indent="-342900">
              <a:buFont typeface="Arial" panose="020B0604020202020204" pitchFamily="34" charset="0"/>
              <a:buChar char="•"/>
            </a:pPr>
            <a:r>
              <a:rPr lang="en-US" sz="2000" dirty="0"/>
              <a:t>Letters of credit are subject to ERCOT letter of credit issuer limits.</a:t>
            </a:r>
          </a:p>
          <a:p>
            <a:pPr marL="342900" indent="-342900">
              <a:buFont typeface="Arial" panose="020B0604020202020204" pitchFamily="34" charset="0"/>
              <a:buChar char="•"/>
            </a:pPr>
            <a:endParaRPr lang="en-US" sz="2000" dirty="0"/>
          </a:p>
        </p:txBody>
      </p:sp>
      <p:sp>
        <p:nvSpPr>
          <p:cNvPr id="9" name="Title 1">
            <a:extLst>
              <a:ext uri="{FF2B5EF4-FFF2-40B4-BE49-F238E27FC236}">
                <a16:creationId xmlns:a16="http://schemas.microsoft.com/office/drawing/2014/main" id="{A1FA9C0F-DEC7-4231-A2F3-1A34B4928078}"/>
              </a:ext>
            </a:extLst>
          </p:cNvPr>
          <p:cNvSpPr>
            <a:spLocks noGrp="1"/>
          </p:cNvSpPr>
          <p:nvPr>
            <p:ph type="title"/>
          </p:nvPr>
        </p:nvSpPr>
        <p:spPr>
          <a:xfrm>
            <a:off x="381000" y="243682"/>
            <a:ext cx="8610600" cy="594518"/>
          </a:xfrm>
        </p:spPr>
        <p:txBody>
          <a:bodyPr/>
          <a:lstStyle/>
          <a:p>
            <a:r>
              <a:rPr lang="en-US" sz="2400" b="1" dirty="0">
                <a:solidFill>
                  <a:schemeClr val="accent1"/>
                </a:solidFill>
              </a:rPr>
              <a:t>NPRR 1114</a:t>
            </a:r>
            <a:r>
              <a:rPr lang="en-US" sz="2400" dirty="0"/>
              <a:t> – Securitization Subchapter N Implementation</a:t>
            </a:r>
            <a:endParaRPr lang="en-US" sz="2400" b="1" dirty="0">
              <a:solidFill>
                <a:schemeClr val="accent1"/>
              </a:solidFill>
            </a:endParaRPr>
          </a:p>
        </p:txBody>
      </p:sp>
    </p:spTree>
    <p:extLst>
      <p:ext uri="{BB962C8B-B14F-4D97-AF65-F5344CB8AC3E}">
        <p14:creationId xmlns:p14="http://schemas.microsoft.com/office/powerpoint/2010/main" val="409866403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3815A7E89D834392A0E51E8ABDF728" ma:contentTypeVersion="0" ma:contentTypeDescription="Create a new document." ma:contentTypeScope="" ma:versionID="4c883191a8fae46eb0364cba9335e44e">
  <xsd:schema xmlns:xsd="http://www.w3.org/2001/XMLSchema" xmlns:xs="http://www.w3.org/2001/XMLSchema" xmlns:p="http://schemas.microsoft.com/office/2006/metadata/properties" xmlns:ns2="c34af464-7aa1-4edd-9be4-83dffc1cb926" targetNamespace="http://schemas.microsoft.com/office/2006/metadata/properties" ma:root="true" ma:fieldsID="8a821abb8465434af5a1c7bfe0924cf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C7147C-1B01-4D1B-8343-8CF995CF7A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elements/1.1/"/>
    <ds:schemaRef ds:uri="http://schemas.microsoft.com/office/infopath/2007/PartnerControls"/>
    <ds:schemaRef ds:uri="http://purl.org/dc/dcmitype/"/>
    <ds:schemaRef ds:uri="c34af464-7aa1-4edd-9be4-83dffc1cb926"/>
    <ds:schemaRef ds:uri="http://schemas.microsoft.com/office/2006/documentManagement/types"/>
    <ds:schemaRef ds:uri="http://www.w3.org/XML/1998/namespac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22118</TotalTime>
  <Words>868</Words>
  <Application>Microsoft Office PowerPoint</Application>
  <PresentationFormat>On-screen Show (4:3)</PresentationFormat>
  <Paragraphs>128</Paragraphs>
  <Slides>11</Slides>
  <Notes>10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1_Custom Design</vt:lpstr>
      <vt:lpstr>Office Theme</vt:lpstr>
      <vt:lpstr>Custom Design</vt:lpstr>
      <vt:lpstr>PowerPoint Presentation</vt:lpstr>
      <vt:lpstr>NPRR 1114 – Securitization Subchapter N Implementation</vt:lpstr>
      <vt:lpstr>NPRR 1114 – Securitization Subchapter N Implementation</vt:lpstr>
      <vt:lpstr>NPRR 1114 – Securitization Subchapter N Implementation</vt:lpstr>
      <vt:lpstr>NPRR 1114 – Securitization Subchapter N Implementation</vt:lpstr>
      <vt:lpstr>NPRR 1114 – Securitization Subchapter N Implementation</vt:lpstr>
      <vt:lpstr>NPRR 1114 – Securitization Subchapter N Implementation</vt:lpstr>
      <vt:lpstr>NPRR 1114 – Securitization Subchapter N Implementation</vt:lpstr>
      <vt:lpstr>NPRR 1114 – Securitization Subchapter N Implementation</vt:lpstr>
      <vt:lpstr>NPRR 1114 – Securitization Subchapter N Implementation</vt:lpstr>
      <vt:lpstr>NPRR 1114 – Securitization Subchapter N Implementation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176</cp:revision>
  <cp:lastPrinted>2017-09-12T14:00:34Z</cp:lastPrinted>
  <dcterms:created xsi:type="dcterms:W3CDTF">2016-01-21T15:20:31Z</dcterms:created>
  <dcterms:modified xsi:type="dcterms:W3CDTF">2022-01-10T16:30:37Z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0x010100EE3815A7E89D834392A0E51E8ABDF728</vt:lpwstr>
  </property>
</Properties>
</file>