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3" r:id="rId4"/>
    <p:sldMasterId id="2147483662" r:id="rId5"/>
    <p:sldMasterId id="2147483666" r:id="rId6"/>
    <p:sldMasterId id="2147483670" r:id="rId7"/>
    <p:sldMasterId id="2147483674" r:id="rId8"/>
  </p:sldMasterIdLst>
  <p:notesMasterIdLst>
    <p:notesMasterId r:id="rId30"/>
  </p:notesMasterIdLst>
  <p:handoutMasterIdLst>
    <p:handoutMasterId r:id="rId31"/>
  </p:handoutMasterIdLst>
  <p:sldIdLst>
    <p:sldId id="339" r:id="rId9"/>
    <p:sldId id="694" r:id="rId10"/>
    <p:sldId id="271" r:id="rId11"/>
    <p:sldId id="280" r:id="rId12"/>
    <p:sldId id="281" r:id="rId13"/>
    <p:sldId id="341" r:id="rId14"/>
    <p:sldId id="661" r:id="rId15"/>
    <p:sldId id="673" r:id="rId16"/>
    <p:sldId id="677" r:id="rId17"/>
    <p:sldId id="674" r:id="rId18"/>
    <p:sldId id="675" r:id="rId19"/>
    <p:sldId id="676" r:id="rId20"/>
    <p:sldId id="286" r:id="rId21"/>
    <p:sldId id="340" r:id="rId22"/>
    <p:sldId id="688" r:id="rId23"/>
    <p:sldId id="689" r:id="rId24"/>
    <p:sldId id="690" r:id="rId25"/>
    <p:sldId id="691" r:id="rId26"/>
    <p:sldId id="692" r:id="rId27"/>
    <p:sldId id="693" r:id="rId28"/>
    <p:sldId id="685" r:id="rId29"/>
  </p:sldIdLst>
  <p:sldSz cx="9144000" cy="6858000" type="screen4x3"/>
  <p:notesSz cx="6400800" cy="117284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0" userDrawn="1">
          <p15:clr>
            <a:srgbClr val="A4A3A4"/>
          </p15:clr>
        </p15:guide>
        <p15:guide id="2" pos="5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gbee, Nathan" initials="BN" lastIdx="4" clrIdx="0">
    <p:extLst>
      <p:ext uri="{19B8F6BF-5375-455C-9EA6-DF929625EA0E}">
        <p15:presenceInfo xmlns:p15="http://schemas.microsoft.com/office/powerpoint/2012/main" userId="S-1-5-21-639947351-343809578-3807592339-28080" providerId="AD"/>
      </p:ext>
    </p:extLst>
  </p:cmAuthor>
  <p:cmAuthor id="2" name="Woodfin, Dan" initials="WD" lastIdx="4" clrIdx="1">
    <p:extLst>
      <p:ext uri="{19B8F6BF-5375-455C-9EA6-DF929625EA0E}">
        <p15:presenceInfo xmlns:p15="http://schemas.microsoft.com/office/powerpoint/2012/main" userId="S-1-5-21-639947351-343809578-3807592339-4693" providerId="AD"/>
      </p:ext>
    </p:extLst>
  </p:cmAuthor>
  <p:cmAuthor id="3" name="Lee, Alex" initials="LA" lastIdx="7" clrIdx="2">
    <p:extLst>
      <p:ext uri="{19B8F6BF-5375-455C-9EA6-DF929625EA0E}">
        <p15:presenceInfo xmlns:p15="http://schemas.microsoft.com/office/powerpoint/2012/main" userId="S-1-5-21-639947351-343809578-3807592339-12908" providerId="AD"/>
      </p:ext>
    </p:extLst>
  </p:cmAuthor>
  <p:cmAuthor id="4" name="David Beshear" initials="DB" lastIdx="1" clrIdx="3">
    <p:extLst>
      <p:ext uri="{19B8F6BF-5375-455C-9EA6-DF929625EA0E}">
        <p15:presenceInfo xmlns:p15="http://schemas.microsoft.com/office/powerpoint/2012/main" userId="cf3445330a150728" providerId="Windows Live"/>
      </p:ext>
    </p:extLst>
  </p:cmAuthor>
  <p:cmAuthor id="5" name="Huang, Fred" initials="HF" lastIdx="1" clrIdx="4">
    <p:extLst>
      <p:ext uri="{19B8F6BF-5375-455C-9EA6-DF929625EA0E}">
        <p15:presenceInfo xmlns:p15="http://schemas.microsoft.com/office/powerpoint/2012/main" userId="S::Shun-Hsien.Huang@ercot.com::604a4aa9-2658-4d75-8cf1-9e07b94bae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E7F"/>
    <a:srgbClr val="00CE7D"/>
    <a:srgbClr val="FF8104"/>
    <a:srgbClr val="FF8300"/>
    <a:srgbClr val="807F7E"/>
    <a:srgbClr val="05ADC8"/>
    <a:srgbClr val="003764"/>
    <a:srgbClr val="6750B1"/>
    <a:srgbClr val="00683F"/>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5" autoAdjust="0"/>
    <p:restoredTop sz="85997"/>
  </p:normalViewPr>
  <p:slideViewPr>
    <p:cSldViewPr snapToGrid="0" showGuides="1">
      <p:cViewPr varScale="1">
        <p:scale>
          <a:sx n="98" d="100"/>
          <a:sy n="98" d="100"/>
        </p:scale>
        <p:origin x="1890" y="84"/>
      </p:cViewPr>
      <p:guideLst>
        <p:guide orient="horz" pos="840"/>
        <p:guide pos="504"/>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774260" cy="588825"/>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3625092" y="4"/>
            <a:ext cx="2774260" cy="588825"/>
          </a:xfrm>
          <a:prstGeom prst="rect">
            <a:avLst/>
          </a:prstGeom>
        </p:spPr>
        <p:txBody>
          <a:bodyPr vert="horz" lIns="94851" tIns="47425" rIns="94851" bIns="47425" rtlCol="0"/>
          <a:lstStyle>
            <a:lvl1pPr algn="r">
              <a:defRPr sz="1200"/>
            </a:lvl1pPr>
          </a:lstStyle>
          <a:p>
            <a:fld id="{F750BF31-E9A8-4E88-81E7-44C5092290FC}" type="datetimeFigureOut">
              <a:rPr lang="en-US" smtClean="0"/>
              <a:t>1/7/2022</a:t>
            </a:fld>
            <a:endParaRPr lang="en-US"/>
          </a:p>
        </p:txBody>
      </p:sp>
      <p:sp>
        <p:nvSpPr>
          <p:cNvPr id="4" name="Footer Placeholder 3"/>
          <p:cNvSpPr>
            <a:spLocks noGrp="1"/>
          </p:cNvSpPr>
          <p:nvPr>
            <p:ph type="ftr" sz="quarter" idx="2"/>
          </p:nvPr>
        </p:nvSpPr>
        <p:spPr>
          <a:xfrm>
            <a:off x="1" y="11139628"/>
            <a:ext cx="2774260" cy="588825"/>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3625092" y="11139628"/>
            <a:ext cx="2774260" cy="588825"/>
          </a:xfrm>
          <a:prstGeom prst="rect">
            <a:avLst/>
          </a:prstGeom>
        </p:spPr>
        <p:txBody>
          <a:bodyPr vert="horz" lIns="94851" tIns="47425" rIns="94851" bIns="47425"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586423"/>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3625639" y="1"/>
            <a:ext cx="2773680" cy="586423"/>
          </a:xfrm>
          <a:prstGeom prst="rect">
            <a:avLst/>
          </a:prstGeom>
        </p:spPr>
        <p:txBody>
          <a:bodyPr vert="horz" lIns="96653" tIns="48327" rIns="96653" bIns="48327" rtlCol="0"/>
          <a:lstStyle>
            <a:lvl1pPr algn="r">
              <a:defRPr sz="1200"/>
            </a:lvl1pPr>
          </a:lstStyle>
          <a:p>
            <a:fld id="{67EFB637-CCC9-4803-8851-F6915048CBB4}" type="datetimeFigureOut">
              <a:rPr lang="en-US" smtClean="0"/>
              <a:t>1/7/2022</a:t>
            </a:fld>
            <a:endParaRPr lang="en-US"/>
          </a:p>
        </p:txBody>
      </p:sp>
      <p:sp>
        <p:nvSpPr>
          <p:cNvPr id="4" name="Slide Image Placeholder 3"/>
          <p:cNvSpPr>
            <a:spLocks noGrp="1" noRot="1" noChangeAspect="1"/>
          </p:cNvSpPr>
          <p:nvPr>
            <p:ph type="sldImg" idx="2"/>
          </p:nvPr>
        </p:nvSpPr>
        <p:spPr>
          <a:xfrm>
            <a:off x="268288" y="877888"/>
            <a:ext cx="5864225" cy="4398962"/>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640080" y="5571013"/>
            <a:ext cx="5120640" cy="527780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139992"/>
            <a:ext cx="2773680" cy="586423"/>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3625639" y="11139992"/>
            <a:ext cx="2773680" cy="586423"/>
          </a:xfrm>
          <a:prstGeom prst="rect">
            <a:avLst/>
          </a:prstGeom>
        </p:spPr>
        <p:txBody>
          <a:bodyPr vert="horz" lIns="96653" tIns="48327" rIns="96653" bIns="48327"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288" y="877888"/>
            <a:ext cx="5864225" cy="43989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dirty="0"/>
          </a:p>
        </p:txBody>
      </p:sp>
    </p:spTree>
    <p:extLst>
      <p:ext uri="{BB962C8B-B14F-4D97-AF65-F5344CB8AC3E}">
        <p14:creationId xmlns:p14="http://schemas.microsoft.com/office/powerpoint/2010/main" val="791417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Ryan</a:t>
            </a:r>
            <a:endParaRPr lang="en-US" dirty="0"/>
          </a:p>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21</a:t>
            </a:fld>
            <a:endParaRPr lang="en-US" dirty="0"/>
          </a:p>
        </p:txBody>
      </p:sp>
    </p:spTree>
    <p:extLst>
      <p:ext uri="{BB962C8B-B14F-4D97-AF65-F5344CB8AC3E}">
        <p14:creationId xmlns:p14="http://schemas.microsoft.com/office/powerpoint/2010/main" val="266251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887D712-9855-4064-AE0D-506919072DBC}"/>
              </a:ext>
            </a:extLst>
          </p:cNvPr>
          <p:cNvSpPr>
            <a:spLocks noGrp="1" noRot="1" noChangeAspect="1" noChangeArrowheads="1" noTextEdit="1"/>
          </p:cNvSpPr>
          <p:nvPr>
            <p:ph type="sldImg"/>
          </p:nvPr>
        </p:nvSpPr>
        <p:spPr bwMode="auto">
          <a:xfrm>
            <a:off x="268288" y="877888"/>
            <a:ext cx="5864225" cy="4398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CBB2CE9-2AF3-4BA8-B4CB-AE2A76C6E8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a:extLst>
              <a:ext uri="{FF2B5EF4-FFF2-40B4-BE49-F238E27FC236}">
                <a16:creationId xmlns:a16="http://schemas.microsoft.com/office/drawing/2014/main" id="{0F96BCAA-FE2B-4262-B22E-7BC066204C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0DB12C-C510-4124-B9BB-DA56A65AD74E}"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8A86A51-E155-4D1D-8E9F-8E60A582D760}"/>
              </a:ext>
            </a:extLst>
          </p:cNvPr>
          <p:cNvSpPr>
            <a:spLocks noGrp="1" noRot="1" noChangeAspect="1" noChangeArrowheads="1" noTextEdit="1"/>
          </p:cNvSpPr>
          <p:nvPr>
            <p:ph type="sldImg"/>
          </p:nvPr>
        </p:nvSpPr>
        <p:spPr bwMode="auto">
          <a:xfrm>
            <a:off x="268288" y="877888"/>
            <a:ext cx="5864225" cy="4398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8D31484-BDFE-48F8-B4D7-922EA8B3EE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35E36D85-C21F-4B3B-93C8-91B00D09B9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DE77E4-2FBE-42AA-824E-721D76629EAA}"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69406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9766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474284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06665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10411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470005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sz="1951">
                <a:solidFill>
                  <a:schemeClr val="tx2"/>
                </a:solidFill>
              </a:defRPr>
            </a:lvl1pPr>
            <a:lvl2pPr>
              <a:defRPr sz="1800">
                <a:solidFill>
                  <a:schemeClr val="tx2"/>
                </a:solidFill>
              </a:defRPr>
            </a:lvl2pPr>
            <a:lvl3pPr>
              <a:defRPr sz="1651">
                <a:solidFill>
                  <a:schemeClr val="tx2"/>
                </a:solidFill>
              </a:defRPr>
            </a:lvl3pPr>
            <a:lvl4pPr>
              <a:defRPr sz="1575">
                <a:solidFill>
                  <a:schemeClr val="tx2"/>
                </a:solidFill>
              </a:defRPr>
            </a:lvl4pPr>
            <a:lvl5pP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Footer text goes here.</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18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18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188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0071601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336666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336815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9217907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7269632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466812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9233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641547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309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6113770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908172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954818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sz="1951">
                <a:solidFill>
                  <a:schemeClr val="tx2"/>
                </a:solidFill>
              </a:defRPr>
            </a:lvl1pPr>
            <a:lvl2pPr>
              <a:defRPr sz="1800">
                <a:solidFill>
                  <a:schemeClr val="tx2"/>
                </a:solidFill>
              </a:defRPr>
            </a:lvl2pPr>
            <a:lvl3pPr>
              <a:defRPr sz="1651">
                <a:solidFill>
                  <a:schemeClr val="tx2"/>
                </a:solidFill>
              </a:defRPr>
            </a:lvl3pPr>
            <a:lvl4pPr>
              <a:defRPr sz="1575">
                <a:solidFill>
                  <a:schemeClr val="tx2"/>
                </a:solidFill>
              </a:defRPr>
            </a:lvl4pPr>
            <a:lvl5pP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40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Footer text goes here.</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18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18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56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ullets">
    <p:spTree>
      <p:nvGrpSpPr>
        <p:cNvPr id="1" name=""/>
        <p:cNvGrpSpPr/>
        <p:nvPr/>
      </p:nvGrpSpPr>
      <p:grpSpPr>
        <a:xfrm>
          <a:off x="0" y="0"/>
          <a:ext cx="0" cy="0"/>
          <a:chOff x="0" y="0"/>
          <a:chExt cx="0" cy="0"/>
        </a:xfrm>
      </p:grpSpPr>
      <p:sp>
        <p:nvSpPr>
          <p:cNvPr id="13" name="Content Placeholder 2"/>
          <p:cNvSpPr>
            <a:spLocks noGrp="1"/>
          </p:cNvSpPr>
          <p:nvPr>
            <p:ph sz="half" idx="10"/>
          </p:nvPr>
        </p:nvSpPr>
        <p:spPr>
          <a:xfrm>
            <a:off x="346074" y="1325562"/>
            <a:ext cx="8416926" cy="4846638"/>
          </a:xfrm>
          <a:prstGeom prst="rect">
            <a:avLst/>
          </a:prstGeom>
        </p:spPr>
        <p:txBody>
          <a:bodyPr/>
          <a:lstStyle>
            <a:lvl1pPr marL="228600" indent="-228600">
              <a:buClr>
                <a:srgbClr val="19396E"/>
              </a:buClr>
              <a:buSzPct val="100000"/>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195215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13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sz="1951">
                <a:solidFill>
                  <a:schemeClr val="tx2"/>
                </a:solidFill>
              </a:defRPr>
            </a:lvl1pPr>
            <a:lvl2pPr>
              <a:defRPr sz="1800">
                <a:solidFill>
                  <a:schemeClr val="tx2"/>
                </a:solidFill>
              </a:defRPr>
            </a:lvl2pPr>
            <a:lvl3pPr>
              <a:defRPr sz="1651">
                <a:solidFill>
                  <a:schemeClr val="tx2"/>
                </a:solidFill>
              </a:defRPr>
            </a:lvl3pPr>
            <a:lvl4pPr>
              <a:defRPr sz="1575">
                <a:solidFill>
                  <a:schemeClr val="tx2"/>
                </a:solidFill>
              </a:defRPr>
            </a:lvl4pPr>
            <a:lvl5pP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173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Footer text goes here.</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18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18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79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268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012" y="2876281"/>
            <a:ext cx="2143190"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cxnSp>
        <p:nvCxnSpPr>
          <p:cNvPr id="7" name="Straight Connector 6"/>
          <p:cNvCxnSpPr/>
          <p:nvPr userDrawn="1"/>
        </p:nvCxnSpPr>
        <p:spPr>
          <a:xfrm>
            <a:off x="76200" y="6477000"/>
            <a:ext cx="7543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000250" y="6477006"/>
            <a:ext cx="713232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9550" y="6248400"/>
            <a:ext cx="886400" cy="457200"/>
          </a:xfrm>
          <a:prstGeom prst="rect">
            <a:avLst/>
          </a:prstGeom>
        </p:spPr>
      </p:pic>
      <p:sp>
        <p:nvSpPr>
          <p:cNvPr id="9" name="TextBox 8"/>
          <p:cNvSpPr txBox="1"/>
          <p:nvPr userDrawn="1"/>
        </p:nvSpPr>
        <p:spPr>
          <a:xfrm>
            <a:off x="54677" y="6553203"/>
            <a:ext cx="707325" cy="254044"/>
          </a:xfrm>
          <a:prstGeom prst="rect">
            <a:avLst/>
          </a:prstGeom>
          <a:noFill/>
        </p:spPr>
        <p:txBody>
          <a:bodyPr wrap="square" rtlCol="0">
            <a:spAutoFit/>
          </a:bodyPr>
          <a:lstStyle/>
          <a:p>
            <a:r>
              <a:rPr lang="en-US" sz="1051"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3891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86" r:id="rId4"/>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cxnSp>
        <p:nvCxnSpPr>
          <p:cNvPr id="7" name="Straight Connector 6"/>
          <p:cNvCxnSpPr/>
          <p:nvPr userDrawn="1"/>
        </p:nvCxnSpPr>
        <p:spPr>
          <a:xfrm>
            <a:off x="76200" y="6477000"/>
            <a:ext cx="7543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000250" y="6477006"/>
            <a:ext cx="713232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9550" y="6248400"/>
            <a:ext cx="886400" cy="457200"/>
          </a:xfrm>
          <a:prstGeom prst="rect">
            <a:avLst/>
          </a:prstGeom>
        </p:spPr>
      </p:pic>
      <p:sp>
        <p:nvSpPr>
          <p:cNvPr id="9" name="TextBox 8"/>
          <p:cNvSpPr txBox="1"/>
          <p:nvPr userDrawn="1"/>
        </p:nvSpPr>
        <p:spPr>
          <a:xfrm>
            <a:off x="54677" y="6553203"/>
            <a:ext cx="707325" cy="254044"/>
          </a:xfrm>
          <a:prstGeom prst="rect">
            <a:avLst/>
          </a:prstGeom>
          <a:noFill/>
        </p:spPr>
        <p:txBody>
          <a:bodyPr wrap="square" rtlCol="0">
            <a:spAutoFit/>
          </a:bodyPr>
          <a:lstStyle/>
          <a:p>
            <a:r>
              <a:rPr lang="en-US" sz="1051"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25592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cxnSp>
        <p:nvCxnSpPr>
          <p:cNvPr id="7" name="Straight Connector 6"/>
          <p:cNvCxnSpPr/>
          <p:nvPr userDrawn="1"/>
        </p:nvCxnSpPr>
        <p:spPr>
          <a:xfrm>
            <a:off x="76200" y="6477000"/>
            <a:ext cx="7543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000250" y="6477006"/>
            <a:ext cx="713232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9550" y="6248400"/>
            <a:ext cx="886400" cy="457200"/>
          </a:xfrm>
          <a:prstGeom prst="rect">
            <a:avLst/>
          </a:prstGeom>
        </p:spPr>
      </p:pic>
      <p:sp>
        <p:nvSpPr>
          <p:cNvPr id="9" name="TextBox 8"/>
          <p:cNvSpPr txBox="1"/>
          <p:nvPr userDrawn="1"/>
        </p:nvSpPr>
        <p:spPr>
          <a:xfrm>
            <a:off x="54677" y="6553203"/>
            <a:ext cx="707325" cy="254044"/>
          </a:xfrm>
          <a:prstGeom prst="rect">
            <a:avLst/>
          </a:prstGeom>
          <a:noFill/>
        </p:spPr>
        <p:txBody>
          <a:bodyPr wrap="square" rtlCol="0">
            <a:spAutoFit/>
          </a:bodyPr>
          <a:lstStyle/>
          <a:p>
            <a:r>
              <a:rPr lang="en-US" sz="1051"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75982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1/7/2022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DDBBF5D5-5212-437C-8564-01E4B6344FA1}"/>
              </a:ext>
            </a:extLst>
          </p:cNvPr>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649C18DD-0D3C-4598-A340-986A0A9A0E7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012" y="2876281"/>
            <a:ext cx="2143190" cy="1105445"/>
          </a:xfrm>
          <a:prstGeom prst="rect">
            <a:avLst/>
          </a:prstGeom>
        </p:spPr>
      </p:pic>
    </p:spTree>
    <p:extLst>
      <p:ext uri="{BB962C8B-B14F-4D97-AF65-F5344CB8AC3E}">
        <p14:creationId xmlns:p14="http://schemas.microsoft.com/office/powerpoint/2010/main" val="21622510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nerc.com/pa/rrm/ea/Documents/San_Fernando_Disturbance_Report.pdf" TargetMode="External"/><Relationship Id="rId2" Type="http://schemas.openxmlformats.org/officeDocument/2006/relationships/hyperlink" Target="https://www.nerc.com/pa/rrm/ea/1200_MW_Fault_Induced_Solar_Photovoltaic_Resource_/1200_MW_Fault_Induced_Solar_Photovoltaic_Resource_Interruption_Final.pdf" TargetMode="External"/><Relationship Id="rId1" Type="http://schemas.openxmlformats.org/officeDocument/2006/relationships/slideLayout" Target="../slideLayouts/slideLayout3.xml"/><Relationship Id="rId6" Type="http://schemas.openxmlformats.org/officeDocument/2006/relationships/hyperlink" Target="https://www.nerc.com/comm/PC/Pages/Inverter-Based-Resource-Performance-Task-Force.aspx" TargetMode="External"/><Relationship Id="rId5" Type="http://schemas.openxmlformats.org/officeDocument/2006/relationships/hyperlink" Target="https://www.nerc.com/comm/RSTC_Reliability_Guidelines/Inverter-Based_Resource_Performance_Guideline.pdf" TargetMode="External"/><Relationship Id="rId4" Type="http://schemas.openxmlformats.org/officeDocument/2006/relationships/hyperlink" Target="https://www.nerc.com/pa/rrm/ea/Documents/Odessa_Disturbance_Report.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30338" y="2370747"/>
            <a:ext cx="5553740" cy="2862322"/>
          </a:xfrm>
          <a:prstGeom prst="rect">
            <a:avLst/>
          </a:prstGeom>
          <a:noFill/>
        </p:spPr>
        <p:txBody>
          <a:bodyPr wrap="square" rtlCol="0">
            <a:spAutoFit/>
          </a:bodyPr>
          <a:lstStyle/>
          <a:p>
            <a:pPr eaLnBrk="1" hangingPunct="1"/>
            <a:r>
              <a:rPr lang="en-US" altLang="en-US" b="1" dirty="0">
                <a:solidFill>
                  <a:schemeClr val="tx2"/>
                </a:solidFill>
              </a:rPr>
              <a:t>Odessa Disturbance – Inverter Based Resources (IBR) Task Force</a:t>
            </a:r>
            <a:endParaRPr lang="en-US" altLang="en-US" dirty="0">
              <a:solidFill>
                <a:schemeClr val="tx2"/>
              </a:solidFill>
            </a:endParaRPr>
          </a:p>
          <a:p>
            <a:pPr eaLnBrk="1" hangingPunct="1"/>
            <a:endParaRPr lang="en-US" altLang="en-US" dirty="0">
              <a:solidFill>
                <a:schemeClr val="tx2"/>
              </a:solidFill>
            </a:endParaRPr>
          </a:p>
          <a:p>
            <a:pPr eaLnBrk="1" hangingPunct="1"/>
            <a:r>
              <a:rPr lang="en-US" altLang="en-US" dirty="0">
                <a:solidFill>
                  <a:schemeClr val="tx2"/>
                </a:solidFill>
              </a:rPr>
              <a:t>ERCOT </a:t>
            </a:r>
          </a:p>
          <a:p>
            <a:pPr eaLnBrk="1" hangingPunct="1"/>
            <a:endParaRPr lang="en-US" altLang="en-US" dirty="0">
              <a:solidFill>
                <a:schemeClr val="tx2"/>
              </a:solidFill>
            </a:endParaRPr>
          </a:p>
          <a:p>
            <a:pPr eaLnBrk="1" hangingPunct="1"/>
            <a:r>
              <a:rPr lang="en-US" altLang="en-US" dirty="0">
                <a:solidFill>
                  <a:schemeClr val="tx2"/>
                </a:solidFill>
              </a:rPr>
              <a:t>Stephen Solis – Principal, System Operations Improvement</a:t>
            </a:r>
          </a:p>
          <a:p>
            <a:pPr eaLnBrk="1" hangingPunct="1"/>
            <a:endParaRPr lang="en-US" altLang="en-US" dirty="0">
              <a:solidFill>
                <a:schemeClr val="tx2"/>
              </a:solidFill>
            </a:endParaRPr>
          </a:p>
          <a:p>
            <a:pPr eaLnBrk="1" hangingPunct="1"/>
            <a:endParaRPr lang="en-US" altLang="en-US" dirty="0">
              <a:solidFill>
                <a:schemeClr val="tx2"/>
              </a:solidFill>
            </a:endParaRPr>
          </a:p>
          <a:p>
            <a:pPr eaLnBrk="1" hangingPunct="1"/>
            <a:r>
              <a:rPr lang="en-US" altLang="en-US" dirty="0">
                <a:solidFill>
                  <a:schemeClr val="tx2"/>
                </a:solidFill>
              </a:rPr>
              <a:t>January 10, 2021</a:t>
            </a:r>
          </a:p>
        </p:txBody>
      </p:sp>
    </p:spTree>
    <p:extLst>
      <p:ext uri="{BB962C8B-B14F-4D97-AF65-F5344CB8AC3E}">
        <p14:creationId xmlns:p14="http://schemas.microsoft.com/office/powerpoint/2010/main" val="308247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Momentary Cessation</a:t>
            </a:r>
          </a:p>
        </p:txBody>
      </p:sp>
      <p:pic>
        <p:nvPicPr>
          <p:cNvPr id="8" name="Content Placeholder 7"/>
          <p:cNvPicPr>
            <a:picLocks noGrp="1" noChangeAspect="1"/>
          </p:cNvPicPr>
          <p:nvPr>
            <p:ph idx="1"/>
          </p:nvPr>
        </p:nvPicPr>
        <p:blipFill>
          <a:blip r:embed="rId3"/>
          <a:stretch>
            <a:fillRect/>
          </a:stretch>
        </p:blipFill>
        <p:spPr>
          <a:xfrm>
            <a:off x="87168" y="1096647"/>
            <a:ext cx="2492202" cy="2332353"/>
          </a:xfrm>
          <a:prstGeom prst="rect">
            <a:avLst/>
          </a:prstGeom>
        </p:spPr>
      </p:pic>
      <p:sp>
        <p:nvSpPr>
          <p:cNvPr id="4" name="Rectangle 3"/>
          <p:cNvSpPr/>
          <p:nvPr/>
        </p:nvSpPr>
        <p:spPr bwMode="auto">
          <a:xfrm>
            <a:off x="87168" y="2015074"/>
            <a:ext cx="2492202" cy="228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pitchFamily="84" charset="-128"/>
            </a:endParaRPr>
          </a:p>
        </p:txBody>
      </p:sp>
      <p:sp>
        <p:nvSpPr>
          <p:cNvPr id="10" name="Content Placeholder 1"/>
          <p:cNvSpPr txBox="1">
            <a:spLocks/>
          </p:cNvSpPr>
          <p:nvPr/>
        </p:nvSpPr>
        <p:spPr>
          <a:xfrm>
            <a:off x="256032" y="3856353"/>
            <a:ext cx="8458200" cy="1905000"/>
          </a:xfrm>
          <a:prstGeom prst="rect">
            <a:avLst/>
          </a:prstGeom>
        </p:spPr>
        <p:txBody>
          <a:bodyPr/>
          <a:lstStyle>
            <a:lvl1pPr marL="228600" indent="-228600" algn="l" rtl="0" eaLnBrk="1" fontAlgn="base" hangingPunct="1">
              <a:spcBef>
                <a:spcPct val="20000"/>
              </a:spcBef>
              <a:spcAft>
                <a:spcPct val="0"/>
              </a:spcAft>
              <a:buClr>
                <a:srgbClr val="19396E"/>
              </a:buClr>
              <a:buSzPct val="100000"/>
              <a:buChar char="•"/>
              <a:defRPr sz="2400" baseline="0">
                <a:solidFill>
                  <a:schemeClr val="accent6"/>
                </a:solidFill>
                <a:latin typeface="Calibri" pitchFamily="34" charset="0"/>
                <a:ea typeface="+mn-ea"/>
                <a:cs typeface="+mn-cs"/>
              </a:defRPr>
            </a:lvl1pPr>
            <a:lvl2pPr marL="457200" indent="-228600" algn="l" rtl="0" eaLnBrk="1" fontAlgn="base" hangingPunct="1">
              <a:spcBef>
                <a:spcPct val="20000"/>
              </a:spcBef>
              <a:spcAft>
                <a:spcPct val="0"/>
              </a:spcAft>
              <a:buClr>
                <a:srgbClr val="5D85A9"/>
              </a:buClr>
              <a:buFont typeface="Wingdings" charset="2"/>
              <a:buChar char="§"/>
              <a:defRPr sz="2000">
                <a:solidFill>
                  <a:schemeClr val="accent6"/>
                </a:solidFill>
                <a:latin typeface="Calibri" pitchFamily="34" charset="0"/>
                <a:ea typeface="+mn-ea"/>
              </a:defRPr>
            </a:lvl2pPr>
            <a:lvl3pPr marL="685800" indent="-228600" algn="l" rtl="0" eaLnBrk="1" fontAlgn="base" hangingPunct="1">
              <a:spcBef>
                <a:spcPct val="20000"/>
              </a:spcBef>
              <a:spcAft>
                <a:spcPct val="0"/>
              </a:spcAft>
              <a:buClr>
                <a:srgbClr val="19396E"/>
              </a:buClr>
              <a:buFont typeface="Courier New"/>
              <a:buChar char="o"/>
              <a:defRPr sz="1800">
                <a:solidFill>
                  <a:schemeClr val="accent6"/>
                </a:solidFill>
                <a:latin typeface="Calibri" pitchFamily="34" charset="0"/>
                <a:ea typeface="+mn-ea"/>
              </a:defRPr>
            </a:lvl3pPr>
            <a:lvl4pPr marL="914400" indent="-228600" algn="l" rtl="0" eaLnBrk="1" fontAlgn="base" hangingPunct="1">
              <a:spcBef>
                <a:spcPct val="20000"/>
              </a:spcBef>
              <a:spcAft>
                <a:spcPct val="0"/>
              </a:spcAft>
              <a:buClr>
                <a:srgbClr val="19396E"/>
              </a:buClr>
              <a:buChar char="–"/>
              <a:defRPr sz="1600">
                <a:solidFill>
                  <a:schemeClr val="accent6"/>
                </a:solidFill>
                <a:latin typeface="Calibri" pitchFamily="34" charset="0"/>
                <a:ea typeface="+mn-ea"/>
              </a:defRPr>
            </a:lvl4pPr>
            <a:lvl5pPr marL="2057400" indent="-228600" algn="l" rtl="0" eaLnBrk="1" fontAlgn="base" hangingPunct="1">
              <a:spcBef>
                <a:spcPct val="20000"/>
              </a:spcBef>
              <a:spcAft>
                <a:spcPct val="0"/>
              </a:spcAft>
              <a:buClr>
                <a:srgbClr val="19396E"/>
              </a:buClr>
              <a:buFont typeface="Wingdings" charset="2"/>
              <a:buChar char="§"/>
              <a:defRPr sz="1600">
                <a:solidFill>
                  <a:schemeClr val="accent4"/>
                </a:solidFill>
                <a:latin typeface="Calibri" pitchFamily="34" charset="0"/>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US" sz="2000" i="0" dirty="0">
                <a:solidFill>
                  <a:schemeClr val="tx1">
                    <a:lumMod val="75000"/>
                    <a:lumOff val="25000"/>
                  </a:schemeClr>
                </a:solidFill>
              </a:rPr>
              <a:t>Legacy inverters at one plant – momentary cessation below 0.9 pu voltage</a:t>
            </a:r>
          </a:p>
          <a:p>
            <a:pPr lvl="1"/>
            <a:r>
              <a:rPr lang="en-US" sz="1600" i="0" dirty="0">
                <a:solidFill>
                  <a:schemeClr val="tx1">
                    <a:lumMod val="75000"/>
                    <a:lumOff val="25000"/>
                  </a:schemeClr>
                </a:solidFill>
              </a:rPr>
              <a:t>Inverters should recover to predisturbance output relatively quickly when voltage recovers</a:t>
            </a:r>
          </a:p>
          <a:p>
            <a:r>
              <a:rPr lang="en-US" sz="2000" i="0" dirty="0">
                <a:solidFill>
                  <a:schemeClr val="tx1">
                    <a:lumMod val="75000"/>
                    <a:lumOff val="25000"/>
                  </a:schemeClr>
                </a:solidFill>
              </a:rPr>
              <a:t>Plant-level controller interactions – slowed recovery to BA ramp rate limits</a:t>
            </a:r>
          </a:p>
          <a:p>
            <a:r>
              <a:rPr lang="en-US" sz="2000" i="0" dirty="0">
                <a:solidFill>
                  <a:schemeClr val="tx1">
                    <a:lumMod val="75000"/>
                    <a:lumOff val="25000"/>
                  </a:schemeClr>
                </a:solidFill>
              </a:rPr>
              <a:t>Not appropriate use of these limits; negatively impacting system stability </a:t>
            </a:r>
          </a:p>
          <a:p>
            <a:r>
              <a:rPr lang="en-US" sz="2000" i="0" dirty="0">
                <a:solidFill>
                  <a:schemeClr val="tx1">
                    <a:lumMod val="75000"/>
                    <a:lumOff val="25000"/>
                  </a:schemeClr>
                </a:solidFill>
              </a:rPr>
              <a:t>Not meeting recommended performance in NERC reliability guidelines</a:t>
            </a:r>
            <a:endParaRPr lang="en-US" sz="2000" i="0" kern="0" dirty="0">
              <a:solidFill>
                <a:schemeClr val="tx1">
                  <a:lumMod val="75000"/>
                  <a:lumOff val="25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7978" y="1096647"/>
            <a:ext cx="5407342" cy="2582791"/>
          </a:xfrm>
          <a:prstGeom prst="rect">
            <a:avLst/>
          </a:prstGeom>
          <a:noFill/>
        </p:spPr>
      </p:pic>
    </p:spTree>
    <p:extLst>
      <p:ext uri="{BB962C8B-B14F-4D97-AF65-F5344CB8AC3E}">
        <p14:creationId xmlns:p14="http://schemas.microsoft.com/office/powerpoint/2010/main" val="2323080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Underfrequency – Inverter and Feeder</a:t>
            </a:r>
          </a:p>
        </p:txBody>
      </p:sp>
      <p:pic>
        <p:nvPicPr>
          <p:cNvPr id="8" name="Content Placeholder 7"/>
          <p:cNvPicPr>
            <a:picLocks noGrp="1" noChangeAspect="1"/>
          </p:cNvPicPr>
          <p:nvPr>
            <p:ph idx="1"/>
          </p:nvPr>
        </p:nvPicPr>
        <p:blipFill>
          <a:blip r:embed="rId3"/>
          <a:stretch>
            <a:fillRect/>
          </a:stretch>
        </p:blipFill>
        <p:spPr>
          <a:xfrm>
            <a:off x="106219" y="1054322"/>
            <a:ext cx="2492201" cy="2332352"/>
          </a:xfrm>
          <a:prstGeom prst="rect">
            <a:avLst/>
          </a:prstGeom>
        </p:spPr>
      </p:pic>
      <p:sp>
        <p:nvSpPr>
          <p:cNvPr id="4" name="Rectangle 3"/>
          <p:cNvSpPr/>
          <p:nvPr/>
        </p:nvSpPr>
        <p:spPr bwMode="auto">
          <a:xfrm>
            <a:off x="106218" y="2667000"/>
            <a:ext cx="2492202" cy="228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pitchFamily="84" charset="-128"/>
            </a:endParaRPr>
          </a:p>
        </p:txBody>
      </p:sp>
      <p:sp>
        <p:nvSpPr>
          <p:cNvPr id="10" name="Content Placeholder 1"/>
          <p:cNvSpPr txBox="1">
            <a:spLocks/>
          </p:cNvSpPr>
          <p:nvPr/>
        </p:nvSpPr>
        <p:spPr>
          <a:xfrm>
            <a:off x="256032" y="4185837"/>
            <a:ext cx="8458200" cy="2245438"/>
          </a:xfrm>
          <a:prstGeom prst="rect">
            <a:avLst/>
          </a:prstGeom>
        </p:spPr>
        <p:txBody>
          <a:bodyPr/>
          <a:lstStyle>
            <a:lvl1pPr marL="228600" indent="-228600" algn="l" rtl="0" eaLnBrk="1" fontAlgn="base" hangingPunct="1">
              <a:spcBef>
                <a:spcPct val="20000"/>
              </a:spcBef>
              <a:spcAft>
                <a:spcPct val="0"/>
              </a:spcAft>
              <a:buClr>
                <a:srgbClr val="19396E"/>
              </a:buClr>
              <a:buSzPct val="100000"/>
              <a:buChar char="•"/>
              <a:defRPr sz="2400" baseline="0">
                <a:solidFill>
                  <a:schemeClr val="accent6"/>
                </a:solidFill>
                <a:latin typeface="Calibri" pitchFamily="34" charset="0"/>
                <a:ea typeface="+mn-ea"/>
                <a:cs typeface="+mn-cs"/>
              </a:defRPr>
            </a:lvl1pPr>
            <a:lvl2pPr marL="457200" indent="-228600" algn="l" rtl="0" eaLnBrk="1" fontAlgn="base" hangingPunct="1">
              <a:spcBef>
                <a:spcPct val="20000"/>
              </a:spcBef>
              <a:spcAft>
                <a:spcPct val="0"/>
              </a:spcAft>
              <a:buClr>
                <a:srgbClr val="5D85A9"/>
              </a:buClr>
              <a:buFont typeface="Wingdings" charset="2"/>
              <a:buChar char="§"/>
              <a:defRPr sz="2000">
                <a:solidFill>
                  <a:schemeClr val="accent6"/>
                </a:solidFill>
                <a:latin typeface="Calibri" pitchFamily="34" charset="0"/>
                <a:ea typeface="+mn-ea"/>
              </a:defRPr>
            </a:lvl2pPr>
            <a:lvl3pPr marL="685800" indent="-228600" algn="l" rtl="0" eaLnBrk="1" fontAlgn="base" hangingPunct="1">
              <a:spcBef>
                <a:spcPct val="20000"/>
              </a:spcBef>
              <a:spcAft>
                <a:spcPct val="0"/>
              </a:spcAft>
              <a:buClr>
                <a:srgbClr val="19396E"/>
              </a:buClr>
              <a:buFont typeface="Courier New"/>
              <a:buChar char="o"/>
              <a:defRPr sz="1800">
                <a:solidFill>
                  <a:schemeClr val="accent6"/>
                </a:solidFill>
                <a:latin typeface="Calibri" pitchFamily="34" charset="0"/>
                <a:ea typeface="+mn-ea"/>
              </a:defRPr>
            </a:lvl3pPr>
            <a:lvl4pPr marL="914400" indent="-228600" algn="l" rtl="0" eaLnBrk="1" fontAlgn="base" hangingPunct="1">
              <a:spcBef>
                <a:spcPct val="20000"/>
              </a:spcBef>
              <a:spcAft>
                <a:spcPct val="0"/>
              </a:spcAft>
              <a:buClr>
                <a:srgbClr val="19396E"/>
              </a:buClr>
              <a:buChar char="–"/>
              <a:defRPr sz="1600">
                <a:solidFill>
                  <a:schemeClr val="accent6"/>
                </a:solidFill>
                <a:latin typeface="Calibri" pitchFamily="34" charset="0"/>
                <a:ea typeface="+mn-ea"/>
              </a:defRPr>
            </a:lvl4pPr>
            <a:lvl5pPr marL="2057400" indent="-228600" algn="l" rtl="0" eaLnBrk="1" fontAlgn="base" hangingPunct="1">
              <a:spcBef>
                <a:spcPct val="20000"/>
              </a:spcBef>
              <a:spcAft>
                <a:spcPct val="0"/>
              </a:spcAft>
              <a:buClr>
                <a:srgbClr val="19396E"/>
              </a:buClr>
              <a:buFont typeface="Wingdings" charset="2"/>
              <a:buChar char="§"/>
              <a:defRPr sz="1600">
                <a:solidFill>
                  <a:schemeClr val="accent4"/>
                </a:solidFill>
                <a:latin typeface="Calibri" pitchFamily="34" charset="0"/>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US" i="0" kern="0" dirty="0">
                <a:solidFill>
                  <a:schemeClr val="tx1">
                    <a:lumMod val="75000"/>
                    <a:lumOff val="25000"/>
                  </a:schemeClr>
                </a:solidFill>
              </a:rPr>
              <a:t>Feeder Underfrequency: </a:t>
            </a:r>
          </a:p>
          <a:p>
            <a:pPr lvl="1"/>
            <a:r>
              <a:rPr lang="en-US" i="0" kern="0" dirty="0">
                <a:solidFill>
                  <a:schemeClr val="tx1">
                    <a:lumMod val="75000"/>
                    <a:lumOff val="25000"/>
                  </a:schemeClr>
                </a:solidFill>
              </a:rPr>
              <a:t>One feeder-level relay operated</a:t>
            </a:r>
          </a:p>
          <a:p>
            <a:pPr lvl="1"/>
            <a:r>
              <a:rPr lang="en-US" i="0" kern="0" dirty="0">
                <a:solidFill>
                  <a:schemeClr val="tx1">
                    <a:lumMod val="75000"/>
                    <a:lumOff val="25000"/>
                  </a:schemeClr>
                </a:solidFill>
              </a:rPr>
              <a:t>NERC followed up with relay OEM to perform root cause analysis</a:t>
            </a:r>
          </a:p>
          <a:p>
            <a:pPr lvl="2"/>
            <a:r>
              <a:rPr lang="en-US" i="0" kern="0" dirty="0">
                <a:solidFill>
                  <a:schemeClr val="tx1">
                    <a:lumMod val="75000"/>
                    <a:lumOff val="25000"/>
                  </a:schemeClr>
                </a:solidFill>
              </a:rPr>
              <a:t>Newer relay version used at this facility, set with very fast measurement window</a:t>
            </a:r>
          </a:p>
          <a:p>
            <a:pPr lvl="2"/>
            <a:r>
              <a:rPr lang="en-US" i="0" kern="0" dirty="0">
                <a:solidFill>
                  <a:schemeClr val="tx1">
                    <a:lumMod val="75000"/>
                    <a:lumOff val="25000"/>
                  </a:schemeClr>
                </a:solidFill>
              </a:rPr>
              <a:t>Relay OEM modifying adjustable window to eliminate problem; not systemic</a:t>
            </a:r>
          </a:p>
        </p:txBody>
      </p:sp>
      <p:sp>
        <p:nvSpPr>
          <p:cNvPr id="6" name="Rectangle 5"/>
          <p:cNvSpPr/>
          <p:nvPr/>
        </p:nvSpPr>
        <p:spPr bwMode="auto">
          <a:xfrm>
            <a:off x="106218" y="3158074"/>
            <a:ext cx="2492202" cy="228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pitchFamily="84" charset="-128"/>
            </a:endParaRPr>
          </a:p>
        </p:txBody>
      </p:sp>
      <p:sp>
        <p:nvSpPr>
          <p:cNvPr id="7" name="Content Placeholder 1"/>
          <p:cNvSpPr txBox="1">
            <a:spLocks/>
          </p:cNvSpPr>
          <p:nvPr/>
        </p:nvSpPr>
        <p:spPr>
          <a:xfrm>
            <a:off x="2743201" y="1295400"/>
            <a:ext cx="6172200" cy="2590800"/>
          </a:xfrm>
          <a:prstGeom prst="rect">
            <a:avLst/>
          </a:prstGeom>
        </p:spPr>
        <p:txBody>
          <a:bodyPr/>
          <a:lstStyle>
            <a:lvl1pPr marL="228600" indent="-228600" algn="l" rtl="0" eaLnBrk="1" fontAlgn="base" hangingPunct="1">
              <a:spcBef>
                <a:spcPct val="20000"/>
              </a:spcBef>
              <a:spcAft>
                <a:spcPct val="0"/>
              </a:spcAft>
              <a:buClr>
                <a:srgbClr val="19396E"/>
              </a:buClr>
              <a:buSzPct val="100000"/>
              <a:buChar char="•"/>
              <a:defRPr sz="2400" baseline="0">
                <a:solidFill>
                  <a:schemeClr val="accent6"/>
                </a:solidFill>
                <a:latin typeface="Calibri" pitchFamily="34" charset="0"/>
                <a:ea typeface="+mn-ea"/>
                <a:cs typeface="+mn-cs"/>
              </a:defRPr>
            </a:lvl1pPr>
            <a:lvl2pPr marL="457200" indent="-228600" algn="l" rtl="0" eaLnBrk="1" fontAlgn="base" hangingPunct="1">
              <a:spcBef>
                <a:spcPct val="20000"/>
              </a:spcBef>
              <a:spcAft>
                <a:spcPct val="0"/>
              </a:spcAft>
              <a:buClr>
                <a:srgbClr val="5D85A9"/>
              </a:buClr>
              <a:buFont typeface="Wingdings" charset="2"/>
              <a:buChar char="§"/>
              <a:defRPr sz="2000">
                <a:solidFill>
                  <a:schemeClr val="accent6"/>
                </a:solidFill>
                <a:latin typeface="Calibri" pitchFamily="34" charset="0"/>
                <a:ea typeface="+mn-ea"/>
              </a:defRPr>
            </a:lvl2pPr>
            <a:lvl3pPr marL="685800" indent="-228600" algn="l" rtl="0" eaLnBrk="1" fontAlgn="base" hangingPunct="1">
              <a:spcBef>
                <a:spcPct val="20000"/>
              </a:spcBef>
              <a:spcAft>
                <a:spcPct val="0"/>
              </a:spcAft>
              <a:buClr>
                <a:srgbClr val="19396E"/>
              </a:buClr>
              <a:buFont typeface="Courier New"/>
              <a:buChar char="o"/>
              <a:defRPr sz="1800">
                <a:solidFill>
                  <a:schemeClr val="accent6"/>
                </a:solidFill>
                <a:latin typeface="Calibri" pitchFamily="34" charset="0"/>
                <a:ea typeface="+mn-ea"/>
              </a:defRPr>
            </a:lvl3pPr>
            <a:lvl4pPr marL="914400" indent="-228600" algn="l" rtl="0" eaLnBrk="1" fontAlgn="base" hangingPunct="1">
              <a:spcBef>
                <a:spcPct val="20000"/>
              </a:spcBef>
              <a:spcAft>
                <a:spcPct val="0"/>
              </a:spcAft>
              <a:buClr>
                <a:srgbClr val="19396E"/>
              </a:buClr>
              <a:buChar char="–"/>
              <a:defRPr sz="1600">
                <a:solidFill>
                  <a:schemeClr val="accent6"/>
                </a:solidFill>
                <a:latin typeface="Calibri" pitchFamily="34" charset="0"/>
                <a:ea typeface="+mn-ea"/>
              </a:defRPr>
            </a:lvl4pPr>
            <a:lvl5pPr marL="2057400" indent="-228600" algn="l" rtl="0" eaLnBrk="1" fontAlgn="base" hangingPunct="1">
              <a:spcBef>
                <a:spcPct val="20000"/>
              </a:spcBef>
              <a:spcAft>
                <a:spcPct val="0"/>
              </a:spcAft>
              <a:buClr>
                <a:srgbClr val="19396E"/>
              </a:buClr>
              <a:buFont typeface="Wingdings" charset="2"/>
              <a:buChar char="§"/>
              <a:defRPr sz="1600">
                <a:solidFill>
                  <a:schemeClr val="accent4"/>
                </a:solidFill>
                <a:latin typeface="Calibri" pitchFamily="34" charset="0"/>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US" i="0" dirty="0">
                <a:solidFill>
                  <a:schemeClr val="tx1">
                    <a:lumMod val="75000"/>
                    <a:lumOff val="25000"/>
                  </a:schemeClr>
                </a:solidFill>
              </a:rPr>
              <a:t>Inverter-Level: </a:t>
            </a:r>
          </a:p>
          <a:p>
            <a:pPr lvl="1"/>
            <a:r>
              <a:rPr lang="en-US" i="0" dirty="0">
                <a:solidFill>
                  <a:schemeClr val="tx1">
                    <a:lumMod val="75000"/>
                    <a:lumOff val="25000"/>
                  </a:schemeClr>
                </a:solidFill>
              </a:rPr>
              <a:t>One facility had all inverters trip on “grid underfrequency”</a:t>
            </a:r>
          </a:p>
          <a:p>
            <a:pPr lvl="1"/>
            <a:r>
              <a:rPr lang="en-US" i="0" dirty="0">
                <a:solidFill>
                  <a:schemeClr val="tx1">
                    <a:lumMod val="75000"/>
                    <a:lumOff val="25000"/>
                  </a:schemeClr>
                </a:solidFill>
              </a:rPr>
              <a:t>Grid frequency did not fall outside of the PRC-024-3 boundaries</a:t>
            </a:r>
          </a:p>
          <a:p>
            <a:pPr lvl="1"/>
            <a:r>
              <a:rPr lang="en-US" i="0" dirty="0">
                <a:solidFill>
                  <a:schemeClr val="tx1">
                    <a:lumMod val="75000"/>
                    <a:lumOff val="25000"/>
                  </a:schemeClr>
                </a:solidFill>
              </a:rPr>
              <a:t>Inverters likely erroneously tripped on a poorly measured or calculated frequency signal </a:t>
            </a:r>
          </a:p>
        </p:txBody>
      </p:sp>
    </p:spTree>
    <p:extLst>
      <p:ext uri="{BB962C8B-B14F-4D97-AF65-F5344CB8AC3E}">
        <p14:creationId xmlns:p14="http://schemas.microsoft.com/office/powerpoint/2010/main" val="3244949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Other</a:t>
            </a:r>
          </a:p>
        </p:txBody>
      </p:sp>
      <p:pic>
        <p:nvPicPr>
          <p:cNvPr id="8" name="Content Placeholder 7"/>
          <p:cNvPicPr>
            <a:picLocks noGrp="1" noChangeAspect="1"/>
          </p:cNvPicPr>
          <p:nvPr>
            <p:ph idx="1"/>
          </p:nvPr>
        </p:nvPicPr>
        <p:blipFill>
          <a:blip r:embed="rId3"/>
          <a:stretch>
            <a:fillRect/>
          </a:stretch>
        </p:blipFill>
        <p:spPr>
          <a:xfrm>
            <a:off x="98598" y="1085733"/>
            <a:ext cx="2492202" cy="2332352"/>
          </a:xfrm>
          <a:prstGeom prst="rect">
            <a:avLst/>
          </a:prstGeom>
        </p:spPr>
      </p:pic>
      <p:sp>
        <p:nvSpPr>
          <p:cNvPr id="4" name="Rectangle 3"/>
          <p:cNvSpPr/>
          <p:nvPr/>
        </p:nvSpPr>
        <p:spPr bwMode="auto">
          <a:xfrm>
            <a:off x="98598" y="2438400"/>
            <a:ext cx="2492202" cy="228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pitchFamily="84" charset="-128"/>
            </a:endParaRPr>
          </a:p>
        </p:txBody>
      </p:sp>
      <p:sp>
        <p:nvSpPr>
          <p:cNvPr id="10" name="Content Placeholder 1"/>
          <p:cNvSpPr txBox="1">
            <a:spLocks/>
          </p:cNvSpPr>
          <p:nvPr/>
        </p:nvSpPr>
        <p:spPr>
          <a:xfrm>
            <a:off x="304800" y="3886200"/>
            <a:ext cx="8458200" cy="2286000"/>
          </a:xfrm>
          <a:prstGeom prst="rect">
            <a:avLst/>
          </a:prstGeom>
        </p:spPr>
        <p:txBody>
          <a:bodyPr/>
          <a:lstStyle>
            <a:lvl1pPr marL="228600" indent="-228600" algn="l" rtl="0" eaLnBrk="1" fontAlgn="base" hangingPunct="1">
              <a:spcBef>
                <a:spcPct val="20000"/>
              </a:spcBef>
              <a:spcAft>
                <a:spcPct val="0"/>
              </a:spcAft>
              <a:buClr>
                <a:srgbClr val="19396E"/>
              </a:buClr>
              <a:buSzPct val="100000"/>
              <a:buChar char="•"/>
              <a:defRPr sz="2400" baseline="0">
                <a:solidFill>
                  <a:schemeClr val="accent6"/>
                </a:solidFill>
                <a:latin typeface="Calibri" pitchFamily="34" charset="0"/>
                <a:ea typeface="+mn-ea"/>
                <a:cs typeface="+mn-cs"/>
              </a:defRPr>
            </a:lvl1pPr>
            <a:lvl2pPr marL="457200" indent="-228600" algn="l" rtl="0" eaLnBrk="1" fontAlgn="base" hangingPunct="1">
              <a:spcBef>
                <a:spcPct val="20000"/>
              </a:spcBef>
              <a:spcAft>
                <a:spcPct val="0"/>
              </a:spcAft>
              <a:buClr>
                <a:srgbClr val="5D85A9"/>
              </a:buClr>
              <a:buFont typeface="Wingdings" charset="2"/>
              <a:buChar char="§"/>
              <a:defRPr sz="2000">
                <a:solidFill>
                  <a:schemeClr val="accent6"/>
                </a:solidFill>
                <a:latin typeface="Calibri" pitchFamily="34" charset="0"/>
                <a:ea typeface="+mn-ea"/>
              </a:defRPr>
            </a:lvl2pPr>
            <a:lvl3pPr marL="685800" indent="-228600" algn="l" rtl="0" eaLnBrk="1" fontAlgn="base" hangingPunct="1">
              <a:spcBef>
                <a:spcPct val="20000"/>
              </a:spcBef>
              <a:spcAft>
                <a:spcPct val="0"/>
              </a:spcAft>
              <a:buClr>
                <a:srgbClr val="19396E"/>
              </a:buClr>
              <a:buFont typeface="Courier New"/>
              <a:buChar char="o"/>
              <a:defRPr sz="1800">
                <a:solidFill>
                  <a:schemeClr val="accent6"/>
                </a:solidFill>
                <a:latin typeface="Calibri" pitchFamily="34" charset="0"/>
                <a:ea typeface="+mn-ea"/>
              </a:defRPr>
            </a:lvl3pPr>
            <a:lvl4pPr marL="914400" indent="-228600" algn="l" rtl="0" eaLnBrk="1" fontAlgn="base" hangingPunct="1">
              <a:spcBef>
                <a:spcPct val="20000"/>
              </a:spcBef>
              <a:spcAft>
                <a:spcPct val="0"/>
              </a:spcAft>
              <a:buClr>
                <a:srgbClr val="19396E"/>
              </a:buClr>
              <a:buChar char="–"/>
              <a:defRPr sz="1600">
                <a:solidFill>
                  <a:schemeClr val="accent6"/>
                </a:solidFill>
                <a:latin typeface="Calibri" pitchFamily="34" charset="0"/>
                <a:ea typeface="+mn-ea"/>
              </a:defRPr>
            </a:lvl4pPr>
            <a:lvl5pPr marL="2057400" indent="-228600" algn="l" rtl="0" eaLnBrk="1" fontAlgn="base" hangingPunct="1">
              <a:spcBef>
                <a:spcPct val="20000"/>
              </a:spcBef>
              <a:spcAft>
                <a:spcPct val="0"/>
              </a:spcAft>
              <a:buClr>
                <a:srgbClr val="19396E"/>
              </a:buClr>
              <a:buFont typeface="Wingdings" charset="2"/>
              <a:buChar char="§"/>
              <a:defRPr sz="1600">
                <a:solidFill>
                  <a:schemeClr val="accent4"/>
                </a:solidFill>
                <a:latin typeface="Calibri" pitchFamily="34" charset="0"/>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US" i="0" kern="0" dirty="0">
                <a:solidFill>
                  <a:schemeClr val="tx1">
                    <a:lumMod val="75000"/>
                    <a:lumOff val="25000"/>
                  </a:schemeClr>
                </a:solidFill>
              </a:rPr>
              <a:t>Not Analyzed (34 MW): </a:t>
            </a:r>
          </a:p>
          <a:p>
            <a:pPr lvl="1"/>
            <a:r>
              <a:rPr lang="en-US" i="0" kern="0" dirty="0">
                <a:solidFill>
                  <a:schemeClr val="tx1">
                    <a:lumMod val="75000"/>
                    <a:lumOff val="25000"/>
                  </a:schemeClr>
                </a:solidFill>
              </a:rPr>
              <a:t>All other combined reductions in solar PV output (not meeting ERO Enterprise analysis threshold) accounted 34 MW</a:t>
            </a:r>
          </a:p>
        </p:txBody>
      </p:sp>
      <p:sp>
        <p:nvSpPr>
          <p:cNvPr id="6" name="Rectangle 5"/>
          <p:cNvSpPr/>
          <p:nvPr/>
        </p:nvSpPr>
        <p:spPr bwMode="auto">
          <a:xfrm>
            <a:off x="98598" y="2929473"/>
            <a:ext cx="2492202" cy="228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pitchFamily="84" charset="-128"/>
            </a:endParaRPr>
          </a:p>
        </p:txBody>
      </p:sp>
      <p:sp>
        <p:nvSpPr>
          <p:cNvPr id="7" name="Content Placeholder 1"/>
          <p:cNvSpPr txBox="1">
            <a:spLocks/>
          </p:cNvSpPr>
          <p:nvPr/>
        </p:nvSpPr>
        <p:spPr>
          <a:xfrm>
            <a:off x="3048000" y="1703584"/>
            <a:ext cx="5715000" cy="2144515"/>
          </a:xfrm>
          <a:prstGeom prst="rect">
            <a:avLst/>
          </a:prstGeom>
        </p:spPr>
        <p:txBody>
          <a:bodyPr/>
          <a:lstStyle>
            <a:lvl1pPr marL="228600" indent="-228600" algn="l" rtl="0" eaLnBrk="1" fontAlgn="base" hangingPunct="1">
              <a:spcBef>
                <a:spcPct val="20000"/>
              </a:spcBef>
              <a:spcAft>
                <a:spcPct val="0"/>
              </a:spcAft>
              <a:buClr>
                <a:srgbClr val="19396E"/>
              </a:buClr>
              <a:buSzPct val="100000"/>
              <a:buChar char="•"/>
              <a:defRPr sz="2400" baseline="0">
                <a:solidFill>
                  <a:schemeClr val="accent6"/>
                </a:solidFill>
                <a:latin typeface="Calibri" pitchFamily="34" charset="0"/>
                <a:ea typeface="+mn-ea"/>
                <a:cs typeface="+mn-cs"/>
              </a:defRPr>
            </a:lvl1pPr>
            <a:lvl2pPr marL="457200" indent="-228600" algn="l" rtl="0" eaLnBrk="1" fontAlgn="base" hangingPunct="1">
              <a:spcBef>
                <a:spcPct val="20000"/>
              </a:spcBef>
              <a:spcAft>
                <a:spcPct val="0"/>
              </a:spcAft>
              <a:buClr>
                <a:srgbClr val="5D85A9"/>
              </a:buClr>
              <a:buFont typeface="Wingdings" charset="2"/>
              <a:buChar char="§"/>
              <a:defRPr sz="2000">
                <a:solidFill>
                  <a:schemeClr val="accent6"/>
                </a:solidFill>
                <a:latin typeface="Calibri" pitchFamily="34" charset="0"/>
                <a:ea typeface="+mn-ea"/>
              </a:defRPr>
            </a:lvl2pPr>
            <a:lvl3pPr marL="685800" indent="-228600" algn="l" rtl="0" eaLnBrk="1" fontAlgn="base" hangingPunct="1">
              <a:spcBef>
                <a:spcPct val="20000"/>
              </a:spcBef>
              <a:spcAft>
                <a:spcPct val="0"/>
              </a:spcAft>
              <a:buClr>
                <a:srgbClr val="19396E"/>
              </a:buClr>
              <a:buFont typeface="Courier New"/>
              <a:buChar char="o"/>
              <a:defRPr sz="1800">
                <a:solidFill>
                  <a:schemeClr val="accent6"/>
                </a:solidFill>
                <a:latin typeface="Calibri" pitchFamily="34" charset="0"/>
                <a:ea typeface="+mn-ea"/>
              </a:defRPr>
            </a:lvl3pPr>
            <a:lvl4pPr marL="914400" indent="-228600" algn="l" rtl="0" eaLnBrk="1" fontAlgn="base" hangingPunct="1">
              <a:spcBef>
                <a:spcPct val="20000"/>
              </a:spcBef>
              <a:spcAft>
                <a:spcPct val="0"/>
              </a:spcAft>
              <a:buClr>
                <a:srgbClr val="19396E"/>
              </a:buClr>
              <a:buChar char="–"/>
              <a:defRPr sz="1600">
                <a:solidFill>
                  <a:schemeClr val="accent6"/>
                </a:solidFill>
                <a:latin typeface="Calibri" pitchFamily="34" charset="0"/>
                <a:ea typeface="+mn-ea"/>
              </a:defRPr>
            </a:lvl4pPr>
            <a:lvl5pPr marL="2057400" indent="-228600" algn="l" rtl="0" eaLnBrk="1" fontAlgn="base" hangingPunct="1">
              <a:spcBef>
                <a:spcPct val="20000"/>
              </a:spcBef>
              <a:spcAft>
                <a:spcPct val="0"/>
              </a:spcAft>
              <a:buClr>
                <a:srgbClr val="19396E"/>
              </a:buClr>
              <a:buFont typeface="Wingdings" charset="2"/>
              <a:buChar char="§"/>
              <a:defRPr sz="1600">
                <a:solidFill>
                  <a:schemeClr val="accent4"/>
                </a:solidFill>
                <a:latin typeface="Calibri" pitchFamily="34" charset="0"/>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US" i="0" dirty="0">
                <a:solidFill>
                  <a:schemeClr val="tx1">
                    <a:lumMod val="75000"/>
                    <a:lumOff val="25000"/>
                  </a:schemeClr>
                </a:solidFill>
              </a:rPr>
              <a:t>Unknown Cause (51 MW): </a:t>
            </a:r>
          </a:p>
          <a:p>
            <a:pPr lvl="1"/>
            <a:r>
              <a:rPr lang="en-US" i="0" dirty="0">
                <a:solidFill>
                  <a:schemeClr val="tx1">
                    <a:lumMod val="75000"/>
                    <a:lumOff val="25000"/>
                  </a:schemeClr>
                </a:solidFill>
              </a:rPr>
              <a:t>One facility had insufficient data to perform any useful root cause analysis; the cause of reduction remains unknown. </a:t>
            </a:r>
          </a:p>
        </p:txBody>
      </p:sp>
    </p:spTree>
    <p:extLst>
      <p:ext uri="{BB962C8B-B14F-4D97-AF65-F5344CB8AC3E}">
        <p14:creationId xmlns:p14="http://schemas.microsoft.com/office/powerpoint/2010/main" val="298627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C8FF8EA-265D-40E7-91F8-94533707EE71}"/>
              </a:ext>
            </a:extLst>
          </p:cNvPr>
          <p:cNvSpPr>
            <a:spLocks noGrp="1" noChangeArrowheads="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Additional Observations</a:t>
            </a:r>
            <a:endParaRPr lang="en-US" altLang="en-US">
              <a:solidFill>
                <a:srgbClr val="FF0000"/>
              </a:solidFill>
            </a:endParaRPr>
          </a:p>
        </p:txBody>
      </p:sp>
      <p:sp>
        <p:nvSpPr>
          <p:cNvPr id="20483" name="Content Placeholder 2">
            <a:extLst>
              <a:ext uri="{FF2B5EF4-FFF2-40B4-BE49-F238E27FC236}">
                <a16:creationId xmlns:a16="http://schemas.microsoft.com/office/drawing/2014/main" id="{EB8533BF-EB0C-4E56-A393-C6BF7D6F988A}"/>
              </a:ext>
            </a:extLst>
          </p:cNvPr>
          <p:cNvSpPr>
            <a:spLocks noGrp="1" noChangeArrowheads="1"/>
          </p:cNvSpPr>
          <p:nvPr>
            <p:ph idx="1"/>
          </p:nvPr>
        </p:nvSpPr>
        <p:spPr bwMode="auto">
          <a:xfrm>
            <a:off x="304800" y="990600"/>
            <a:ext cx="8534400" cy="5053013"/>
          </a:xfrm>
        </p:spPr>
        <p:txBody>
          <a:bodyPr vert="horz" wrap="square" lIns="91440" tIns="45720" rIns="91440" bIns="45720" numCol="1" anchor="t" anchorCtr="0" compatLnSpc="1">
            <a:prstTxWarp prst="textNoShape">
              <a:avLst/>
            </a:prstTxWarp>
          </a:bodyPr>
          <a:lstStyle/>
          <a:p>
            <a:pPr>
              <a:defRPr/>
            </a:pPr>
            <a:r>
              <a:rPr lang="en-US" altLang="en-US" sz="1800" dirty="0"/>
              <a:t>Mainly solar projects were affected which could be due to the lack of understanding and experience of the transmission grid compared to wind developers. </a:t>
            </a:r>
          </a:p>
          <a:p>
            <a:pPr>
              <a:defRPr/>
            </a:pPr>
            <a:r>
              <a:rPr lang="en-US" altLang="en-US" sz="1751" dirty="0"/>
              <a:t>Some solar units set default settings with IEEE 1547 (Distribution System) settings.</a:t>
            </a:r>
          </a:p>
          <a:p>
            <a:pPr>
              <a:defRPr/>
            </a:pPr>
            <a:r>
              <a:rPr lang="en-US" altLang="en-US" sz="1751" dirty="0"/>
              <a:t>Ride through performance is at Point Of Interconnection (POI) but settings are based at terminal. </a:t>
            </a:r>
          </a:p>
          <a:p>
            <a:pPr>
              <a:defRPr/>
            </a:pPr>
            <a:r>
              <a:rPr lang="en-US" altLang="en-US" sz="1800" dirty="0"/>
              <a:t>Having raw and filtered Digital Fault Recorder (DFR) or Phasor Measurement Unit (PMU) or relay data was very helpful in troubleshooting. SCADA alone was often insufficient to identify the issues.</a:t>
            </a:r>
          </a:p>
          <a:p>
            <a:pPr>
              <a:defRPr/>
            </a:pPr>
            <a:r>
              <a:rPr lang="en-US" altLang="en-US" sz="1800" dirty="0"/>
              <a:t>May be some potential handoff issues between the inverter controllers and the Power Plant Controller (PPC).</a:t>
            </a:r>
          </a:p>
          <a:p>
            <a:pPr>
              <a:defRPr/>
            </a:pPr>
            <a:r>
              <a:rPr lang="en-US" altLang="en-US" sz="1800" dirty="0"/>
              <a:t>Generators that utilize shunts to meet their minimum required reactive capability are not always switching in shunts to maintain capability at the POI.</a:t>
            </a:r>
            <a:endParaRPr lang="en-US" altLang="en-US" sz="1600" dirty="0"/>
          </a:p>
          <a:p>
            <a:pPr marL="0" indent="0">
              <a:buFont typeface="Arial" panose="020B0604020202020204" pitchFamily="34" charset="0"/>
              <a:buNone/>
              <a:defRPr/>
            </a:pPr>
            <a:endParaRPr lang="en-US" altLang="en-US" sz="1800" dirty="0"/>
          </a:p>
          <a:p>
            <a:pPr>
              <a:defRPr/>
            </a:pPr>
            <a:endParaRPr lang="en-US" altLang="en-US" sz="1800" dirty="0"/>
          </a:p>
        </p:txBody>
      </p:sp>
      <p:sp>
        <p:nvSpPr>
          <p:cNvPr id="21508" name="Slide Number Placeholder 3">
            <a:extLst>
              <a:ext uri="{FF2B5EF4-FFF2-40B4-BE49-F238E27FC236}">
                <a16:creationId xmlns:a16="http://schemas.microsoft.com/office/drawing/2014/main" id="{67E9972E-5365-45A2-A263-B5C140378FF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4FFC27-DC86-4FCE-9128-4AD65FEA08EB}" type="slidenum">
              <a:rPr lang="en-US" altLang="en-US" smtClean="0">
                <a:solidFill>
                  <a:srgbClr val="898989"/>
                </a:solidFill>
              </a:rPr>
              <a:pPr/>
              <a:t>13</a:t>
            </a:fld>
            <a:endParaRPr lang="en-US" altLang="en-US">
              <a:solidFill>
                <a:srgbClr val="898989"/>
              </a:solidFill>
            </a:endParaRPr>
          </a:p>
        </p:txBody>
      </p:sp>
      <p:pic>
        <p:nvPicPr>
          <p:cNvPr id="3" name="Picture 2" descr="Text&#10;&#10;Description automatically generated">
            <a:extLst>
              <a:ext uri="{FF2B5EF4-FFF2-40B4-BE49-F238E27FC236}">
                <a16:creationId xmlns:a16="http://schemas.microsoft.com/office/drawing/2014/main" id="{A7AAB6A4-61D4-4782-9001-28AC4B10C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60" y="5193939"/>
            <a:ext cx="6424217" cy="101354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E980FF7-E841-41A3-B564-79F3245F9CB2}"/>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Solar Growth in ERCOT</a:t>
            </a:r>
          </a:p>
        </p:txBody>
      </p:sp>
      <p:sp>
        <p:nvSpPr>
          <p:cNvPr id="19459" name="Content Placeholder 2">
            <a:extLst>
              <a:ext uri="{FF2B5EF4-FFF2-40B4-BE49-F238E27FC236}">
                <a16:creationId xmlns:a16="http://schemas.microsoft.com/office/drawing/2014/main" id="{A163C5E8-32EE-4B37-A62C-D7D16DC23C93}"/>
              </a:ext>
            </a:extLst>
          </p:cNvPr>
          <p:cNvSpPr>
            <a:spLocks noGrp="1" noChangeArrowheads="1"/>
          </p:cNvSpPr>
          <p:nvPr>
            <p:ph idx="1"/>
          </p:nvPr>
        </p:nvSpPr>
        <p:spPr bwMode="auto">
          <a:xfrm>
            <a:off x="304800" y="990603"/>
            <a:ext cx="8534400" cy="5053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May 9</a:t>
            </a:r>
            <a:r>
              <a:rPr lang="en-US" altLang="en-US" sz="2400" baseline="30000" dirty="0"/>
              <a:t>th</a:t>
            </a:r>
            <a:r>
              <a:rPr lang="en-US" altLang="en-US" sz="2400" dirty="0"/>
              <a:t>, 2021: 7,200 MW solar PV resources in ERCOT</a:t>
            </a:r>
          </a:p>
          <a:p>
            <a:r>
              <a:rPr lang="en-US" altLang="en-US" sz="2400" dirty="0"/>
              <a:t>November 21</a:t>
            </a:r>
            <a:r>
              <a:rPr lang="en-US" altLang="en-US" sz="2400" baseline="30000" dirty="0"/>
              <a:t>st</a:t>
            </a:r>
            <a:r>
              <a:rPr lang="en-US" altLang="en-US" sz="2400" dirty="0"/>
              <a:t>, 2021: Over 10,000 MW solar PV resources in ERCOT</a:t>
            </a:r>
          </a:p>
          <a:p>
            <a:r>
              <a:rPr lang="en-US" altLang="en-US" sz="2400" dirty="0"/>
              <a:t>Up to 25,000 MW of new solar PV resources may connect in ERCOT by end of 2023</a:t>
            </a:r>
          </a:p>
          <a:p>
            <a:r>
              <a:rPr lang="en-US" altLang="en-US" sz="2400" dirty="0"/>
              <a:t>Risk or impact of similar disturbances must be reduced to maintain reliability and prevent more severe consequences.</a:t>
            </a:r>
          </a:p>
          <a:p>
            <a:r>
              <a:rPr lang="en-US" altLang="en-US" sz="2400" dirty="0"/>
              <a:t>The tentative schedule of the ongoing IEEE P2800 is Q2 2022.  May not be in time to address ERCOT’s need.</a:t>
            </a:r>
          </a:p>
          <a:p>
            <a:endParaRPr lang="en-US" altLang="en-US" sz="1800" dirty="0"/>
          </a:p>
        </p:txBody>
      </p:sp>
      <p:sp>
        <p:nvSpPr>
          <p:cNvPr id="19460" name="Slide Number Placeholder 3">
            <a:extLst>
              <a:ext uri="{FF2B5EF4-FFF2-40B4-BE49-F238E27FC236}">
                <a16:creationId xmlns:a16="http://schemas.microsoft.com/office/drawing/2014/main" id="{8B5B802E-510D-4797-8D58-EFC3B907629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BB7BA23A-BEB8-4AFE-9AF9-9D1ACF486AEE}" type="slidenum">
              <a:rPr lang="en-US" altLang="en-US" smtClean="0">
                <a:solidFill>
                  <a:srgbClr val="898989"/>
                </a:solidFill>
              </a:rPr>
              <a:pPr/>
              <a:t>14</a:t>
            </a:fld>
            <a:endParaRPr lang="en-US" altLang="en-US">
              <a:solidFill>
                <a:srgbClr val="898989"/>
              </a:solidFill>
            </a:endParaRPr>
          </a:p>
        </p:txBody>
      </p:sp>
    </p:spTree>
    <p:extLst>
      <p:ext uri="{BB962C8B-B14F-4D97-AF65-F5344CB8AC3E}">
        <p14:creationId xmlns:p14="http://schemas.microsoft.com/office/powerpoint/2010/main" val="284643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9168749-06A2-4DF0-BAFC-6B00B8133984}"/>
              </a:ext>
            </a:extLst>
          </p:cNvPr>
          <p:cNvSpPr>
            <a:spLocks noGrp="1" noChangeArrowheads="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ERCOT specific Recommendations from NERC</a:t>
            </a:r>
            <a:endParaRPr lang="en-US" altLang="en-US" dirty="0">
              <a:solidFill>
                <a:srgbClr val="FF0000"/>
              </a:solidFill>
            </a:endParaRPr>
          </a:p>
        </p:txBody>
      </p:sp>
      <p:sp>
        <p:nvSpPr>
          <p:cNvPr id="22532" name="Slide Number Placeholder 3">
            <a:extLst>
              <a:ext uri="{FF2B5EF4-FFF2-40B4-BE49-F238E27FC236}">
                <a16:creationId xmlns:a16="http://schemas.microsoft.com/office/drawing/2014/main" id="{08FFB8AA-61BB-4DFD-813E-2CD8A5943DB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BE6968-D16F-41C5-A02A-FC4D7FB665D4}" type="slidenum">
              <a:rPr lang="en-US" altLang="en-US" smtClean="0">
                <a:solidFill>
                  <a:srgbClr val="898989"/>
                </a:solidFill>
              </a:rPr>
              <a:pPr/>
              <a:t>15</a:t>
            </a:fld>
            <a:endParaRPr lang="en-US" altLang="en-US">
              <a:solidFill>
                <a:srgbClr val="898989"/>
              </a:solidFill>
            </a:endParaRPr>
          </a:p>
        </p:txBody>
      </p:sp>
      <p:sp>
        <p:nvSpPr>
          <p:cNvPr id="5" name="Content Placeholder 1">
            <a:extLst>
              <a:ext uri="{FF2B5EF4-FFF2-40B4-BE49-F238E27FC236}">
                <a16:creationId xmlns:a16="http://schemas.microsoft.com/office/drawing/2014/main" id="{3C229B69-111D-4ADF-BFB9-FFA6CC64BDFD}"/>
              </a:ext>
            </a:extLst>
          </p:cNvPr>
          <p:cNvSpPr txBox="1">
            <a:spLocks/>
          </p:cNvSpPr>
          <p:nvPr/>
        </p:nvSpPr>
        <p:spPr>
          <a:xfrm>
            <a:off x="346074" y="1325562"/>
            <a:ext cx="8416926" cy="4999038"/>
          </a:xfrm>
          <a:prstGeom prst="rect">
            <a:avLst/>
          </a:prstGeom>
        </p:spPr>
        <p:txBody>
          <a:bodyPr>
            <a:norm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solidFill>
                  <a:schemeClr val="tx1">
                    <a:lumMod val="75000"/>
                    <a:lumOff val="25000"/>
                  </a:schemeClr>
                </a:solidFill>
              </a:rPr>
              <a:t>Adoption of applicable Reliability Guideline Content</a:t>
            </a:r>
          </a:p>
          <a:p>
            <a:r>
              <a:rPr lang="en-US" dirty="0">
                <a:solidFill>
                  <a:schemeClr val="tx1">
                    <a:lumMod val="75000"/>
                    <a:lumOff val="25000"/>
                  </a:schemeClr>
                </a:solidFill>
              </a:rPr>
              <a:t>Follow-Up with all Solar PV Resources in Texas Interconnection</a:t>
            </a:r>
          </a:p>
          <a:p>
            <a:r>
              <a:rPr lang="en-US" dirty="0">
                <a:solidFill>
                  <a:schemeClr val="tx1">
                    <a:lumMod val="75000"/>
                    <a:lumOff val="25000"/>
                  </a:schemeClr>
                </a:solidFill>
              </a:rPr>
              <a:t>Detailed Model Quality Review</a:t>
            </a:r>
          </a:p>
          <a:p>
            <a:r>
              <a:rPr lang="en-US" dirty="0">
                <a:solidFill>
                  <a:schemeClr val="tx1">
                    <a:lumMod val="75000"/>
                    <a:lumOff val="25000"/>
                  </a:schemeClr>
                </a:solidFill>
              </a:rPr>
              <a:t>System Model Validation Effort</a:t>
            </a:r>
          </a:p>
          <a:p>
            <a:r>
              <a:rPr lang="en-US" dirty="0">
                <a:solidFill>
                  <a:schemeClr val="tx1">
                    <a:lumMod val="75000"/>
                    <a:lumOff val="25000"/>
                  </a:schemeClr>
                </a:solidFill>
              </a:rPr>
              <a:t>Gap Analysis of Interconnection Study Process</a:t>
            </a:r>
          </a:p>
        </p:txBody>
      </p:sp>
    </p:spTree>
    <p:extLst>
      <p:ext uri="{BB962C8B-B14F-4D97-AF65-F5344CB8AC3E}">
        <p14:creationId xmlns:p14="http://schemas.microsoft.com/office/powerpoint/2010/main" val="1757050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9168749-06A2-4DF0-BAFC-6B00B8133984}"/>
              </a:ext>
            </a:extLst>
          </p:cNvPr>
          <p:cNvSpPr>
            <a:spLocks noGrp="1" noChangeArrowheads="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Adoption of applicable Reliability Guideline Content</a:t>
            </a:r>
          </a:p>
        </p:txBody>
      </p:sp>
      <p:sp>
        <p:nvSpPr>
          <p:cNvPr id="22532" name="Slide Number Placeholder 3">
            <a:extLst>
              <a:ext uri="{FF2B5EF4-FFF2-40B4-BE49-F238E27FC236}">
                <a16:creationId xmlns:a16="http://schemas.microsoft.com/office/drawing/2014/main" id="{08FFB8AA-61BB-4DFD-813E-2CD8A5943DB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BE6968-D16F-41C5-A02A-FC4D7FB665D4}" type="slidenum">
              <a:rPr lang="en-US" altLang="en-US" smtClean="0">
                <a:solidFill>
                  <a:srgbClr val="898989"/>
                </a:solidFill>
              </a:rPr>
              <a:pPr/>
              <a:t>16</a:t>
            </a:fld>
            <a:endParaRPr lang="en-US" altLang="en-US">
              <a:solidFill>
                <a:srgbClr val="898989"/>
              </a:solidFill>
            </a:endParaRPr>
          </a:p>
        </p:txBody>
      </p:sp>
      <p:sp>
        <p:nvSpPr>
          <p:cNvPr id="5" name="Content Placeholder 1">
            <a:extLst>
              <a:ext uri="{FF2B5EF4-FFF2-40B4-BE49-F238E27FC236}">
                <a16:creationId xmlns:a16="http://schemas.microsoft.com/office/drawing/2014/main" id="{3C229B69-111D-4ADF-BFB9-FFA6CC64BDFD}"/>
              </a:ext>
            </a:extLst>
          </p:cNvPr>
          <p:cNvSpPr txBox="1">
            <a:spLocks/>
          </p:cNvSpPr>
          <p:nvPr/>
        </p:nvSpPr>
        <p:spPr>
          <a:xfrm>
            <a:off x="346074" y="1325562"/>
            <a:ext cx="8416926" cy="4999038"/>
          </a:xfrm>
          <a:prstGeom prst="rect">
            <a:avLst/>
          </a:prstGeom>
        </p:spPr>
        <p:txBody>
          <a:bodyPr>
            <a:norm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ERCOT should ensure that the recommendations contained within the NERC reliability guidelines are comprehensively reviewed and adopted to ensure mitigating actions are put in place to prevent these types of issues in the future. Many of the performance issues in this event could have been mitigated if appropriate performance requirements were established for these resources and interconnection studies were performed to ensure conformance with those requirements.</a:t>
            </a:r>
            <a:endParaRPr lang="en-US" dirty="0">
              <a:solidFill>
                <a:schemeClr val="tx1">
                  <a:lumMod val="75000"/>
                  <a:lumOff val="25000"/>
                </a:schemeClr>
              </a:solidFill>
            </a:endParaRPr>
          </a:p>
        </p:txBody>
      </p:sp>
    </p:spTree>
    <p:extLst>
      <p:ext uri="{BB962C8B-B14F-4D97-AF65-F5344CB8AC3E}">
        <p14:creationId xmlns:p14="http://schemas.microsoft.com/office/powerpoint/2010/main" val="3902763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9168749-06A2-4DF0-BAFC-6B00B8133984}"/>
              </a:ext>
            </a:extLst>
          </p:cNvPr>
          <p:cNvSpPr>
            <a:spLocks noGrp="1" noChangeArrowheads="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100" dirty="0"/>
              <a:t>Follow-Up with all Solar PV Resources in Texas Interconnection</a:t>
            </a:r>
            <a:br>
              <a:rPr lang="en-US" dirty="0">
                <a:solidFill>
                  <a:schemeClr val="tx1">
                    <a:lumMod val="75000"/>
                    <a:lumOff val="25000"/>
                  </a:schemeClr>
                </a:solidFill>
              </a:rPr>
            </a:br>
            <a:endParaRPr lang="en-US" dirty="0"/>
          </a:p>
        </p:txBody>
      </p:sp>
      <p:sp>
        <p:nvSpPr>
          <p:cNvPr id="22532" name="Slide Number Placeholder 3">
            <a:extLst>
              <a:ext uri="{FF2B5EF4-FFF2-40B4-BE49-F238E27FC236}">
                <a16:creationId xmlns:a16="http://schemas.microsoft.com/office/drawing/2014/main" id="{08FFB8AA-61BB-4DFD-813E-2CD8A5943DB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BE6968-D16F-41C5-A02A-FC4D7FB665D4}" type="slidenum">
              <a:rPr lang="en-US" altLang="en-US" smtClean="0">
                <a:solidFill>
                  <a:srgbClr val="898989"/>
                </a:solidFill>
              </a:rPr>
              <a:pPr/>
              <a:t>17</a:t>
            </a:fld>
            <a:endParaRPr lang="en-US" altLang="en-US">
              <a:solidFill>
                <a:srgbClr val="898989"/>
              </a:solidFill>
            </a:endParaRPr>
          </a:p>
        </p:txBody>
      </p:sp>
      <p:sp>
        <p:nvSpPr>
          <p:cNvPr id="5" name="Content Placeholder 1">
            <a:extLst>
              <a:ext uri="{FF2B5EF4-FFF2-40B4-BE49-F238E27FC236}">
                <a16:creationId xmlns:a16="http://schemas.microsoft.com/office/drawing/2014/main" id="{3C229B69-111D-4ADF-BFB9-FFA6CC64BDFD}"/>
              </a:ext>
            </a:extLst>
          </p:cNvPr>
          <p:cNvSpPr txBox="1">
            <a:spLocks/>
          </p:cNvSpPr>
          <p:nvPr/>
        </p:nvSpPr>
        <p:spPr>
          <a:xfrm>
            <a:off x="281780" y="1158081"/>
            <a:ext cx="8416926" cy="4999038"/>
          </a:xfrm>
          <a:prstGeom prst="rect">
            <a:avLst/>
          </a:prstGeom>
        </p:spPr>
        <p:txBody>
          <a:bodyPr>
            <a:norm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ERCOT should conduct outreach and education for all GOs and GOPs with solar PV resources in the Texas Interconnection. This should include follow-ups with the affected facilities to develop mitigating measures for any abnormal performance issues identified in this event. The follow-up should also include an educational outreach effort (e.g., workshop, webinar series, etc.) that provides the details of this analysis, understanding of ERCOT performance requirements and expectations, ERCOT planning and modeling requirements, and key areas of focus for newly interconnecting resources. </a:t>
            </a:r>
          </a:p>
          <a:p>
            <a:pPr marL="0" indent="0">
              <a:buNone/>
            </a:pPr>
            <a:endParaRPr lang="en-US" dirty="0"/>
          </a:p>
          <a:p>
            <a:pPr>
              <a:buFont typeface="Wingdings" panose="05000000000000000000" pitchFamily="2" charset="2"/>
              <a:buChar char="v"/>
            </a:pPr>
            <a:r>
              <a:rPr lang="en-US" sz="1600" dirty="0">
                <a:solidFill>
                  <a:schemeClr val="tx1">
                    <a:lumMod val="75000"/>
                    <a:lumOff val="25000"/>
                  </a:schemeClr>
                </a:solidFill>
              </a:rPr>
              <a:t>ERCOT believes this should not be limited to solar but for all Inverter Based Resources.</a:t>
            </a:r>
          </a:p>
        </p:txBody>
      </p:sp>
    </p:spTree>
    <p:extLst>
      <p:ext uri="{BB962C8B-B14F-4D97-AF65-F5344CB8AC3E}">
        <p14:creationId xmlns:p14="http://schemas.microsoft.com/office/powerpoint/2010/main" val="2950271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9168749-06A2-4DF0-BAFC-6B00B8133984}"/>
              </a:ext>
            </a:extLst>
          </p:cNvPr>
          <p:cNvSpPr>
            <a:spLocks noGrp="1" noChangeArrowheads="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100" dirty="0"/>
              <a:t>Detailed Model Quality Review</a:t>
            </a:r>
            <a:br>
              <a:rPr lang="en-US" sz="1600" dirty="0">
                <a:solidFill>
                  <a:schemeClr val="tx1">
                    <a:lumMod val="75000"/>
                    <a:lumOff val="25000"/>
                  </a:schemeClr>
                </a:solidFill>
              </a:rPr>
            </a:br>
            <a:br>
              <a:rPr lang="en-US" dirty="0">
                <a:solidFill>
                  <a:schemeClr val="tx1">
                    <a:lumMod val="75000"/>
                    <a:lumOff val="25000"/>
                  </a:schemeClr>
                </a:solidFill>
              </a:rPr>
            </a:br>
            <a:endParaRPr lang="en-US" dirty="0"/>
          </a:p>
        </p:txBody>
      </p:sp>
      <p:sp>
        <p:nvSpPr>
          <p:cNvPr id="22532" name="Slide Number Placeholder 3">
            <a:extLst>
              <a:ext uri="{FF2B5EF4-FFF2-40B4-BE49-F238E27FC236}">
                <a16:creationId xmlns:a16="http://schemas.microsoft.com/office/drawing/2014/main" id="{08FFB8AA-61BB-4DFD-813E-2CD8A5943DB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BE6968-D16F-41C5-A02A-FC4D7FB665D4}" type="slidenum">
              <a:rPr lang="en-US" altLang="en-US" smtClean="0">
                <a:solidFill>
                  <a:srgbClr val="898989"/>
                </a:solidFill>
              </a:rPr>
              <a:pPr/>
              <a:t>18</a:t>
            </a:fld>
            <a:endParaRPr lang="en-US" altLang="en-US">
              <a:solidFill>
                <a:srgbClr val="898989"/>
              </a:solidFill>
            </a:endParaRPr>
          </a:p>
        </p:txBody>
      </p:sp>
      <p:sp>
        <p:nvSpPr>
          <p:cNvPr id="5" name="Content Placeholder 1">
            <a:extLst>
              <a:ext uri="{FF2B5EF4-FFF2-40B4-BE49-F238E27FC236}">
                <a16:creationId xmlns:a16="http://schemas.microsoft.com/office/drawing/2014/main" id="{3C229B69-111D-4ADF-BFB9-FFA6CC64BDFD}"/>
              </a:ext>
            </a:extLst>
          </p:cNvPr>
          <p:cNvSpPr txBox="1">
            <a:spLocks/>
          </p:cNvSpPr>
          <p:nvPr/>
        </p:nvSpPr>
        <p:spPr>
          <a:xfrm>
            <a:off x="281780" y="1158081"/>
            <a:ext cx="8416926" cy="4999038"/>
          </a:xfrm>
          <a:prstGeom prst="rect">
            <a:avLst/>
          </a:prstGeom>
        </p:spPr>
        <p:txBody>
          <a:bodyPr>
            <a:normAutofit lnSpcReduction="10000"/>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ERCOT should conduct a detailed model quality review for all inverter-based resources connected to the ERCOT system. This should include both positive sequence and EMT model quality checks against as-built settings, specification sheets, one-line diagrams, and any other information provided to validate that the model is a suitable representation of the installed facility. Models should include any control or protection function that can trip the facility, including (but not limited to) all the protections identified in this disturbance report and all others published by NERC related to solar PV reductions.</a:t>
            </a:r>
          </a:p>
          <a:p>
            <a:endParaRPr lang="en-US" sz="1800" dirty="0">
              <a:effectLst/>
              <a:latin typeface="Calibri" panose="020F0502020204030204" pitchFamily="34" charset="0"/>
              <a:ea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endParaRPr>
          </a:p>
          <a:p>
            <a:pPr>
              <a:buFont typeface="Wingdings" panose="05000000000000000000" pitchFamily="2" charset="2"/>
              <a:buChar char="v"/>
            </a:pPr>
            <a:r>
              <a:rPr lang="en-US" sz="1800" dirty="0">
                <a:latin typeface="Calibri" panose="020F0502020204030204" pitchFamily="34" charset="0"/>
                <a:ea typeface="Times New Roman" panose="02020603050405020304" pitchFamily="18" charset="0"/>
              </a:rPr>
              <a:t>ERCOT has already </a:t>
            </a:r>
            <a:r>
              <a:rPr lang="en-US" sz="1800" dirty="0">
                <a:effectLst/>
                <a:latin typeface="Calibri" panose="020F0502020204030204" pitchFamily="34" charset="0"/>
                <a:ea typeface="Times New Roman" panose="02020603050405020304" pitchFamily="18" charset="0"/>
              </a:rPr>
              <a:t>proposed model quality improvement requirements (PGRR075 effective 5/1/2020 and PGRR085 effective 3/1/2021).</a:t>
            </a:r>
            <a:endParaRPr lang="en-US" dirty="0">
              <a:solidFill>
                <a:schemeClr val="tx1">
                  <a:lumMod val="75000"/>
                  <a:lumOff val="25000"/>
                </a:schemeClr>
              </a:solidFill>
            </a:endParaRPr>
          </a:p>
        </p:txBody>
      </p:sp>
    </p:spTree>
    <p:extLst>
      <p:ext uri="{BB962C8B-B14F-4D97-AF65-F5344CB8AC3E}">
        <p14:creationId xmlns:p14="http://schemas.microsoft.com/office/powerpoint/2010/main" val="2302167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9168749-06A2-4DF0-BAFC-6B00B8133984}"/>
              </a:ext>
            </a:extLst>
          </p:cNvPr>
          <p:cNvSpPr>
            <a:spLocks noGrp="1" noChangeArrowheads="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100" dirty="0"/>
              <a:t>System Model Validation Effort</a:t>
            </a:r>
            <a:br>
              <a:rPr lang="en-US" sz="1600" dirty="0">
                <a:solidFill>
                  <a:schemeClr val="tx1">
                    <a:lumMod val="75000"/>
                    <a:lumOff val="25000"/>
                  </a:schemeClr>
                </a:solidFill>
              </a:rPr>
            </a:br>
            <a:br>
              <a:rPr lang="en-US" sz="1600" dirty="0">
                <a:solidFill>
                  <a:schemeClr val="tx1">
                    <a:lumMod val="75000"/>
                    <a:lumOff val="25000"/>
                  </a:schemeClr>
                </a:solidFill>
              </a:rPr>
            </a:br>
            <a:br>
              <a:rPr lang="en-US" dirty="0">
                <a:solidFill>
                  <a:schemeClr val="tx1">
                    <a:lumMod val="75000"/>
                    <a:lumOff val="25000"/>
                  </a:schemeClr>
                </a:solidFill>
              </a:rPr>
            </a:br>
            <a:endParaRPr lang="en-US" dirty="0"/>
          </a:p>
        </p:txBody>
      </p:sp>
      <p:sp>
        <p:nvSpPr>
          <p:cNvPr id="22532" name="Slide Number Placeholder 3">
            <a:extLst>
              <a:ext uri="{FF2B5EF4-FFF2-40B4-BE49-F238E27FC236}">
                <a16:creationId xmlns:a16="http://schemas.microsoft.com/office/drawing/2014/main" id="{08FFB8AA-61BB-4DFD-813E-2CD8A5943DB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BE6968-D16F-41C5-A02A-FC4D7FB665D4}" type="slidenum">
              <a:rPr lang="en-US" altLang="en-US" smtClean="0">
                <a:solidFill>
                  <a:srgbClr val="898989"/>
                </a:solidFill>
              </a:rPr>
              <a:pPr/>
              <a:t>19</a:t>
            </a:fld>
            <a:endParaRPr lang="en-US" altLang="en-US">
              <a:solidFill>
                <a:srgbClr val="898989"/>
              </a:solidFill>
            </a:endParaRPr>
          </a:p>
        </p:txBody>
      </p:sp>
      <p:sp>
        <p:nvSpPr>
          <p:cNvPr id="5" name="Content Placeholder 1">
            <a:extLst>
              <a:ext uri="{FF2B5EF4-FFF2-40B4-BE49-F238E27FC236}">
                <a16:creationId xmlns:a16="http://schemas.microsoft.com/office/drawing/2014/main" id="{3C229B69-111D-4ADF-BFB9-FFA6CC64BDFD}"/>
              </a:ext>
            </a:extLst>
          </p:cNvPr>
          <p:cNvSpPr txBox="1">
            <a:spLocks/>
          </p:cNvSpPr>
          <p:nvPr/>
        </p:nvSpPr>
        <p:spPr>
          <a:xfrm>
            <a:off x="281780" y="1158081"/>
            <a:ext cx="8416926" cy="4999038"/>
          </a:xfrm>
          <a:prstGeom prst="rect">
            <a:avLst/>
          </a:prstGeom>
        </p:spPr>
        <p:txBody>
          <a:bodyPr>
            <a:norm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ERCOT should conduct a system-wide model validation effort using both positive sequence and EMT models to ensure that those models do not include any deficiencies and can accurately recreate system events. This activity will help ensure that the models can identify future performance issues on the ERCOT system, both for balanced and unbalanced phenomena. </a:t>
            </a:r>
            <a:endParaRPr lang="en-US" dirty="0">
              <a:solidFill>
                <a:schemeClr val="tx1">
                  <a:lumMod val="75000"/>
                  <a:lumOff val="25000"/>
                </a:schemeClr>
              </a:solidFill>
            </a:endParaRPr>
          </a:p>
        </p:txBody>
      </p:sp>
    </p:spTree>
    <p:extLst>
      <p:ext uri="{BB962C8B-B14F-4D97-AF65-F5344CB8AC3E}">
        <p14:creationId xmlns:p14="http://schemas.microsoft.com/office/powerpoint/2010/main" val="3818343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C730-58AF-4FCB-86CC-AB71C5A5C2C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08DA110-ECEE-4F78-A278-8E749EA52EA7}"/>
              </a:ext>
            </a:extLst>
          </p:cNvPr>
          <p:cNvSpPr>
            <a:spLocks noGrp="1"/>
          </p:cNvSpPr>
          <p:nvPr>
            <p:ph idx="1"/>
          </p:nvPr>
        </p:nvSpPr>
        <p:spPr>
          <a:xfrm>
            <a:off x="304800" y="990601"/>
            <a:ext cx="8763000" cy="5052221"/>
          </a:xfrm>
        </p:spPr>
        <p:txBody>
          <a:bodyPr/>
          <a:lstStyle/>
          <a:p>
            <a:r>
              <a:rPr lang="en-US" dirty="0"/>
              <a:t>Some Inverter Based Resources have in recent years demonstrated performance after disturbances that, if left unaddressed, will negatively affect reliability of the BES.  </a:t>
            </a:r>
          </a:p>
          <a:p>
            <a:r>
              <a:rPr lang="en-US" dirty="0"/>
              <a:t>Inverter Based Resources are expected to and required to be able to ride through without tripping or reduction in capability for normal system disturbances that fall within predetermined criteria.  </a:t>
            </a:r>
          </a:p>
          <a:p>
            <a:r>
              <a:rPr lang="en-US" dirty="0"/>
              <a:t>The below references are links to other disturbances similar in nature that have occurred in recent years.</a:t>
            </a:r>
          </a:p>
          <a:p>
            <a:pPr lvl="1"/>
            <a:r>
              <a:rPr lang="en-US" dirty="0">
                <a:hlinkClick r:id="rId2"/>
              </a:rPr>
              <a:t>Blue Cut Fire </a:t>
            </a:r>
            <a:r>
              <a:rPr lang="en-US" dirty="0"/>
              <a:t>– 1200 MW PV reduction after fault </a:t>
            </a:r>
          </a:p>
          <a:p>
            <a:pPr lvl="1"/>
            <a:r>
              <a:rPr lang="en-US" dirty="0">
                <a:hlinkClick r:id="rId2"/>
              </a:rPr>
              <a:t>Canyon 2 Fire </a:t>
            </a:r>
            <a:r>
              <a:rPr lang="en-US" dirty="0"/>
              <a:t>– 900 MW PV reduction after fault</a:t>
            </a:r>
          </a:p>
          <a:p>
            <a:pPr lvl="1"/>
            <a:r>
              <a:rPr lang="en-US" dirty="0">
                <a:hlinkClick r:id="rId3"/>
              </a:rPr>
              <a:t>San Fernando Disturbance </a:t>
            </a:r>
            <a:r>
              <a:rPr lang="en-US" dirty="0"/>
              <a:t>– 1200 MW PV reduction after two faults</a:t>
            </a:r>
          </a:p>
          <a:p>
            <a:pPr lvl="1"/>
            <a:r>
              <a:rPr lang="en-US" b="1" dirty="0">
                <a:hlinkClick r:id="rId4"/>
              </a:rPr>
              <a:t>Odessa Disturbance </a:t>
            </a:r>
            <a:r>
              <a:rPr lang="en-US" dirty="0"/>
              <a:t>– 1340 MW of PV and Wind IBRs reduction after fault</a:t>
            </a:r>
          </a:p>
          <a:p>
            <a:r>
              <a:rPr lang="en-US" dirty="0"/>
              <a:t>Additional guidelines published by NERC </a:t>
            </a:r>
          </a:p>
          <a:p>
            <a:pPr lvl="2">
              <a:defRPr/>
            </a:pPr>
            <a:r>
              <a:rPr lang="en-US" sz="1200" u="sng" dirty="0">
                <a:solidFill>
                  <a:srgbClr val="0563C1"/>
                </a:solidFill>
                <a:ea typeface="Calibri" panose="020F0502020204030204" pitchFamily="34" charset="0"/>
                <a:hlinkClick r:id="rId5"/>
              </a:rPr>
              <a:t>https://www.nerc.com/comm/RSTC_Reliability_Guidelines/Inverter Based_Resource_Performance_Guideline.pdf</a:t>
            </a:r>
            <a:endParaRPr lang="en-US" altLang="en-US" sz="1200" dirty="0"/>
          </a:p>
          <a:p>
            <a:pPr lvl="2">
              <a:defRPr/>
            </a:pPr>
            <a:r>
              <a:rPr lang="en-US" sz="1200" u="sng" dirty="0">
                <a:solidFill>
                  <a:srgbClr val="0563C1"/>
                </a:solidFill>
                <a:ea typeface="Calibri" panose="020F0502020204030204" pitchFamily="34" charset="0"/>
                <a:hlinkClick r:id="rId6"/>
              </a:rPr>
              <a:t>https://www.nerc.com/comm/PC/Pages/Inverter-Based-Resource-Performance-Task-Force.aspx</a:t>
            </a:r>
            <a:endParaRPr lang="en-US" sz="1200" u="sng" dirty="0">
              <a:solidFill>
                <a:srgbClr val="0563C1"/>
              </a:solidFill>
              <a:ea typeface="Calibri" panose="020F0502020204030204" pitchFamily="34" charset="0"/>
            </a:endParaRPr>
          </a:p>
          <a:p>
            <a:pPr lvl="1"/>
            <a:endParaRPr lang="en-US" dirty="0"/>
          </a:p>
        </p:txBody>
      </p:sp>
      <p:sp>
        <p:nvSpPr>
          <p:cNvPr id="4" name="Slide Number Placeholder 3">
            <a:extLst>
              <a:ext uri="{FF2B5EF4-FFF2-40B4-BE49-F238E27FC236}">
                <a16:creationId xmlns:a16="http://schemas.microsoft.com/office/drawing/2014/main" id="{DECCFF9F-CE2F-4A02-AAFD-0C398544453F}"/>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629991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9168749-06A2-4DF0-BAFC-6B00B8133984}"/>
              </a:ext>
            </a:extLst>
          </p:cNvPr>
          <p:cNvSpPr>
            <a:spLocks noGrp="1" noChangeArrowheads="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100" dirty="0"/>
              <a:t>Gap Analysis of Interconnection Study Process</a:t>
            </a:r>
            <a:br>
              <a:rPr lang="en-US" sz="1600" dirty="0">
                <a:solidFill>
                  <a:schemeClr val="tx1">
                    <a:lumMod val="75000"/>
                    <a:lumOff val="25000"/>
                  </a:schemeClr>
                </a:solidFill>
              </a:rPr>
            </a:br>
            <a:br>
              <a:rPr lang="en-US" sz="1600" dirty="0">
                <a:solidFill>
                  <a:schemeClr val="tx1">
                    <a:lumMod val="75000"/>
                    <a:lumOff val="25000"/>
                  </a:schemeClr>
                </a:solidFill>
              </a:rPr>
            </a:br>
            <a:br>
              <a:rPr lang="en-US" dirty="0">
                <a:solidFill>
                  <a:schemeClr val="tx1">
                    <a:lumMod val="75000"/>
                    <a:lumOff val="25000"/>
                  </a:schemeClr>
                </a:solidFill>
              </a:rPr>
            </a:br>
            <a:endParaRPr lang="en-US" dirty="0"/>
          </a:p>
        </p:txBody>
      </p:sp>
      <p:sp>
        <p:nvSpPr>
          <p:cNvPr id="22532" name="Slide Number Placeholder 3">
            <a:extLst>
              <a:ext uri="{FF2B5EF4-FFF2-40B4-BE49-F238E27FC236}">
                <a16:creationId xmlns:a16="http://schemas.microsoft.com/office/drawing/2014/main" id="{08FFB8AA-61BB-4DFD-813E-2CD8A5943DB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BE6968-D16F-41C5-A02A-FC4D7FB665D4}" type="slidenum">
              <a:rPr lang="en-US" altLang="en-US" smtClean="0">
                <a:solidFill>
                  <a:srgbClr val="898989"/>
                </a:solidFill>
              </a:rPr>
              <a:pPr/>
              <a:t>20</a:t>
            </a:fld>
            <a:endParaRPr lang="en-US" altLang="en-US">
              <a:solidFill>
                <a:srgbClr val="898989"/>
              </a:solidFill>
            </a:endParaRPr>
          </a:p>
        </p:txBody>
      </p:sp>
      <p:sp>
        <p:nvSpPr>
          <p:cNvPr id="5" name="Content Placeholder 1">
            <a:extLst>
              <a:ext uri="{FF2B5EF4-FFF2-40B4-BE49-F238E27FC236}">
                <a16:creationId xmlns:a16="http://schemas.microsoft.com/office/drawing/2014/main" id="{3C229B69-111D-4ADF-BFB9-FFA6CC64BDFD}"/>
              </a:ext>
            </a:extLst>
          </p:cNvPr>
          <p:cNvSpPr txBox="1">
            <a:spLocks/>
          </p:cNvSpPr>
          <p:nvPr/>
        </p:nvSpPr>
        <p:spPr>
          <a:xfrm>
            <a:off x="281780" y="1158081"/>
            <a:ext cx="8416926" cy="4999038"/>
          </a:xfrm>
          <a:prstGeom prst="rect">
            <a:avLst/>
          </a:prstGeom>
        </p:spPr>
        <p:txBody>
          <a:bodyPr>
            <a:normAutofit lnSpcReduction="10000"/>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ERCOT should conduct a comprehensive gap analysis of its interconnection study process to identify areas of improvement to address the shortcomings identified in this report. As stated, the interconnection study process should ensure reliable performance from all interconnecting plants and any performance requirements not met should have mitigating actions before proceeding in the interconnection queue. With the growing level of inverter-based resources, particularly in Texas, this should include detailed EMT modeling for ride - through assessments. Clear interconnection requirements should be in place such that any plant performance issues for facilities not meeting those requirements can be mitigated through effective means</a:t>
            </a:r>
            <a:endParaRPr lang="en-US" dirty="0">
              <a:solidFill>
                <a:schemeClr val="tx1">
                  <a:lumMod val="75000"/>
                  <a:lumOff val="25000"/>
                </a:schemeClr>
              </a:solidFill>
            </a:endParaRPr>
          </a:p>
        </p:txBody>
      </p:sp>
    </p:spTree>
    <p:extLst>
      <p:ext uri="{BB962C8B-B14F-4D97-AF65-F5344CB8AC3E}">
        <p14:creationId xmlns:p14="http://schemas.microsoft.com/office/powerpoint/2010/main" val="48476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91490" y="365125"/>
            <a:ext cx="3840085" cy="1692794"/>
          </a:xfrm>
        </p:spPr>
        <p:txBody>
          <a:bodyPr vert="horz" lIns="91440" tIns="45720" rIns="91440" bIns="45720" rtlCol="0" anchor="ctr">
            <a:normAutofit/>
          </a:bodyPr>
          <a:lstStyle/>
          <a:p>
            <a:pPr algn="l" defTabSz="914400">
              <a:lnSpc>
                <a:spcPct val="90000"/>
              </a:lnSpc>
            </a:pPr>
            <a:r>
              <a:rPr lang="en-US" sz="3400" dirty="0">
                <a:solidFill>
                  <a:schemeClr val="tx1"/>
                </a:solidFill>
                <a:latin typeface="+mj-lt"/>
                <a:ea typeface="+mj-ea"/>
                <a:cs typeface="+mj-cs"/>
              </a:rPr>
              <a:t>Questions?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Content Placeholder 4" descr="Question mark on green pastel background">
            <a:extLst>
              <a:ext uri="{FF2B5EF4-FFF2-40B4-BE49-F238E27FC236}">
                <a16:creationId xmlns:a16="http://schemas.microsoft.com/office/drawing/2014/main" id="{A1F1641B-798B-4828-8A83-41D77AB0FD22}"/>
              </a:ext>
            </a:extLst>
          </p:cNvPr>
          <p:cNvPicPr>
            <a:picLocks noChangeAspect="1"/>
          </p:cNvPicPr>
          <p:nvPr/>
        </p:nvPicPr>
        <p:blipFill rotWithShape="1">
          <a:blip r:embed="rId4">
            <a:extLst>
              <a:ext uri="{28A0092B-C50C-407E-A947-70E740481C1C}">
                <a14:useLocalDpi xmlns:a14="http://schemas.microsoft.com/office/drawing/2010/main" val="0"/>
              </a:ext>
            </a:extLst>
          </a:blip>
          <a:srcRect l="44015" r="4204"/>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57700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F0F33DB-D71E-47C2-856A-E12CC3B4DFE1}"/>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Event Overview </a:t>
            </a:r>
          </a:p>
        </p:txBody>
      </p:sp>
      <p:sp>
        <p:nvSpPr>
          <p:cNvPr id="8195" name="Content Placeholder 2">
            <a:extLst>
              <a:ext uri="{FF2B5EF4-FFF2-40B4-BE49-F238E27FC236}">
                <a16:creationId xmlns:a16="http://schemas.microsoft.com/office/drawing/2014/main" id="{08DE8B03-6066-4804-ABC5-9E4F37BC0B50}"/>
              </a:ext>
            </a:extLst>
          </p:cNvPr>
          <p:cNvSpPr>
            <a:spLocks noGrp="1" noChangeArrowheads="1"/>
          </p:cNvSpPr>
          <p:nvPr>
            <p:ph idx="1"/>
          </p:nvPr>
        </p:nvSpPr>
        <p:spPr bwMode="auto">
          <a:xfrm>
            <a:off x="304800" y="990603"/>
            <a:ext cx="8534400" cy="5053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dirty="0"/>
              <a:t>May 9, 2021, 1PH fault at Natural Gas unit 18/345-kV GSU and cleared in 3 cycles, unit was tripped accordingly (192 MW).</a:t>
            </a:r>
          </a:p>
          <a:p>
            <a:pPr marL="0" indent="0">
              <a:buNone/>
            </a:pPr>
            <a:endParaRPr lang="en-US" altLang="en-US" sz="1800" dirty="0"/>
          </a:p>
          <a:p>
            <a:r>
              <a:rPr lang="en-US" altLang="en-US" sz="1800" dirty="0"/>
              <a:t>Several inverter-based resources </a:t>
            </a:r>
            <a:r>
              <a:rPr lang="en-US" altLang="en-US" sz="1800" b="1" u="sng" dirty="0"/>
              <a:t>tripped or temporarily reduced </a:t>
            </a:r>
            <a:r>
              <a:rPr lang="en-US" altLang="en-US" sz="1800" dirty="0"/>
              <a:t>their MW output simultaneously from non-consequential interruption for loss of 1,148 MW of generation totaling a generation loss of approximately 1,340 MW. </a:t>
            </a:r>
          </a:p>
          <a:p>
            <a:endParaRPr lang="en-US" altLang="en-US" sz="1800" dirty="0"/>
          </a:p>
          <a:p>
            <a:r>
              <a:rPr lang="en-US" altLang="en-US" sz="1800" b="1" u="sng" dirty="0"/>
              <a:t>18 solar, 3 wind projects </a:t>
            </a:r>
            <a:r>
              <a:rPr lang="en-US" altLang="en-US" sz="1800" dirty="0"/>
              <a:t>and one combined cycle train either tripped or temporary experienced active power reduction and restored within few seconds to few minutes. </a:t>
            </a:r>
          </a:p>
          <a:p>
            <a:pPr lvl="1"/>
            <a:r>
              <a:rPr lang="en-US" altLang="en-US" sz="1600" dirty="0"/>
              <a:t>The affected combined cycle train was due to the fault and fault clearing that tripped one of the CTs of the train. </a:t>
            </a:r>
          </a:p>
          <a:p>
            <a:pPr lvl="1"/>
            <a:r>
              <a:rPr lang="en-US" altLang="en-US" sz="1600" dirty="0"/>
              <a:t>IBRs were tripped or experienced temporary MW reduction as they responded to the system disturbance</a:t>
            </a:r>
          </a:p>
        </p:txBody>
      </p:sp>
      <p:sp>
        <p:nvSpPr>
          <p:cNvPr id="8196" name="Slide Number Placeholder 3">
            <a:extLst>
              <a:ext uri="{FF2B5EF4-FFF2-40B4-BE49-F238E27FC236}">
                <a16:creationId xmlns:a16="http://schemas.microsoft.com/office/drawing/2014/main" id="{98AFB4EE-F13B-481D-A7A6-CA7BB832492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F1F4B744-C3E0-4F14-A292-DE8C6D24A53E}" type="slidenum">
              <a:rPr lang="en-US" altLang="en-US" smtClean="0">
                <a:solidFill>
                  <a:srgbClr val="898989"/>
                </a:solidFill>
              </a:rPr>
              <a:pPr/>
              <a:t>3</a:t>
            </a:fld>
            <a:endParaRPr lang="en-US" altLang="en-US">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BF51544-BA55-48BA-92CD-F2C91F2F23B2}"/>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Overview of Impacted Solar Projects</a:t>
            </a:r>
            <a:endParaRPr lang="en-US" altLang="en-US" dirty="0">
              <a:solidFill>
                <a:srgbClr val="FF0000"/>
              </a:solidFill>
            </a:endParaRPr>
          </a:p>
        </p:txBody>
      </p:sp>
      <p:sp>
        <p:nvSpPr>
          <p:cNvPr id="9219" name="Slide Number Placeholder 3">
            <a:extLst>
              <a:ext uri="{FF2B5EF4-FFF2-40B4-BE49-F238E27FC236}">
                <a16:creationId xmlns:a16="http://schemas.microsoft.com/office/drawing/2014/main" id="{ED87E503-623D-427B-B0C2-371A15D7C4A9}"/>
              </a:ext>
            </a:extLst>
          </p:cNvPr>
          <p:cNvSpPr>
            <a:spLocks noGrp="1" noChangeArrowheads="1"/>
          </p:cNvSpPr>
          <p:nvPr>
            <p:ph type="sldNum" sz="quarter" idx="11"/>
          </p:nvPr>
        </p:nvSpPr>
        <p:spPr bwMode="auto">
          <a:xfrm>
            <a:off x="8496300" y="6294439"/>
            <a:ext cx="533400" cy="22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1E76FBBE-349A-4623-BB88-58BBF823126C}" type="slidenum">
              <a:rPr lang="en-US" altLang="en-US" smtClean="0">
                <a:solidFill>
                  <a:srgbClr val="898989"/>
                </a:solidFill>
              </a:rPr>
              <a:pPr/>
              <a:t>4</a:t>
            </a:fld>
            <a:endParaRPr lang="en-US" altLang="en-US">
              <a:solidFill>
                <a:srgbClr val="898989"/>
              </a:solidFill>
            </a:endParaRPr>
          </a:p>
        </p:txBody>
      </p:sp>
      <p:pic>
        <p:nvPicPr>
          <p:cNvPr id="9220" name="Picture 4">
            <a:extLst>
              <a:ext uri="{FF2B5EF4-FFF2-40B4-BE49-F238E27FC236}">
                <a16:creationId xmlns:a16="http://schemas.microsoft.com/office/drawing/2014/main" id="{E4E8339A-A784-429C-85D4-6312A21ED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6" y="977902"/>
            <a:ext cx="59467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llout: Bent Line 8">
            <a:extLst>
              <a:ext uri="{FF2B5EF4-FFF2-40B4-BE49-F238E27FC236}">
                <a16:creationId xmlns:a16="http://schemas.microsoft.com/office/drawing/2014/main" id="{351DCAD1-1A5F-4A76-9659-4E25189C6A9A}"/>
              </a:ext>
            </a:extLst>
          </p:cNvPr>
          <p:cNvSpPr/>
          <p:nvPr/>
        </p:nvSpPr>
        <p:spPr>
          <a:xfrm>
            <a:off x="34925" y="5468941"/>
            <a:ext cx="1447800" cy="288925"/>
          </a:xfrm>
          <a:prstGeom prst="borderCallout2">
            <a:avLst>
              <a:gd name="adj1" fmla="val 38476"/>
              <a:gd name="adj2" fmla="val 101027"/>
              <a:gd name="adj3" fmla="val 36284"/>
              <a:gd name="adj4" fmla="val 108774"/>
              <a:gd name="adj5" fmla="val 43071"/>
              <a:gd name="adj6" fmla="val 140306"/>
            </a:avLst>
          </a:prstGeom>
          <a:solidFill>
            <a:srgbClr val="C00000"/>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(69)</a:t>
            </a:r>
          </a:p>
        </p:txBody>
      </p:sp>
      <p:sp>
        <p:nvSpPr>
          <p:cNvPr id="10" name="Callout: Bent Line 9">
            <a:extLst>
              <a:ext uri="{FF2B5EF4-FFF2-40B4-BE49-F238E27FC236}">
                <a16:creationId xmlns:a16="http://schemas.microsoft.com/office/drawing/2014/main" id="{548A761F-5886-411A-85B6-636AC809DE27}"/>
              </a:ext>
            </a:extLst>
          </p:cNvPr>
          <p:cNvSpPr/>
          <p:nvPr/>
        </p:nvSpPr>
        <p:spPr>
          <a:xfrm>
            <a:off x="38100" y="5064129"/>
            <a:ext cx="1447800" cy="290513"/>
          </a:xfrm>
          <a:prstGeom prst="borderCallout2">
            <a:avLst>
              <a:gd name="adj1" fmla="val 38476"/>
              <a:gd name="adj2" fmla="val 101027"/>
              <a:gd name="adj3" fmla="val 37769"/>
              <a:gd name="adj4" fmla="val 164137"/>
              <a:gd name="adj5" fmla="val -88861"/>
              <a:gd name="adj6" fmla="val 200238"/>
            </a:avLst>
          </a:prstGeom>
          <a:solidFill>
            <a:srgbClr val="C00000"/>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1" name="Callout: Bent Line 10">
            <a:extLst>
              <a:ext uri="{FF2B5EF4-FFF2-40B4-BE49-F238E27FC236}">
                <a16:creationId xmlns:a16="http://schemas.microsoft.com/office/drawing/2014/main" id="{E3EA66F2-6E3F-4C9C-8ED3-0698F95A4F26}"/>
              </a:ext>
            </a:extLst>
          </p:cNvPr>
          <p:cNvSpPr/>
          <p:nvPr/>
        </p:nvSpPr>
        <p:spPr>
          <a:xfrm>
            <a:off x="50800" y="4660903"/>
            <a:ext cx="1447800" cy="288925"/>
          </a:xfrm>
          <a:prstGeom prst="borderCallout2">
            <a:avLst>
              <a:gd name="adj1" fmla="val 38476"/>
              <a:gd name="adj2" fmla="val 101027"/>
              <a:gd name="adj3" fmla="val 43212"/>
              <a:gd name="adj4" fmla="val 170786"/>
              <a:gd name="adj5" fmla="val -90982"/>
              <a:gd name="adj6" fmla="val 216282"/>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2" name="Callout: Bent Line 11">
            <a:extLst>
              <a:ext uri="{FF2B5EF4-FFF2-40B4-BE49-F238E27FC236}">
                <a16:creationId xmlns:a16="http://schemas.microsoft.com/office/drawing/2014/main" id="{CAA7BB53-51FC-4247-AC2F-D1C863EFEA89}"/>
              </a:ext>
            </a:extLst>
          </p:cNvPr>
          <p:cNvSpPr/>
          <p:nvPr/>
        </p:nvSpPr>
        <p:spPr>
          <a:xfrm>
            <a:off x="42863" y="4294188"/>
            <a:ext cx="1447800" cy="290512"/>
          </a:xfrm>
          <a:prstGeom prst="borderCallout2">
            <a:avLst>
              <a:gd name="adj1" fmla="val 38476"/>
              <a:gd name="adj2" fmla="val 101027"/>
              <a:gd name="adj3" fmla="val 40667"/>
              <a:gd name="adj4" fmla="val 191669"/>
              <a:gd name="adj5" fmla="val 29001"/>
              <a:gd name="adj6" fmla="val 208953"/>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3" name="Callout: Bent Line 12">
            <a:extLst>
              <a:ext uri="{FF2B5EF4-FFF2-40B4-BE49-F238E27FC236}">
                <a16:creationId xmlns:a16="http://schemas.microsoft.com/office/drawing/2014/main" id="{04C051C4-A47E-471C-8363-86D1106BBA00}"/>
              </a:ext>
            </a:extLst>
          </p:cNvPr>
          <p:cNvSpPr/>
          <p:nvPr/>
        </p:nvSpPr>
        <p:spPr>
          <a:xfrm>
            <a:off x="38100" y="3892553"/>
            <a:ext cx="1447800" cy="288925"/>
          </a:xfrm>
          <a:prstGeom prst="borderCallout2">
            <a:avLst>
              <a:gd name="adj1" fmla="val 38476"/>
              <a:gd name="adj2" fmla="val 101027"/>
              <a:gd name="adj3" fmla="val 40667"/>
              <a:gd name="adj4" fmla="val 191669"/>
              <a:gd name="adj5" fmla="val 92279"/>
              <a:gd name="adj6" fmla="val 225379"/>
            </a:avLst>
          </a:prstGeom>
          <a:solidFill>
            <a:srgbClr val="00B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4" name="Callout: Bent Line 13">
            <a:extLst>
              <a:ext uri="{FF2B5EF4-FFF2-40B4-BE49-F238E27FC236}">
                <a16:creationId xmlns:a16="http://schemas.microsoft.com/office/drawing/2014/main" id="{959D0503-BD5D-4279-AA63-E74FEC31F520}"/>
              </a:ext>
            </a:extLst>
          </p:cNvPr>
          <p:cNvSpPr/>
          <p:nvPr/>
        </p:nvSpPr>
        <p:spPr>
          <a:xfrm>
            <a:off x="38103" y="3478213"/>
            <a:ext cx="1444625" cy="290512"/>
          </a:xfrm>
          <a:prstGeom prst="borderCallout2">
            <a:avLst>
              <a:gd name="adj1" fmla="val 38476"/>
              <a:gd name="adj2" fmla="val 101027"/>
              <a:gd name="adj3" fmla="val 44768"/>
              <a:gd name="adj4" fmla="val 161095"/>
              <a:gd name="adj5" fmla="val 261683"/>
              <a:gd name="adj6" fmla="val 243423"/>
            </a:avLst>
          </a:prstGeom>
          <a:solidFill>
            <a:srgbClr val="C00000"/>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5" name="Callout: Bent Line 14">
            <a:extLst>
              <a:ext uri="{FF2B5EF4-FFF2-40B4-BE49-F238E27FC236}">
                <a16:creationId xmlns:a16="http://schemas.microsoft.com/office/drawing/2014/main" id="{2E88388F-95A9-41EC-8BBF-33B078B5388E}"/>
              </a:ext>
            </a:extLst>
          </p:cNvPr>
          <p:cNvSpPr/>
          <p:nvPr/>
        </p:nvSpPr>
        <p:spPr>
          <a:xfrm>
            <a:off x="38103" y="3070228"/>
            <a:ext cx="1444625" cy="288925"/>
          </a:xfrm>
          <a:prstGeom prst="borderCallout2">
            <a:avLst>
              <a:gd name="adj1" fmla="val 38476"/>
              <a:gd name="adj2" fmla="val 101027"/>
              <a:gd name="adj3" fmla="val 34092"/>
              <a:gd name="adj4" fmla="val 115353"/>
              <a:gd name="adj5" fmla="val 31122"/>
              <a:gd name="adj6" fmla="val 242586"/>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6" name="Callout: Bent Line 15">
            <a:extLst>
              <a:ext uri="{FF2B5EF4-FFF2-40B4-BE49-F238E27FC236}">
                <a16:creationId xmlns:a16="http://schemas.microsoft.com/office/drawing/2014/main" id="{A9D7B43F-F338-4023-9FEC-DACEBF817BAC}"/>
              </a:ext>
            </a:extLst>
          </p:cNvPr>
          <p:cNvSpPr/>
          <p:nvPr/>
        </p:nvSpPr>
        <p:spPr>
          <a:xfrm>
            <a:off x="38103" y="2665413"/>
            <a:ext cx="1444625" cy="290512"/>
          </a:xfrm>
          <a:prstGeom prst="borderCallout2">
            <a:avLst>
              <a:gd name="adj1" fmla="val 38476"/>
              <a:gd name="adj2" fmla="val 101027"/>
              <a:gd name="adj3" fmla="val 43920"/>
              <a:gd name="adj4" fmla="val 242854"/>
              <a:gd name="adj5" fmla="val 249735"/>
              <a:gd name="adj6" fmla="val 257914"/>
            </a:avLst>
          </a:prstGeom>
          <a:solidFill>
            <a:srgbClr val="C0000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7" name="Callout: Bent Line 16">
            <a:extLst>
              <a:ext uri="{FF2B5EF4-FFF2-40B4-BE49-F238E27FC236}">
                <a16:creationId xmlns:a16="http://schemas.microsoft.com/office/drawing/2014/main" id="{271A7309-E623-4C11-9570-C59FC94C1759}"/>
              </a:ext>
            </a:extLst>
          </p:cNvPr>
          <p:cNvSpPr/>
          <p:nvPr/>
        </p:nvSpPr>
        <p:spPr>
          <a:xfrm>
            <a:off x="7585075" y="5476878"/>
            <a:ext cx="1447800" cy="290513"/>
          </a:xfrm>
          <a:prstGeom prst="borderCallout2">
            <a:avLst>
              <a:gd name="adj1" fmla="val 18750"/>
              <a:gd name="adj2" fmla="val -1202"/>
              <a:gd name="adj3" fmla="val 18467"/>
              <a:gd name="adj4" fmla="val -150304"/>
              <a:gd name="adj5" fmla="val -409426"/>
              <a:gd name="adj6" fmla="val -250008"/>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(345)</a:t>
            </a:r>
          </a:p>
        </p:txBody>
      </p:sp>
      <p:sp>
        <p:nvSpPr>
          <p:cNvPr id="18" name="Callout: Bent Line 17">
            <a:extLst>
              <a:ext uri="{FF2B5EF4-FFF2-40B4-BE49-F238E27FC236}">
                <a16:creationId xmlns:a16="http://schemas.microsoft.com/office/drawing/2014/main" id="{78E59485-7550-463F-BDC5-ECF8A0EED136}"/>
              </a:ext>
            </a:extLst>
          </p:cNvPr>
          <p:cNvSpPr/>
          <p:nvPr/>
        </p:nvSpPr>
        <p:spPr>
          <a:xfrm>
            <a:off x="7585075" y="5064129"/>
            <a:ext cx="1447800" cy="290513"/>
          </a:xfrm>
          <a:prstGeom prst="borderCallout2">
            <a:avLst>
              <a:gd name="adj1" fmla="val 13659"/>
              <a:gd name="adj2" fmla="val -1202"/>
              <a:gd name="adj3" fmla="val -976"/>
              <a:gd name="adj4" fmla="val -139474"/>
              <a:gd name="adj5" fmla="val -237196"/>
              <a:gd name="adj6" fmla="val -235287"/>
            </a:avLst>
          </a:prstGeom>
          <a:solidFill>
            <a:srgbClr val="00B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9" name="Callout: Bent Line 18">
            <a:extLst>
              <a:ext uri="{FF2B5EF4-FFF2-40B4-BE49-F238E27FC236}">
                <a16:creationId xmlns:a16="http://schemas.microsoft.com/office/drawing/2014/main" id="{5C9A2625-075B-4BB7-A131-B92742A896E7}"/>
              </a:ext>
            </a:extLst>
          </p:cNvPr>
          <p:cNvSpPr/>
          <p:nvPr/>
        </p:nvSpPr>
        <p:spPr>
          <a:xfrm>
            <a:off x="7585075" y="4643439"/>
            <a:ext cx="1447800" cy="290512"/>
          </a:xfrm>
          <a:prstGeom prst="borderCallout2">
            <a:avLst>
              <a:gd name="adj1" fmla="val 16204"/>
              <a:gd name="adj2" fmla="val -184"/>
              <a:gd name="adj3" fmla="val -976"/>
              <a:gd name="adj4" fmla="val -139474"/>
              <a:gd name="adj5" fmla="val -171725"/>
              <a:gd name="adj6" fmla="val -229868"/>
            </a:avLst>
          </a:prstGeom>
          <a:solidFill>
            <a:srgbClr val="00B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(345)</a:t>
            </a:r>
          </a:p>
        </p:txBody>
      </p:sp>
      <p:sp>
        <p:nvSpPr>
          <p:cNvPr id="20" name="Callout: Bent Line 19">
            <a:extLst>
              <a:ext uri="{FF2B5EF4-FFF2-40B4-BE49-F238E27FC236}">
                <a16:creationId xmlns:a16="http://schemas.microsoft.com/office/drawing/2014/main" id="{C57EFCDB-8A09-40D9-AAAD-6E6A8B2F8984}"/>
              </a:ext>
            </a:extLst>
          </p:cNvPr>
          <p:cNvSpPr/>
          <p:nvPr/>
        </p:nvSpPr>
        <p:spPr>
          <a:xfrm>
            <a:off x="7585075" y="3935416"/>
            <a:ext cx="1447800" cy="611187"/>
          </a:xfrm>
          <a:prstGeom prst="borderCallout2">
            <a:avLst>
              <a:gd name="adj1" fmla="val 16332"/>
              <a:gd name="adj2" fmla="val -693"/>
              <a:gd name="adj3" fmla="val 5788"/>
              <a:gd name="adj4" fmla="val -214743"/>
              <a:gd name="adj5" fmla="val 23783"/>
              <a:gd name="adj6" fmla="val -237780"/>
            </a:avLst>
          </a:prstGeom>
          <a:solidFill>
            <a:srgbClr val="C00000"/>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3 Solar Units (138)</a:t>
            </a:r>
          </a:p>
        </p:txBody>
      </p:sp>
      <p:sp>
        <p:nvSpPr>
          <p:cNvPr id="21" name="Callout: Bent Line 20">
            <a:extLst>
              <a:ext uri="{FF2B5EF4-FFF2-40B4-BE49-F238E27FC236}">
                <a16:creationId xmlns:a16="http://schemas.microsoft.com/office/drawing/2014/main" id="{089BF14C-B03A-4546-9996-09034626767A}"/>
              </a:ext>
            </a:extLst>
          </p:cNvPr>
          <p:cNvSpPr/>
          <p:nvPr/>
        </p:nvSpPr>
        <p:spPr>
          <a:xfrm>
            <a:off x="7581901" y="2520954"/>
            <a:ext cx="1435100" cy="290513"/>
          </a:xfrm>
          <a:prstGeom prst="borderCallout2">
            <a:avLst>
              <a:gd name="adj1" fmla="val 23840"/>
              <a:gd name="adj2" fmla="val -1139"/>
              <a:gd name="adj3" fmla="val 22780"/>
              <a:gd name="adj4" fmla="val -19644"/>
              <a:gd name="adj5" fmla="val 66755"/>
              <a:gd name="adj6" fmla="val -78080"/>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(345)</a:t>
            </a:r>
          </a:p>
        </p:txBody>
      </p:sp>
      <p:sp>
        <p:nvSpPr>
          <p:cNvPr id="22" name="Callout: Bent Line 21">
            <a:extLst>
              <a:ext uri="{FF2B5EF4-FFF2-40B4-BE49-F238E27FC236}">
                <a16:creationId xmlns:a16="http://schemas.microsoft.com/office/drawing/2014/main" id="{7BF02649-3945-4DA2-992C-81A22D8EB444}"/>
              </a:ext>
            </a:extLst>
          </p:cNvPr>
          <p:cNvSpPr/>
          <p:nvPr/>
        </p:nvSpPr>
        <p:spPr>
          <a:xfrm>
            <a:off x="7581901" y="2138365"/>
            <a:ext cx="1435100" cy="288925"/>
          </a:xfrm>
          <a:prstGeom prst="borderCallout2">
            <a:avLst>
              <a:gd name="adj1" fmla="val 21295"/>
              <a:gd name="adj2" fmla="val -625"/>
              <a:gd name="adj3" fmla="val 25325"/>
              <a:gd name="adj4" fmla="val -52016"/>
              <a:gd name="adj5" fmla="val 214595"/>
              <a:gd name="adj6" fmla="val -193695"/>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24" name="Callout: Bent Line 23">
            <a:extLst>
              <a:ext uri="{FF2B5EF4-FFF2-40B4-BE49-F238E27FC236}">
                <a16:creationId xmlns:a16="http://schemas.microsoft.com/office/drawing/2014/main" id="{D3CD6B41-11CD-4A21-B508-ECFCCC1B6E5E}"/>
              </a:ext>
            </a:extLst>
          </p:cNvPr>
          <p:cNvSpPr/>
          <p:nvPr/>
        </p:nvSpPr>
        <p:spPr>
          <a:xfrm>
            <a:off x="50803" y="1725613"/>
            <a:ext cx="1444625" cy="290512"/>
          </a:xfrm>
          <a:prstGeom prst="borderCallout2">
            <a:avLst>
              <a:gd name="adj1" fmla="val 38476"/>
              <a:gd name="adj2" fmla="val 101027"/>
              <a:gd name="adj3" fmla="val 43920"/>
              <a:gd name="adj4" fmla="val 242854"/>
              <a:gd name="adj5" fmla="val 343911"/>
              <a:gd name="adj6" fmla="val 302835"/>
            </a:avLst>
          </a:prstGeom>
          <a:solidFill>
            <a:srgbClr val="C0000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25" name="Callout: Bent Line 24">
            <a:extLst>
              <a:ext uri="{FF2B5EF4-FFF2-40B4-BE49-F238E27FC236}">
                <a16:creationId xmlns:a16="http://schemas.microsoft.com/office/drawing/2014/main" id="{21341705-9CBC-4E58-AF7E-932701B84053}"/>
              </a:ext>
            </a:extLst>
          </p:cNvPr>
          <p:cNvSpPr/>
          <p:nvPr/>
        </p:nvSpPr>
        <p:spPr>
          <a:xfrm>
            <a:off x="7570789" y="1731963"/>
            <a:ext cx="1435100" cy="290512"/>
          </a:xfrm>
          <a:prstGeom prst="borderCallout2">
            <a:avLst>
              <a:gd name="adj1" fmla="val 21295"/>
              <a:gd name="adj2" fmla="val -625"/>
              <a:gd name="adj3" fmla="val 18750"/>
              <a:gd name="adj4" fmla="val -16667"/>
              <a:gd name="adj5" fmla="val -162887"/>
              <a:gd name="adj6" fmla="val -90412"/>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(345)</a:t>
            </a:r>
          </a:p>
        </p:txBody>
      </p:sp>
      <p:sp>
        <p:nvSpPr>
          <p:cNvPr id="26" name="Flowchart: Summing Junction 25">
            <a:extLst>
              <a:ext uri="{FF2B5EF4-FFF2-40B4-BE49-F238E27FC236}">
                <a16:creationId xmlns:a16="http://schemas.microsoft.com/office/drawing/2014/main" id="{9C1B0510-C1F9-4091-B945-524A498DE235}"/>
              </a:ext>
            </a:extLst>
          </p:cNvPr>
          <p:cNvSpPr/>
          <p:nvPr/>
        </p:nvSpPr>
        <p:spPr>
          <a:xfrm>
            <a:off x="4076702" y="3478216"/>
            <a:ext cx="117475" cy="115887"/>
          </a:xfrm>
          <a:prstGeom prst="flowChartSummingJuncti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Callout: Bent Line 27">
            <a:extLst>
              <a:ext uri="{FF2B5EF4-FFF2-40B4-BE49-F238E27FC236}">
                <a16:creationId xmlns:a16="http://schemas.microsoft.com/office/drawing/2014/main" id="{6C00C4B8-8A68-456C-849D-D49E88D6BA14}"/>
              </a:ext>
            </a:extLst>
          </p:cNvPr>
          <p:cNvSpPr/>
          <p:nvPr/>
        </p:nvSpPr>
        <p:spPr>
          <a:xfrm>
            <a:off x="1790703" y="1992316"/>
            <a:ext cx="1444625" cy="636587"/>
          </a:xfrm>
          <a:prstGeom prst="borderCallout2">
            <a:avLst>
              <a:gd name="adj1" fmla="val 38476"/>
              <a:gd name="adj2" fmla="val 101027"/>
              <a:gd name="adj3" fmla="val 37345"/>
              <a:gd name="adj4" fmla="val 124428"/>
              <a:gd name="adj5" fmla="val 228886"/>
              <a:gd name="adj6" fmla="val 161580"/>
            </a:avLst>
          </a:prstGeom>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rPr>
              <a:t>Gas Unit 18/345 XFR 1PH Fault for 3 cycles at</a:t>
            </a:r>
          </a:p>
        </p:txBody>
      </p:sp>
      <p:sp>
        <p:nvSpPr>
          <p:cNvPr id="29" name="Rectangle 28">
            <a:extLst>
              <a:ext uri="{FF2B5EF4-FFF2-40B4-BE49-F238E27FC236}">
                <a16:creationId xmlns:a16="http://schemas.microsoft.com/office/drawing/2014/main" id="{FC15BE89-EA9C-427F-A8EC-36296A19523A}"/>
              </a:ext>
            </a:extLst>
          </p:cNvPr>
          <p:cNvSpPr/>
          <p:nvPr/>
        </p:nvSpPr>
        <p:spPr>
          <a:xfrm>
            <a:off x="4602164" y="6086475"/>
            <a:ext cx="755651" cy="279400"/>
          </a:xfrm>
          <a:prstGeom prst="rect">
            <a:avLst/>
          </a:prstGeom>
          <a:solidFill>
            <a:srgbClr val="00B05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&lt; 10s</a:t>
            </a:r>
          </a:p>
        </p:txBody>
      </p:sp>
      <p:sp>
        <p:nvSpPr>
          <p:cNvPr id="9240" name="TextBox 29">
            <a:extLst>
              <a:ext uri="{FF2B5EF4-FFF2-40B4-BE49-F238E27FC236}">
                <a16:creationId xmlns:a16="http://schemas.microsoft.com/office/drawing/2014/main" id="{B852A235-F333-4A7A-9A26-EAE2159273C9}"/>
              </a:ext>
            </a:extLst>
          </p:cNvPr>
          <p:cNvSpPr txBox="1">
            <a:spLocks noChangeArrowheads="1"/>
          </p:cNvSpPr>
          <p:nvPr/>
        </p:nvSpPr>
        <p:spPr bwMode="auto">
          <a:xfrm>
            <a:off x="2255840" y="6064249"/>
            <a:ext cx="2467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MW Restoration Time:</a:t>
            </a:r>
          </a:p>
        </p:txBody>
      </p:sp>
      <p:sp>
        <p:nvSpPr>
          <p:cNvPr id="31" name="Rectangle 30">
            <a:extLst>
              <a:ext uri="{FF2B5EF4-FFF2-40B4-BE49-F238E27FC236}">
                <a16:creationId xmlns:a16="http://schemas.microsoft.com/office/drawing/2014/main" id="{175D7018-6FFD-47F0-B4CB-BD79779EEC73}"/>
              </a:ext>
            </a:extLst>
          </p:cNvPr>
          <p:cNvSpPr/>
          <p:nvPr/>
        </p:nvSpPr>
        <p:spPr>
          <a:xfrm>
            <a:off x="5475291" y="6086475"/>
            <a:ext cx="928687" cy="279400"/>
          </a:xfrm>
          <a:prstGeom prst="rect">
            <a:avLst/>
          </a:prstGeom>
          <a:solidFill>
            <a:srgbClr val="92D05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10s~1min</a:t>
            </a:r>
          </a:p>
        </p:txBody>
      </p:sp>
      <p:sp>
        <p:nvSpPr>
          <p:cNvPr id="32" name="Rectangle 31">
            <a:extLst>
              <a:ext uri="{FF2B5EF4-FFF2-40B4-BE49-F238E27FC236}">
                <a16:creationId xmlns:a16="http://schemas.microsoft.com/office/drawing/2014/main" id="{EFC77A7B-2CDA-483D-940E-C7DFC3E9D14D}"/>
              </a:ext>
            </a:extLst>
          </p:cNvPr>
          <p:cNvSpPr/>
          <p:nvPr/>
        </p:nvSpPr>
        <p:spPr>
          <a:xfrm>
            <a:off x="6518278" y="6088063"/>
            <a:ext cx="930275" cy="279400"/>
          </a:xfrm>
          <a:prstGeom prst="rect">
            <a:avLst/>
          </a:prstGeom>
          <a:solidFill>
            <a:schemeClr val="accent6"/>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1~5 mins</a:t>
            </a:r>
          </a:p>
        </p:txBody>
      </p:sp>
      <p:sp>
        <p:nvSpPr>
          <p:cNvPr id="33" name="Rectangle 32">
            <a:extLst>
              <a:ext uri="{FF2B5EF4-FFF2-40B4-BE49-F238E27FC236}">
                <a16:creationId xmlns:a16="http://schemas.microsoft.com/office/drawing/2014/main" id="{5ECD3F5F-A317-4C5F-B271-E115102D930A}"/>
              </a:ext>
            </a:extLst>
          </p:cNvPr>
          <p:cNvSpPr/>
          <p:nvPr/>
        </p:nvSpPr>
        <p:spPr>
          <a:xfrm>
            <a:off x="7562851" y="6078539"/>
            <a:ext cx="928688" cy="277812"/>
          </a:xfrm>
          <a:prstGeom prst="rect">
            <a:avLst/>
          </a:prstGeom>
          <a:solidFill>
            <a:srgbClr val="C0000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&gt; 5 mins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2539E59-0E05-48C0-9FC4-07E855A8BA8D}"/>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Overview of Impacted Wind Projects</a:t>
            </a:r>
            <a:endParaRPr lang="en-US" altLang="en-US" dirty="0">
              <a:solidFill>
                <a:srgbClr val="FF0000"/>
              </a:solidFill>
            </a:endParaRPr>
          </a:p>
        </p:txBody>
      </p:sp>
      <p:sp>
        <p:nvSpPr>
          <p:cNvPr id="11267" name="Slide Number Placeholder 3">
            <a:extLst>
              <a:ext uri="{FF2B5EF4-FFF2-40B4-BE49-F238E27FC236}">
                <a16:creationId xmlns:a16="http://schemas.microsoft.com/office/drawing/2014/main" id="{F0BE2A08-A485-485B-825D-6B49692C6307}"/>
              </a:ext>
            </a:extLst>
          </p:cNvPr>
          <p:cNvSpPr>
            <a:spLocks noGrp="1" noChangeArrowheads="1"/>
          </p:cNvSpPr>
          <p:nvPr>
            <p:ph type="sldNum" sz="quarter" idx="11"/>
          </p:nvPr>
        </p:nvSpPr>
        <p:spPr bwMode="auto">
          <a:xfrm>
            <a:off x="8496300" y="6294439"/>
            <a:ext cx="533400" cy="22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EDA3BD6D-6BFE-4C5D-B653-4EE451BDD2B3}" type="slidenum">
              <a:rPr lang="en-US" altLang="en-US" smtClean="0">
                <a:solidFill>
                  <a:srgbClr val="898989"/>
                </a:solidFill>
              </a:rPr>
              <a:pPr/>
              <a:t>5</a:t>
            </a:fld>
            <a:endParaRPr lang="en-US" altLang="en-US">
              <a:solidFill>
                <a:srgbClr val="898989"/>
              </a:solidFill>
            </a:endParaRPr>
          </a:p>
        </p:txBody>
      </p:sp>
      <p:sp>
        <p:nvSpPr>
          <p:cNvPr id="26" name="Flowchart: Summing Junction 25">
            <a:extLst>
              <a:ext uri="{FF2B5EF4-FFF2-40B4-BE49-F238E27FC236}">
                <a16:creationId xmlns:a16="http://schemas.microsoft.com/office/drawing/2014/main" id="{91CF4E5D-8AAB-4B66-AC68-57940955994B}"/>
              </a:ext>
            </a:extLst>
          </p:cNvPr>
          <p:cNvSpPr/>
          <p:nvPr/>
        </p:nvSpPr>
        <p:spPr>
          <a:xfrm>
            <a:off x="4076702" y="3478216"/>
            <a:ext cx="117475" cy="115887"/>
          </a:xfrm>
          <a:prstGeom prst="flowChartSummingJuncti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Callout: Bent Line 27">
            <a:extLst>
              <a:ext uri="{FF2B5EF4-FFF2-40B4-BE49-F238E27FC236}">
                <a16:creationId xmlns:a16="http://schemas.microsoft.com/office/drawing/2014/main" id="{9D37EB5B-596E-4FE1-BA6C-BC6ED71F757D}"/>
              </a:ext>
            </a:extLst>
          </p:cNvPr>
          <p:cNvSpPr/>
          <p:nvPr/>
        </p:nvSpPr>
        <p:spPr>
          <a:xfrm>
            <a:off x="1790703" y="1992316"/>
            <a:ext cx="1444625" cy="636587"/>
          </a:xfrm>
          <a:prstGeom prst="borderCallout2">
            <a:avLst>
              <a:gd name="adj1" fmla="val 38476"/>
              <a:gd name="adj2" fmla="val 101027"/>
              <a:gd name="adj3" fmla="val 37345"/>
              <a:gd name="adj4" fmla="val 124428"/>
              <a:gd name="adj5" fmla="val 228886"/>
              <a:gd name="adj6" fmla="val 161580"/>
            </a:avLst>
          </a:prstGeom>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0000"/>
                </a:solidFill>
              </a:rPr>
              <a:t>OECCS18/345 XFR 1PH Fault for 3 cycles at</a:t>
            </a:r>
          </a:p>
        </p:txBody>
      </p:sp>
      <p:sp>
        <p:nvSpPr>
          <p:cNvPr id="29" name="Rectangle 28">
            <a:extLst>
              <a:ext uri="{FF2B5EF4-FFF2-40B4-BE49-F238E27FC236}">
                <a16:creationId xmlns:a16="http://schemas.microsoft.com/office/drawing/2014/main" id="{5EB8F66B-349B-442F-8E10-94872E63F241}"/>
              </a:ext>
            </a:extLst>
          </p:cNvPr>
          <p:cNvSpPr/>
          <p:nvPr/>
        </p:nvSpPr>
        <p:spPr>
          <a:xfrm>
            <a:off x="4602164" y="6086475"/>
            <a:ext cx="755651" cy="279400"/>
          </a:xfrm>
          <a:prstGeom prst="rect">
            <a:avLst/>
          </a:prstGeom>
          <a:solidFill>
            <a:srgbClr val="00B05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&lt; 10s</a:t>
            </a:r>
          </a:p>
        </p:txBody>
      </p:sp>
      <p:sp>
        <p:nvSpPr>
          <p:cNvPr id="11271" name="TextBox 29">
            <a:extLst>
              <a:ext uri="{FF2B5EF4-FFF2-40B4-BE49-F238E27FC236}">
                <a16:creationId xmlns:a16="http://schemas.microsoft.com/office/drawing/2014/main" id="{A9FE7E26-4B0D-4493-9719-AECC7C7580C2}"/>
              </a:ext>
            </a:extLst>
          </p:cNvPr>
          <p:cNvSpPr txBox="1">
            <a:spLocks noChangeArrowheads="1"/>
          </p:cNvSpPr>
          <p:nvPr/>
        </p:nvSpPr>
        <p:spPr bwMode="auto">
          <a:xfrm>
            <a:off x="2255840" y="6064249"/>
            <a:ext cx="2467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MW Restoration Time:</a:t>
            </a:r>
          </a:p>
        </p:txBody>
      </p:sp>
      <p:sp>
        <p:nvSpPr>
          <p:cNvPr id="31" name="Rectangle 30">
            <a:extLst>
              <a:ext uri="{FF2B5EF4-FFF2-40B4-BE49-F238E27FC236}">
                <a16:creationId xmlns:a16="http://schemas.microsoft.com/office/drawing/2014/main" id="{64BDF2E9-611F-446D-887D-75BF4DB5381F}"/>
              </a:ext>
            </a:extLst>
          </p:cNvPr>
          <p:cNvSpPr/>
          <p:nvPr/>
        </p:nvSpPr>
        <p:spPr>
          <a:xfrm>
            <a:off x="5475291" y="6086475"/>
            <a:ext cx="928687" cy="279400"/>
          </a:xfrm>
          <a:prstGeom prst="rect">
            <a:avLst/>
          </a:prstGeom>
          <a:solidFill>
            <a:srgbClr val="92D05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10s~1min</a:t>
            </a:r>
          </a:p>
        </p:txBody>
      </p:sp>
      <p:sp>
        <p:nvSpPr>
          <p:cNvPr id="32" name="Rectangle 31">
            <a:extLst>
              <a:ext uri="{FF2B5EF4-FFF2-40B4-BE49-F238E27FC236}">
                <a16:creationId xmlns:a16="http://schemas.microsoft.com/office/drawing/2014/main" id="{7288DE33-200E-4AD0-9C1F-CB4999EB8D6E}"/>
              </a:ext>
            </a:extLst>
          </p:cNvPr>
          <p:cNvSpPr/>
          <p:nvPr/>
        </p:nvSpPr>
        <p:spPr>
          <a:xfrm>
            <a:off x="6518278" y="6088063"/>
            <a:ext cx="930275" cy="279400"/>
          </a:xfrm>
          <a:prstGeom prst="rect">
            <a:avLst/>
          </a:prstGeom>
          <a:solidFill>
            <a:schemeClr val="accent6"/>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1~5 mins</a:t>
            </a:r>
          </a:p>
        </p:txBody>
      </p:sp>
      <p:sp>
        <p:nvSpPr>
          <p:cNvPr id="33" name="Rectangle 32">
            <a:extLst>
              <a:ext uri="{FF2B5EF4-FFF2-40B4-BE49-F238E27FC236}">
                <a16:creationId xmlns:a16="http://schemas.microsoft.com/office/drawing/2014/main" id="{6D2ED0F4-91BE-4FBC-BF0E-F009209C4A9D}"/>
              </a:ext>
            </a:extLst>
          </p:cNvPr>
          <p:cNvSpPr/>
          <p:nvPr/>
        </p:nvSpPr>
        <p:spPr>
          <a:xfrm>
            <a:off x="7562851" y="6078539"/>
            <a:ext cx="928688" cy="277812"/>
          </a:xfrm>
          <a:prstGeom prst="rect">
            <a:avLst/>
          </a:prstGeom>
          <a:solidFill>
            <a:srgbClr val="C0000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&gt; 5 mins</a:t>
            </a:r>
          </a:p>
        </p:txBody>
      </p:sp>
      <p:pic>
        <p:nvPicPr>
          <p:cNvPr id="11275" name="Picture 5">
            <a:extLst>
              <a:ext uri="{FF2B5EF4-FFF2-40B4-BE49-F238E27FC236}">
                <a16:creationId xmlns:a16="http://schemas.microsoft.com/office/drawing/2014/main" id="{2551425A-47E2-4508-BD15-E28BAA071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90601"/>
            <a:ext cx="5957888" cy="507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allout: Bent Line 33">
            <a:extLst>
              <a:ext uri="{FF2B5EF4-FFF2-40B4-BE49-F238E27FC236}">
                <a16:creationId xmlns:a16="http://schemas.microsoft.com/office/drawing/2014/main" id="{CF290ABC-520C-4EA2-99A5-72426BC1D9B6}"/>
              </a:ext>
            </a:extLst>
          </p:cNvPr>
          <p:cNvSpPr/>
          <p:nvPr/>
        </p:nvSpPr>
        <p:spPr>
          <a:xfrm>
            <a:off x="7607301" y="3082929"/>
            <a:ext cx="1435100" cy="290513"/>
          </a:xfrm>
          <a:prstGeom prst="borderCallout2">
            <a:avLst>
              <a:gd name="adj1" fmla="val 72201"/>
              <a:gd name="adj2" fmla="val -625"/>
              <a:gd name="adj3" fmla="val 73897"/>
              <a:gd name="adj4" fmla="val -99947"/>
              <a:gd name="adj5" fmla="val 205969"/>
              <a:gd name="adj6" fmla="val -139799"/>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Wind Unit(345)</a:t>
            </a:r>
          </a:p>
        </p:txBody>
      </p:sp>
      <p:sp>
        <p:nvSpPr>
          <p:cNvPr id="35" name="Callout: Bent Line 34">
            <a:extLst>
              <a:ext uri="{FF2B5EF4-FFF2-40B4-BE49-F238E27FC236}">
                <a16:creationId xmlns:a16="http://schemas.microsoft.com/office/drawing/2014/main" id="{13E1992D-995D-4359-AD4B-BE3E668507C6}"/>
              </a:ext>
            </a:extLst>
          </p:cNvPr>
          <p:cNvSpPr/>
          <p:nvPr/>
        </p:nvSpPr>
        <p:spPr>
          <a:xfrm>
            <a:off x="127001" y="3025778"/>
            <a:ext cx="1435100" cy="290513"/>
          </a:xfrm>
          <a:prstGeom prst="borderCallout2">
            <a:avLst>
              <a:gd name="adj1" fmla="val 54384"/>
              <a:gd name="adj2" fmla="val 101116"/>
              <a:gd name="adj3" fmla="val 39818"/>
              <a:gd name="adj4" fmla="val 226102"/>
              <a:gd name="adj5" fmla="val 315559"/>
              <a:gd name="adj6" fmla="val 310716"/>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Wind Unit (345)</a:t>
            </a:r>
          </a:p>
        </p:txBody>
      </p:sp>
      <p:sp>
        <p:nvSpPr>
          <p:cNvPr id="36" name="Callout: Bent Line 35">
            <a:extLst>
              <a:ext uri="{FF2B5EF4-FFF2-40B4-BE49-F238E27FC236}">
                <a16:creationId xmlns:a16="http://schemas.microsoft.com/office/drawing/2014/main" id="{37850739-C39C-4943-ABA3-B64909F7DC4D}"/>
              </a:ext>
            </a:extLst>
          </p:cNvPr>
          <p:cNvSpPr/>
          <p:nvPr/>
        </p:nvSpPr>
        <p:spPr>
          <a:xfrm>
            <a:off x="138114" y="4533903"/>
            <a:ext cx="1435100" cy="290513"/>
          </a:xfrm>
          <a:prstGeom prst="borderCallout2">
            <a:avLst>
              <a:gd name="adj1" fmla="val 54384"/>
              <a:gd name="adj2" fmla="val 101116"/>
              <a:gd name="adj3" fmla="val 39818"/>
              <a:gd name="adj4" fmla="val 226102"/>
              <a:gd name="adj5" fmla="val -180775"/>
              <a:gd name="adj6" fmla="val 323047"/>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Wind Unit (345)</a:t>
            </a:r>
          </a:p>
        </p:txBody>
      </p:sp>
      <p:sp>
        <p:nvSpPr>
          <p:cNvPr id="37" name="Flowchart: Summing Junction 36">
            <a:extLst>
              <a:ext uri="{FF2B5EF4-FFF2-40B4-BE49-F238E27FC236}">
                <a16:creationId xmlns:a16="http://schemas.microsoft.com/office/drawing/2014/main" id="{80720ED0-E9FC-4BAE-9B61-533570C750D8}"/>
              </a:ext>
            </a:extLst>
          </p:cNvPr>
          <p:cNvSpPr/>
          <p:nvPr/>
        </p:nvSpPr>
        <p:spPr>
          <a:xfrm>
            <a:off x="3778253" y="4151316"/>
            <a:ext cx="117475" cy="115887"/>
          </a:xfrm>
          <a:prstGeom prst="flowChartSummingJuncti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Callout: Bent Line 37">
            <a:extLst>
              <a:ext uri="{FF2B5EF4-FFF2-40B4-BE49-F238E27FC236}">
                <a16:creationId xmlns:a16="http://schemas.microsoft.com/office/drawing/2014/main" id="{C3638472-FF94-4C99-AA38-1766B23A7366}"/>
              </a:ext>
            </a:extLst>
          </p:cNvPr>
          <p:cNvSpPr/>
          <p:nvPr/>
        </p:nvSpPr>
        <p:spPr>
          <a:xfrm>
            <a:off x="1701803" y="2355854"/>
            <a:ext cx="1444625" cy="638175"/>
          </a:xfrm>
          <a:prstGeom prst="borderCallout2">
            <a:avLst>
              <a:gd name="adj1" fmla="val 38476"/>
              <a:gd name="adj2" fmla="val 101027"/>
              <a:gd name="adj3" fmla="val 37345"/>
              <a:gd name="adj4" fmla="val 124428"/>
              <a:gd name="adj5" fmla="val 276332"/>
              <a:gd name="adj6" fmla="val 146266"/>
            </a:avLst>
          </a:prstGeom>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rPr>
              <a:t>Gas Unit 18/345 XFR 1PH Fault for 3 cycles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13F7610-5AE2-4E2A-AC89-A90B3EFAF73C}"/>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t>Cause of Solar PV reduction</a:t>
            </a:r>
          </a:p>
        </p:txBody>
      </p:sp>
      <p:sp>
        <p:nvSpPr>
          <p:cNvPr id="13316" name="Slide Number Placeholder 3">
            <a:extLst>
              <a:ext uri="{FF2B5EF4-FFF2-40B4-BE49-F238E27FC236}">
                <a16:creationId xmlns:a16="http://schemas.microsoft.com/office/drawing/2014/main" id="{58FB98CB-10BE-4066-84C2-F15F44D959F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AD8DF636-BD2B-4C73-96C8-E442144581FB}" type="slidenum">
              <a:rPr lang="en-US" altLang="en-US" smtClean="0">
                <a:solidFill>
                  <a:srgbClr val="898989"/>
                </a:solidFill>
              </a:rPr>
              <a:pPr/>
              <a:t>6</a:t>
            </a:fld>
            <a:endParaRPr lang="en-US" altLang="en-US">
              <a:solidFill>
                <a:srgbClr val="898989"/>
              </a:solidFill>
            </a:endParaRPr>
          </a:p>
        </p:txBody>
      </p:sp>
      <p:pic>
        <p:nvPicPr>
          <p:cNvPr id="7" name="Picture 6">
            <a:extLst>
              <a:ext uri="{FF2B5EF4-FFF2-40B4-BE49-F238E27FC236}">
                <a16:creationId xmlns:a16="http://schemas.microsoft.com/office/drawing/2014/main" id="{DE52BD8F-84BE-4D61-8BAB-578FCFAD3FD3}"/>
              </a:ext>
            </a:extLst>
          </p:cNvPr>
          <p:cNvPicPr>
            <a:picLocks noChangeAspect="1"/>
          </p:cNvPicPr>
          <p:nvPr/>
        </p:nvPicPr>
        <p:blipFill>
          <a:blip r:embed="rId2"/>
          <a:stretch>
            <a:fillRect/>
          </a:stretch>
        </p:blipFill>
        <p:spPr>
          <a:xfrm>
            <a:off x="3563576" y="2325727"/>
            <a:ext cx="5347252" cy="3139001"/>
          </a:xfrm>
          <a:prstGeom prst="rect">
            <a:avLst/>
          </a:prstGeom>
        </p:spPr>
      </p:pic>
      <p:pic>
        <p:nvPicPr>
          <p:cNvPr id="8" name="Content Placeholder 7">
            <a:extLst>
              <a:ext uri="{FF2B5EF4-FFF2-40B4-BE49-F238E27FC236}">
                <a16:creationId xmlns:a16="http://schemas.microsoft.com/office/drawing/2014/main" id="{322AF9E2-6EEE-4E14-9591-F1930C5213F0}"/>
              </a:ext>
            </a:extLst>
          </p:cNvPr>
          <p:cNvPicPr>
            <a:picLocks noChangeAspect="1"/>
          </p:cNvPicPr>
          <p:nvPr/>
        </p:nvPicPr>
        <p:blipFill>
          <a:blip r:embed="rId3"/>
          <a:stretch>
            <a:fillRect/>
          </a:stretch>
        </p:blipFill>
        <p:spPr>
          <a:xfrm>
            <a:off x="228600" y="1196495"/>
            <a:ext cx="3166808" cy="2963689"/>
          </a:xfrm>
          <a:prstGeom prst="rect">
            <a:avLst/>
          </a:prstGeom>
        </p:spPr>
      </p:pic>
      <p:sp>
        <p:nvSpPr>
          <p:cNvPr id="3" name="TextBox 2">
            <a:extLst>
              <a:ext uri="{FF2B5EF4-FFF2-40B4-BE49-F238E27FC236}">
                <a16:creationId xmlns:a16="http://schemas.microsoft.com/office/drawing/2014/main" id="{B0306A11-7AB8-4B43-87E9-0FE345134BEC}"/>
              </a:ext>
            </a:extLst>
          </p:cNvPr>
          <p:cNvSpPr txBox="1"/>
          <p:nvPr/>
        </p:nvSpPr>
        <p:spPr>
          <a:xfrm>
            <a:off x="228600" y="5882006"/>
            <a:ext cx="8915400" cy="253916"/>
          </a:xfrm>
          <a:prstGeom prst="rect">
            <a:avLst/>
          </a:prstGeom>
          <a:noFill/>
        </p:spPr>
        <p:txBody>
          <a:bodyPr wrap="square" rtlCol="0">
            <a:spAutoFit/>
          </a:bodyPr>
          <a:lstStyle/>
          <a:p>
            <a:r>
              <a:rPr lang="en-US" sz="1050" dirty="0"/>
              <a:t>*charts and tables from NERC Event Report - https://www.nerc.com/pa/rrm/ea/Documents/Odessa_Disturbance_Report.pdf</a:t>
            </a:r>
          </a:p>
        </p:txBody>
      </p:sp>
    </p:spTree>
    <p:extLst>
      <p:ext uri="{BB962C8B-B14F-4D97-AF65-F5344CB8AC3E}">
        <p14:creationId xmlns:p14="http://schemas.microsoft.com/office/powerpoint/2010/main" val="414937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PLL Loss of Synchronism</a:t>
            </a:r>
          </a:p>
        </p:txBody>
      </p:sp>
      <p:pic>
        <p:nvPicPr>
          <p:cNvPr id="8" name="Content Placeholder 7"/>
          <p:cNvPicPr>
            <a:picLocks noGrp="1" noChangeAspect="1"/>
          </p:cNvPicPr>
          <p:nvPr>
            <p:ph idx="1"/>
          </p:nvPr>
        </p:nvPicPr>
        <p:blipFill>
          <a:blip r:embed="rId3"/>
          <a:stretch>
            <a:fillRect/>
          </a:stretch>
        </p:blipFill>
        <p:spPr>
          <a:xfrm>
            <a:off x="86991" y="1085785"/>
            <a:ext cx="2503809" cy="2343215"/>
          </a:xfrm>
          <a:prstGeom prst="rect">
            <a:avLst/>
          </a:prstGeom>
        </p:spPr>
      </p:pic>
      <p:sp>
        <p:nvSpPr>
          <p:cNvPr id="4" name="Rectangle 3"/>
          <p:cNvSpPr/>
          <p:nvPr/>
        </p:nvSpPr>
        <p:spPr bwMode="auto">
          <a:xfrm>
            <a:off x="98598" y="1524000"/>
            <a:ext cx="2492202" cy="228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pitchFamily="84" charset="-128"/>
            </a:endParaRPr>
          </a:p>
        </p:txBody>
      </p:sp>
      <p:sp>
        <p:nvSpPr>
          <p:cNvPr id="10" name="Content Placeholder 1"/>
          <p:cNvSpPr txBox="1">
            <a:spLocks/>
          </p:cNvSpPr>
          <p:nvPr/>
        </p:nvSpPr>
        <p:spPr>
          <a:xfrm>
            <a:off x="304800" y="3581400"/>
            <a:ext cx="8458200" cy="2590800"/>
          </a:xfrm>
          <a:prstGeom prst="rect">
            <a:avLst/>
          </a:prstGeom>
        </p:spPr>
        <p:txBody>
          <a:bodyPr/>
          <a:lstStyle>
            <a:lvl1pPr marL="228600" indent="-228600" algn="l" rtl="0" eaLnBrk="1" fontAlgn="base" hangingPunct="1">
              <a:spcBef>
                <a:spcPct val="20000"/>
              </a:spcBef>
              <a:spcAft>
                <a:spcPct val="0"/>
              </a:spcAft>
              <a:buClr>
                <a:srgbClr val="19396E"/>
              </a:buClr>
              <a:buSzPct val="100000"/>
              <a:buChar char="•"/>
              <a:defRPr sz="2400" baseline="0">
                <a:solidFill>
                  <a:schemeClr val="accent6"/>
                </a:solidFill>
                <a:latin typeface="Calibri" pitchFamily="34" charset="0"/>
                <a:ea typeface="+mn-ea"/>
                <a:cs typeface="+mn-cs"/>
              </a:defRPr>
            </a:lvl1pPr>
            <a:lvl2pPr marL="457200" indent="-228600" algn="l" rtl="0" eaLnBrk="1" fontAlgn="base" hangingPunct="1">
              <a:spcBef>
                <a:spcPct val="20000"/>
              </a:spcBef>
              <a:spcAft>
                <a:spcPct val="0"/>
              </a:spcAft>
              <a:buClr>
                <a:srgbClr val="5D85A9"/>
              </a:buClr>
              <a:buFont typeface="Wingdings" charset="2"/>
              <a:buChar char="§"/>
              <a:defRPr sz="2000">
                <a:solidFill>
                  <a:schemeClr val="accent6"/>
                </a:solidFill>
                <a:latin typeface="Calibri" pitchFamily="34" charset="0"/>
                <a:ea typeface="+mn-ea"/>
              </a:defRPr>
            </a:lvl2pPr>
            <a:lvl3pPr marL="685800" indent="-228600" algn="l" rtl="0" eaLnBrk="1" fontAlgn="base" hangingPunct="1">
              <a:spcBef>
                <a:spcPct val="20000"/>
              </a:spcBef>
              <a:spcAft>
                <a:spcPct val="0"/>
              </a:spcAft>
              <a:buClr>
                <a:srgbClr val="19396E"/>
              </a:buClr>
              <a:buFont typeface="Courier New"/>
              <a:buChar char="o"/>
              <a:defRPr sz="1800">
                <a:solidFill>
                  <a:schemeClr val="accent6"/>
                </a:solidFill>
                <a:latin typeface="Calibri" pitchFamily="34" charset="0"/>
                <a:ea typeface="+mn-ea"/>
              </a:defRPr>
            </a:lvl3pPr>
            <a:lvl4pPr marL="914400" indent="-228600" algn="l" rtl="0" eaLnBrk="1" fontAlgn="base" hangingPunct="1">
              <a:spcBef>
                <a:spcPct val="20000"/>
              </a:spcBef>
              <a:spcAft>
                <a:spcPct val="0"/>
              </a:spcAft>
              <a:buClr>
                <a:srgbClr val="19396E"/>
              </a:buClr>
              <a:buChar char="–"/>
              <a:defRPr sz="1600">
                <a:solidFill>
                  <a:schemeClr val="accent6"/>
                </a:solidFill>
                <a:latin typeface="Calibri" pitchFamily="34" charset="0"/>
                <a:ea typeface="+mn-ea"/>
              </a:defRPr>
            </a:lvl4pPr>
            <a:lvl5pPr marL="2057400" indent="-228600" algn="l" rtl="0" eaLnBrk="1" fontAlgn="base" hangingPunct="1">
              <a:spcBef>
                <a:spcPct val="20000"/>
              </a:spcBef>
              <a:spcAft>
                <a:spcPct val="0"/>
              </a:spcAft>
              <a:buClr>
                <a:srgbClr val="19396E"/>
              </a:buClr>
              <a:buFont typeface="Wingdings" charset="2"/>
              <a:buChar char="§"/>
              <a:defRPr sz="1600">
                <a:solidFill>
                  <a:schemeClr val="accent4"/>
                </a:solidFill>
                <a:latin typeface="Calibri" pitchFamily="34" charset="0"/>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US" sz="2000" i="0" dirty="0">
                <a:solidFill>
                  <a:schemeClr val="tx1">
                    <a:lumMod val="75000"/>
                    <a:lumOff val="25000"/>
                  </a:schemeClr>
                </a:solidFill>
              </a:rPr>
              <a:t>Existing facilities with this inverter OEM likely susceptible to tripping </a:t>
            </a:r>
          </a:p>
          <a:p>
            <a:pPr lvl="1"/>
            <a:r>
              <a:rPr lang="en-US" sz="1800" i="0" dirty="0">
                <a:solidFill>
                  <a:schemeClr val="tx1">
                    <a:lumMod val="75000"/>
                    <a:lumOff val="25000"/>
                  </a:schemeClr>
                </a:solidFill>
              </a:rPr>
              <a:t>Inverters issue fault code and shut down – function separate from “ride through settings”</a:t>
            </a:r>
          </a:p>
          <a:p>
            <a:pPr lvl="1"/>
            <a:r>
              <a:rPr lang="en-US" sz="1800" i="0" dirty="0">
                <a:solidFill>
                  <a:schemeClr val="tx1">
                    <a:lumMod val="75000"/>
                    <a:lumOff val="25000"/>
                  </a:schemeClr>
                </a:solidFill>
              </a:rPr>
              <a:t>Default setting of 10 degree voltage phase angle shift</a:t>
            </a:r>
          </a:p>
          <a:p>
            <a:pPr marL="0" indent="0">
              <a:buNone/>
            </a:pPr>
            <a:endParaRPr lang="en-US" sz="2000" i="0" dirty="0">
              <a:solidFill>
                <a:schemeClr val="tx1">
                  <a:lumMod val="75000"/>
                  <a:lumOff val="25000"/>
                </a:schemeClr>
              </a:solidFill>
            </a:endParaRPr>
          </a:p>
          <a:p>
            <a:r>
              <a:rPr lang="en-US" sz="2000" i="0" dirty="0">
                <a:solidFill>
                  <a:schemeClr val="tx1">
                    <a:lumMod val="75000"/>
                    <a:lumOff val="25000"/>
                  </a:schemeClr>
                </a:solidFill>
              </a:rPr>
              <a:t>Inverter OEM removing this trip function from inverters at existing facilities </a:t>
            </a:r>
            <a:r>
              <a:rPr lang="en-US" sz="2000" u="sng" dirty="0">
                <a:solidFill>
                  <a:schemeClr val="tx1">
                    <a:lumMod val="75000"/>
                    <a:lumOff val="25000"/>
                  </a:schemeClr>
                </a:solidFill>
              </a:rPr>
              <a:t>only upon request</a:t>
            </a:r>
            <a:r>
              <a:rPr lang="en-US" sz="2000" i="0" dirty="0">
                <a:solidFill>
                  <a:schemeClr val="tx1">
                    <a:lumMod val="75000"/>
                    <a:lumOff val="25000"/>
                  </a:schemeClr>
                </a:solidFill>
              </a:rPr>
              <a:t>; shipping newer inverters with function disabled</a:t>
            </a:r>
          </a:p>
        </p:txBody>
      </p:sp>
      <p:sp>
        <p:nvSpPr>
          <p:cNvPr id="12" name="Content Placeholder 1"/>
          <p:cNvSpPr txBox="1">
            <a:spLocks/>
          </p:cNvSpPr>
          <p:nvPr/>
        </p:nvSpPr>
        <p:spPr>
          <a:xfrm>
            <a:off x="2743200" y="1322585"/>
            <a:ext cx="6172200" cy="2590800"/>
          </a:xfrm>
          <a:prstGeom prst="rect">
            <a:avLst/>
          </a:prstGeom>
        </p:spPr>
        <p:txBody>
          <a:bodyPr/>
          <a:lstStyle>
            <a:lvl1pPr marL="228600" indent="-228600" algn="l" rtl="0" eaLnBrk="1" fontAlgn="base" hangingPunct="1">
              <a:spcBef>
                <a:spcPct val="20000"/>
              </a:spcBef>
              <a:spcAft>
                <a:spcPct val="0"/>
              </a:spcAft>
              <a:buClr>
                <a:srgbClr val="19396E"/>
              </a:buClr>
              <a:buSzPct val="100000"/>
              <a:buChar char="•"/>
              <a:defRPr sz="2400" baseline="0">
                <a:solidFill>
                  <a:schemeClr val="accent6"/>
                </a:solidFill>
                <a:latin typeface="Calibri" pitchFamily="34" charset="0"/>
                <a:ea typeface="+mn-ea"/>
                <a:cs typeface="+mn-cs"/>
              </a:defRPr>
            </a:lvl1pPr>
            <a:lvl2pPr marL="457200" indent="-228600" algn="l" rtl="0" eaLnBrk="1" fontAlgn="base" hangingPunct="1">
              <a:spcBef>
                <a:spcPct val="20000"/>
              </a:spcBef>
              <a:spcAft>
                <a:spcPct val="0"/>
              </a:spcAft>
              <a:buClr>
                <a:srgbClr val="5D85A9"/>
              </a:buClr>
              <a:buFont typeface="Wingdings" charset="2"/>
              <a:buChar char="§"/>
              <a:defRPr sz="2000">
                <a:solidFill>
                  <a:schemeClr val="accent6"/>
                </a:solidFill>
                <a:latin typeface="Calibri" pitchFamily="34" charset="0"/>
                <a:ea typeface="+mn-ea"/>
              </a:defRPr>
            </a:lvl2pPr>
            <a:lvl3pPr marL="685800" indent="-228600" algn="l" rtl="0" eaLnBrk="1" fontAlgn="base" hangingPunct="1">
              <a:spcBef>
                <a:spcPct val="20000"/>
              </a:spcBef>
              <a:spcAft>
                <a:spcPct val="0"/>
              </a:spcAft>
              <a:buClr>
                <a:srgbClr val="19396E"/>
              </a:buClr>
              <a:buFont typeface="Courier New"/>
              <a:buChar char="o"/>
              <a:defRPr sz="1800">
                <a:solidFill>
                  <a:schemeClr val="accent6"/>
                </a:solidFill>
                <a:latin typeface="Calibri" pitchFamily="34" charset="0"/>
                <a:ea typeface="+mn-ea"/>
              </a:defRPr>
            </a:lvl3pPr>
            <a:lvl4pPr marL="914400" indent="-228600" algn="l" rtl="0" eaLnBrk="1" fontAlgn="base" hangingPunct="1">
              <a:spcBef>
                <a:spcPct val="20000"/>
              </a:spcBef>
              <a:spcAft>
                <a:spcPct val="0"/>
              </a:spcAft>
              <a:buClr>
                <a:srgbClr val="19396E"/>
              </a:buClr>
              <a:buChar char="–"/>
              <a:defRPr sz="1600">
                <a:solidFill>
                  <a:schemeClr val="accent6"/>
                </a:solidFill>
                <a:latin typeface="Calibri" pitchFamily="34" charset="0"/>
                <a:ea typeface="+mn-ea"/>
              </a:defRPr>
            </a:lvl4pPr>
            <a:lvl5pPr marL="2057400" indent="-228600" algn="l" rtl="0" eaLnBrk="1" fontAlgn="base" hangingPunct="1">
              <a:spcBef>
                <a:spcPct val="20000"/>
              </a:spcBef>
              <a:spcAft>
                <a:spcPct val="0"/>
              </a:spcAft>
              <a:buClr>
                <a:srgbClr val="19396E"/>
              </a:buClr>
              <a:buFont typeface="Wingdings" charset="2"/>
              <a:buChar char="§"/>
              <a:defRPr sz="1600">
                <a:solidFill>
                  <a:schemeClr val="accent4"/>
                </a:solidFill>
                <a:latin typeface="Calibri" pitchFamily="34" charset="0"/>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US" sz="2000" dirty="0">
                <a:solidFill>
                  <a:schemeClr val="tx1">
                    <a:lumMod val="75000"/>
                    <a:lumOff val="25000"/>
                  </a:schemeClr>
                </a:solidFill>
              </a:rPr>
              <a:t>Two solar units– reductions of 239 MW and 150 MW</a:t>
            </a:r>
          </a:p>
          <a:p>
            <a:r>
              <a:rPr lang="en-US" sz="2000" dirty="0">
                <a:solidFill>
                  <a:schemeClr val="tx1">
                    <a:lumMod val="75000"/>
                    <a:lumOff val="25000"/>
                  </a:schemeClr>
                </a:solidFill>
              </a:rPr>
              <a:t>Attributable to one inverter OEM</a:t>
            </a:r>
          </a:p>
          <a:p>
            <a:r>
              <a:rPr lang="en-US" sz="2000" dirty="0">
                <a:solidFill>
                  <a:schemeClr val="tx1">
                    <a:lumMod val="75000"/>
                    <a:lumOff val="25000"/>
                  </a:schemeClr>
                </a:solidFill>
              </a:rPr>
              <a:t>Identified in multiple prior events analyzed by NERC </a:t>
            </a:r>
          </a:p>
          <a:p>
            <a:r>
              <a:rPr lang="en-US" sz="2000" dirty="0">
                <a:solidFill>
                  <a:schemeClr val="tx1">
                    <a:lumMod val="75000"/>
                    <a:lumOff val="25000"/>
                  </a:schemeClr>
                </a:solidFill>
              </a:rPr>
              <a:t>Systemic concern for facilities with this inverter type </a:t>
            </a:r>
          </a:p>
        </p:txBody>
      </p:sp>
    </p:spTree>
    <p:extLst>
      <p:ext uri="{BB962C8B-B14F-4D97-AF65-F5344CB8AC3E}">
        <p14:creationId xmlns:p14="http://schemas.microsoft.com/office/powerpoint/2010/main" val="57392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 Overvoltage – Inverter-Level</a:t>
            </a:r>
          </a:p>
        </p:txBody>
      </p:sp>
      <p:pic>
        <p:nvPicPr>
          <p:cNvPr id="8" name="Content Placeholder 7"/>
          <p:cNvPicPr>
            <a:picLocks noGrp="1" noChangeAspect="1"/>
          </p:cNvPicPr>
          <p:nvPr>
            <p:ph idx="1"/>
          </p:nvPr>
        </p:nvPicPr>
        <p:blipFill>
          <a:blip r:embed="rId3"/>
          <a:stretch>
            <a:fillRect/>
          </a:stretch>
        </p:blipFill>
        <p:spPr>
          <a:xfrm>
            <a:off x="98598" y="1088899"/>
            <a:ext cx="2492202" cy="2332352"/>
          </a:xfrm>
          <a:prstGeom prst="rect">
            <a:avLst/>
          </a:prstGeom>
        </p:spPr>
      </p:pic>
      <p:sp>
        <p:nvSpPr>
          <p:cNvPr id="4" name="Rectangle 3"/>
          <p:cNvSpPr/>
          <p:nvPr/>
        </p:nvSpPr>
        <p:spPr bwMode="auto">
          <a:xfrm>
            <a:off x="98598" y="1752600"/>
            <a:ext cx="2492202" cy="228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pitchFamily="84" charset="-128"/>
            </a:endParaRPr>
          </a:p>
        </p:txBody>
      </p:sp>
      <p:sp>
        <p:nvSpPr>
          <p:cNvPr id="7" name="Content Placeholder 1"/>
          <p:cNvSpPr txBox="1">
            <a:spLocks/>
          </p:cNvSpPr>
          <p:nvPr/>
        </p:nvSpPr>
        <p:spPr>
          <a:xfrm>
            <a:off x="152400" y="3505200"/>
            <a:ext cx="8763000" cy="3048000"/>
          </a:xfrm>
          <a:prstGeom prst="rect">
            <a:avLst/>
          </a:prstGeom>
        </p:spPr>
        <p:txBody>
          <a:bodyPr/>
          <a:lstStyle>
            <a:lvl1pPr marL="228600" indent="-228600" algn="l" rtl="0" eaLnBrk="1" fontAlgn="base" hangingPunct="1">
              <a:spcBef>
                <a:spcPct val="20000"/>
              </a:spcBef>
              <a:spcAft>
                <a:spcPct val="0"/>
              </a:spcAft>
              <a:buClr>
                <a:srgbClr val="19396E"/>
              </a:buClr>
              <a:buSzPct val="100000"/>
              <a:buChar char="•"/>
              <a:defRPr sz="2400" baseline="0">
                <a:solidFill>
                  <a:schemeClr val="accent6"/>
                </a:solidFill>
                <a:latin typeface="Calibri" pitchFamily="34" charset="0"/>
                <a:ea typeface="+mn-ea"/>
                <a:cs typeface="+mn-cs"/>
              </a:defRPr>
            </a:lvl1pPr>
            <a:lvl2pPr marL="457200" indent="-228600" algn="l" rtl="0" eaLnBrk="1" fontAlgn="base" hangingPunct="1">
              <a:spcBef>
                <a:spcPct val="20000"/>
              </a:spcBef>
              <a:spcAft>
                <a:spcPct val="0"/>
              </a:spcAft>
              <a:buClr>
                <a:srgbClr val="5D85A9"/>
              </a:buClr>
              <a:buFont typeface="Wingdings" charset="2"/>
              <a:buChar char="§"/>
              <a:defRPr sz="2000">
                <a:solidFill>
                  <a:schemeClr val="accent6"/>
                </a:solidFill>
                <a:latin typeface="Calibri" pitchFamily="34" charset="0"/>
                <a:ea typeface="+mn-ea"/>
              </a:defRPr>
            </a:lvl2pPr>
            <a:lvl3pPr marL="685800" indent="-228600" algn="l" rtl="0" eaLnBrk="1" fontAlgn="base" hangingPunct="1">
              <a:spcBef>
                <a:spcPct val="20000"/>
              </a:spcBef>
              <a:spcAft>
                <a:spcPct val="0"/>
              </a:spcAft>
              <a:buClr>
                <a:srgbClr val="19396E"/>
              </a:buClr>
              <a:buFont typeface="Courier New"/>
              <a:buChar char="o"/>
              <a:defRPr sz="1800">
                <a:solidFill>
                  <a:schemeClr val="accent6"/>
                </a:solidFill>
                <a:latin typeface="Calibri" pitchFamily="34" charset="0"/>
                <a:ea typeface="+mn-ea"/>
              </a:defRPr>
            </a:lvl3pPr>
            <a:lvl4pPr marL="914400" indent="-228600" algn="l" rtl="0" eaLnBrk="1" fontAlgn="base" hangingPunct="1">
              <a:spcBef>
                <a:spcPct val="20000"/>
              </a:spcBef>
              <a:spcAft>
                <a:spcPct val="0"/>
              </a:spcAft>
              <a:buClr>
                <a:srgbClr val="19396E"/>
              </a:buClr>
              <a:buChar char="–"/>
              <a:defRPr sz="1600">
                <a:solidFill>
                  <a:schemeClr val="accent6"/>
                </a:solidFill>
                <a:latin typeface="Calibri" pitchFamily="34" charset="0"/>
                <a:ea typeface="+mn-ea"/>
              </a:defRPr>
            </a:lvl4pPr>
            <a:lvl5pPr marL="2057400" indent="-228600" algn="l" rtl="0" eaLnBrk="1" fontAlgn="base" hangingPunct="1">
              <a:spcBef>
                <a:spcPct val="20000"/>
              </a:spcBef>
              <a:spcAft>
                <a:spcPct val="0"/>
              </a:spcAft>
              <a:buClr>
                <a:srgbClr val="19396E"/>
              </a:buClr>
              <a:buFont typeface="Wingdings" charset="2"/>
              <a:buChar char="§"/>
              <a:defRPr sz="1600">
                <a:solidFill>
                  <a:schemeClr val="accent4"/>
                </a:solidFill>
                <a:latin typeface="Calibri" pitchFamily="34" charset="0"/>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US" sz="2000" i="0" dirty="0">
                <a:solidFill>
                  <a:schemeClr val="tx1">
                    <a:lumMod val="75000"/>
                    <a:lumOff val="25000"/>
                  </a:schemeClr>
                </a:solidFill>
              </a:rPr>
              <a:t>POI high resolution data shows voltage within PRC-024-3 voltage “no trip” curve </a:t>
            </a:r>
          </a:p>
          <a:p>
            <a:r>
              <a:rPr lang="en-US" sz="2000" i="0" dirty="0">
                <a:solidFill>
                  <a:schemeClr val="tx1">
                    <a:lumMod val="75000"/>
                    <a:lumOff val="25000"/>
                  </a:schemeClr>
                </a:solidFill>
              </a:rPr>
              <a:t>Inverter experiences spikes (instantaneous peak) above 1.3 pu at terminals</a:t>
            </a:r>
          </a:p>
          <a:p>
            <a:r>
              <a:rPr lang="en-US" sz="2000" i="0" dirty="0">
                <a:solidFill>
                  <a:schemeClr val="tx1">
                    <a:lumMod val="75000"/>
                    <a:lumOff val="25000"/>
                  </a:schemeClr>
                </a:solidFill>
              </a:rPr>
              <a:t>1.3 pu threshold hard-coded by one OEM; separate from HVRT settings configurable by plant personnel.</a:t>
            </a:r>
          </a:p>
          <a:p>
            <a:r>
              <a:rPr lang="en-US" sz="2000" i="0" dirty="0">
                <a:solidFill>
                  <a:schemeClr val="tx1">
                    <a:lumMod val="75000"/>
                    <a:lumOff val="25000"/>
                  </a:schemeClr>
                </a:solidFill>
              </a:rPr>
              <a:t>Settings cannot be modified for any existing facilities</a:t>
            </a:r>
          </a:p>
          <a:p>
            <a:pPr lvl="1"/>
            <a:r>
              <a:rPr lang="en-US" sz="1600" i="0" dirty="0">
                <a:solidFill>
                  <a:schemeClr val="tx1">
                    <a:lumMod val="75000"/>
                    <a:lumOff val="25000"/>
                  </a:schemeClr>
                </a:solidFill>
              </a:rPr>
              <a:t>AC overvoltage tripping for this OEM will likely continue to occur in future</a:t>
            </a:r>
          </a:p>
          <a:p>
            <a:r>
              <a:rPr lang="en-US" sz="2000" dirty="0">
                <a:solidFill>
                  <a:schemeClr val="tx1">
                    <a:lumMod val="75000"/>
                    <a:lumOff val="25000"/>
                  </a:schemeClr>
                </a:solidFill>
              </a:rPr>
              <a:t>Identified in nearly all solar PV disturbances analyzed by NERC </a:t>
            </a:r>
          </a:p>
          <a:p>
            <a:endParaRPr lang="en-US" sz="2000" i="0" dirty="0"/>
          </a:p>
        </p:txBody>
      </p:sp>
      <p:pic>
        <p:nvPicPr>
          <p:cNvPr id="9" name="Picture 8"/>
          <p:cNvPicPr/>
          <p:nvPr/>
        </p:nvPicPr>
        <p:blipFill>
          <a:blip r:embed="rId4"/>
          <a:stretch>
            <a:fillRect/>
          </a:stretch>
        </p:blipFill>
        <p:spPr>
          <a:xfrm>
            <a:off x="3429000" y="1371600"/>
            <a:ext cx="4692650" cy="1856740"/>
          </a:xfrm>
          <a:prstGeom prst="rect">
            <a:avLst/>
          </a:prstGeom>
        </p:spPr>
      </p:pic>
    </p:spTree>
    <p:extLst>
      <p:ext uri="{BB962C8B-B14F-4D97-AF65-F5344CB8AC3E}">
        <p14:creationId xmlns:p14="http://schemas.microsoft.com/office/powerpoint/2010/main" val="259595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 Overvoltage – Feeder-Level</a:t>
            </a:r>
          </a:p>
        </p:txBody>
      </p:sp>
      <p:pic>
        <p:nvPicPr>
          <p:cNvPr id="8" name="Content Placeholder 7"/>
          <p:cNvPicPr>
            <a:picLocks noGrp="1" noChangeAspect="1"/>
          </p:cNvPicPr>
          <p:nvPr>
            <p:ph idx="1"/>
          </p:nvPr>
        </p:nvPicPr>
        <p:blipFill>
          <a:blip r:embed="rId3"/>
          <a:stretch>
            <a:fillRect/>
          </a:stretch>
        </p:blipFill>
        <p:spPr>
          <a:xfrm>
            <a:off x="98598" y="1096647"/>
            <a:ext cx="2492202" cy="2332353"/>
          </a:xfrm>
          <a:prstGeom prst="rect">
            <a:avLst/>
          </a:prstGeom>
        </p:spPr>
      </p:pic>
      <p:sp>
        <p:nvSpPr>
          <p:cNvPr id="10" name="Content Placeholder 1"/>
          <p:cNvSpPr txBox="1">
            <a:spLocks/>
          </p:cNvSpPr>
          <p:nvPr/>
        </p:nvSpPr>
        <p:spPr>
          <a:xfrm>
            <a:off x="304800" y="4628748"/>
            <a:ext cx="8458200" cy="1600199"/>
          </a:xfrm>
          <a:prstGeom prst="rect">
            <a:avLst/>
          </a:prstGeom>
        </p:spPr>
        <p:txBody>
          <a:bodyPr/>
          <a:lstStyle>
            <a:lvl1pPr marL="228600" indent="-228600" algn="l" rtl="0" eaLnBrk="1" fontAlgn="base" hangingPunct="1">
              <a:spcBef>
                <a:spcPct val="20000"/>
              </a:spcBef>
              <a:spcAft>
                <a:spcPct val="0"/>
              </a:spcAft>
              <a:buClr>
                <a:srgbClr val="19396E"/>
              </a:buClr>
              <a:buSzPct val="100000"/>
              <a:buChar char="•"/>
              <a:defRPr sz="2400" baseline="0">
                <a:solidFill>
                  <a:schemeClr val="accent6"/>
                </a:solidFill>
                <a:latin typeface="Calibri" pitchFamily="34" charset="0"/>
                <a:ea typeface="+mn-ea"/>
                <a:cs typeface="+mn-cs"/>
              </a:defRPr>
            </a:lvl1pPr>
            <a:lvl2pPr marL="457200" indent="-228600" algn="l" rtl="0" eaLnBrk="1" fontAlgn="base" hangingPunct="1">
              <a:spcBef>
                <a:spcPct val="20000"/>
              </a:spcBef>
              <a:spcAft>
                <a:spcPct val="0"/>
              </a:spcAft>
              <a:buClr>
                <a:srgbClr val="5D85A9"/>
              </a:buClr>
              <a:buFont typeface="Wingdings" charset="2"/>
              <a:buChar char="§"/>
              <a:defRPr sz="2000">
                <a:solidFill>
                  <a:schemeClr val="accent6"/>
                </a:solidFill>
                <a:latin typeface="Calibri" pitchFamily="34" charset="0"/>
                <a:ea typeface="+mn-ea"/>
              </a:defRPr>
            </a:lvl2pPr>
            <a:lvl3pPr marL="685800" indent="-228600" algn="l" rtl="0" eaLnBrk="1" fontAlgn="base" hangingPunct="1">
              <a:spcBef>
                <a:spcPct val="20000"/>
              </a:spcBef>
              <a:spcAft>
                <a:spcPct val="0"/>
              </a:spcAft>
              <a:buClr>
                <a:srgbClr val="19396E"/>
              </a:buClr>
              <a:buFont typeface="Courier New"/>
              <a:buChar char="o"/>
              <a:defRPr sz="1800">
                <a:solidFill>
                  <a:schemeClr val="accent6"/>
                </a:solidFill>
                <a:latin typeface="Calibri" pitchFamily="34" charset="0"/>
                <a:ea typeface="+mn-ea"/>
              </a:defRPr>
            </a:lvl3pPr>
            <a:lvl4pPr marL="914400" indent="-228600" algn="l" rtl="0" eaLnBrk="1" fontAlgn="base" hangingPunct="1">
              <a:spcBef>
                <a:spcPct val="20000"/>
              </a:spcBef>
              <a:spcAft>
                <a:spcPct val="0"/>
              </a:spcAft>
              <a:buClr>
                <a:srgbClr val="19396E"/>
              </a:buClr>
              <a:buChar char="–"/>
              <a:defRPr sz="1600">
                <a:solidFill>
                  <a:schemeClr val="accent6"/>
                </a:solidFill>
                <a:latin typeface="Calibri" pitchFamily="34" charset="0"/>
                <a:ea typeface="+mn-ea"/>
              </a:defRPr>
            </a:lvl4pPr>
            <a:lvl5pPr marL="2057400" indent="-228600" algn="l" rtl="0" eaLnBrk="1" fontAlgn="base" hangingPunct="1">
              <a:spcBef>
                <a:spcPct val="20000"/>
              </a:spcBef>
              <a:spcAft>
                <a:spcPct val="0"/>
              </a:spcAft>
              <a:buClr>
                <a:srgbClr val="19396E"/>
              </a:buClr>
              <a:buFont typeface="Wingdings" charset="2"/>
              <a:buChar char="§"/>
              <a:defRPr sz="1600">
                <a:solidFill>
                  <a:schemeClr val="accent4"/>
                </a:solidFill>
                <a:latin typeface="Calibri" pitchFamily="34" charset="0"/>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US" sz="2000" i="0" kern="0" dirty="0">
                <a:solidFill>
                  <a:schemeClr val="tx1">
                    <a:lumMod val="75000"/>
                    <a:lumOff val="25000"/>
                  </a:schemeClr>
                </a:solidFill>
              </a:rPr>
              <a:t>Voltage driven high by abnormal inverter controls during and after fault</a:t>
            </a:r>
          </a:p>
          <a:p>
            <a:r>
              <a:rPr lang="en-US" sz="2000" i="0" kern="0" dirty="0">
                <a:solidFill>
                  <a:schemeClr val="tx1">
                    <a:lumMod val="75000"/>
                    <a:lumOff val="25000"/>
                  </a:schemeClr>
                </a:solidFill>
              </a:rPr>
              <a:t>All feeder protection at one facility set to trip on inst phase ac overvoltage</a:t>
            </a:r>
          </a:p>
          <a:p>
            <a:pPr lvl="1"/>
            <a:r>
              <a:rPr lang="en-US" sz="1600" i="0" kern="0" dirty="0">
                <a:solidFill>
                  <a:schemeClr val="tx1">
                    <a:lumMod val="75000"/>
                    <a:lumOff val="25000"/>
                  </a:schemeClr>
                </a:solidFill>
              </a:rPr>
              <a:t>Set at 1.2 pu – directly on PRC-024-3 curves</a:t>
            </a:r>
          </a:p>
          <a:p>
            <a:r>
              <a:rPr lang="en-US" sz="2000" i="0" kern="0" dirty="0">
                <a:solidFill>
                  <a:schemeClr val="tx1">
                    <a:lumMod val="75000"/>
                    <a:lumOff val="25000"/>
                  </a:schemeClr>
                </a:solidFill>
              </a:rPr>
              <a:t>Review team questioned need for this feeder-level protection</a:t>
            </a:r>
          </a:p>
          <a:p>
            <a:pPr lvl="1"/>
            <a:r>
              <a:rPr lang="en-US" sz="1600" i="0" kern="0" dirty="0">
                <a:solidFill>
                  <a:schemeClr val="tx1">
                    <a:lumMod val="75000"/>
                    <a:lumOff val="25000"/>
                  </a:schemeClr>
                </a:solidFill>
              </a:rPr>
              <a:t>Plant personnel unable to clarify what the voltage protection was protecting </a:t>
            </a:r>
          </a:p>
        </p:txBody>
      </p:sp>
      <p:sp>
        <p:nvSpPr>
          <p:cNvPr id="6" name="Rectangle 5"/>
          <p:cNvSpPr/>
          <p:nvPr/>
        </p:nvSpPr>
        <p:spPr bwMode="auto">
          <a:xfrm>
            <a:off x="98598" y="2243674"/>
            <a:ext cx="2492202" cy="228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pitchFamily="84" charset="-128"/>
            </a:endParaRPr>
          </a:p>
        </p:txBody>
      </p:sp>
      <p:pic>
        <p:nvPicPr>
          <p:cNvPr id="9" name="Picture 8"/>
          <p:cNvPicPr>
            <a:picLocks noChangeAspect="1"/>
          </p:cNvPicPr>
          <p:nvPr/>
        </p:nvPicPr>
        <p:blipFill>
          <a:blip r:embed="rId4"/>
          <a:stretch>
            <a:fillRect/>
          </a:stretch>
        </p:blipFill>
        <p:spPr>
          <a:xfrm>
            <a:off x="2649220" y="1096647"/>
            <a:ext cx="6113780" cy="3532101"/>
          </a:xfrm>
          <a:prstGeom prst="rect">
            <a:avLst/>
          </a:prstGeom>
        </p:spPr>
      </p:pic>
    </p:spTree>
    <p:extLst>
      <p:ext uri="{BB962C8B-B14F-4D97-AF65-F5344CB8AC3E}">
        <p14:creationId xmlns:p14="http://schemas.microsoft.com/office/powerpoint/2010/main" val="2998291213"/>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D3683894B5264EB8E83338F6BA777E" ma:contentTypeVersion="2" ma:contentTypeDescription="Create a new document." ma:contentTypeScope="" ma:versionID="9392a42241bc506ffd33e3ca0191f2d9">
  <xsd:schema xmlns:xsd="http://www.w3.org/2001/XMLSchema" xmlns:xs="http://www.w3.org/2001/XMLSchema" xmlns:p="http://schemas.microsoft.com/office/2006/metadata/properties" xmlns:ns2="c34af464-7aa1-4edd-9be4-83dffc1cb926" targetNamespace="http://schemas.microsoft.com/office/2006/metadata/properties" ma:root="true" ma:fieldsID="26b17897b0dee42c4ef932dfddf4050e"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F82F0925-3B0A-418E-B0C8-FF9AE02BB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C0E9AA12-8AF9-4AA6-90FE-24669859CDF3}">
  <ds:schemaRefs>
    <ds:schemaRef ds:uri="http://purl.org/dc/terms/"/>
    <ds:schemaRef ds:uri="http://schemas.microsoft.com/office/2006/documentManagement/types"/>
    <ds:schemaRef ds:uri="http://purl.org/dc/dcmitype/"/>
    <ds:schemaRef ds:uri="http://www.w3.org/XML/1998/namespac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c34af464-7aa1-4edd-9be4-83dffc1cb926"/>
  </ds:schemaRefs>
</ds:datastoreItem>
</file>

<file path=docProps/app.xml><?xml version="1.0" encoding="utf-8"?>
<Properties xmlns="http://schemas.openxmlformats.org/officeDocument/2006/extended-properties" xmlns:vt="http://schemas.openxmlformats.org/officeDocument/2006/docPropsVTypes">
  <Template/>
  <TotalTime>16405</TotalTime>
  <Words>1713</Words>
  <Application>Microsoft Office PowerPoint</Application>
  <PresentationFormat>On-screen Show (4:3)</PresentationFormat>
  <Paragraphs>166</Paragraphs>
  <Slides>21</Slides>
  <Notes>10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21</vt:i4>
      </vt:variant>
    </vt:vector>
  </HeadingPairs>
  <TitlesOfParts>
    <vt:vector size="32" baseType="lpstr">
      <vt:lpstr>Arial</vt:lpstr>
      <vt:lpstr>Calibri</vt:lpstr>
      <vt:lpstr>Calibri Light</vt:lpstr>
      <vt:lpstr>Courier New</vt:lpstr>
      <vt:lpstr>Tahoma</vt:lpstr>
      <vt:lpstr>Wingdings</vt:lpstr>
      <vt:lpstr>1_Custom Design</vt:lpstr>
      <vt:lpstr>1_Office Theme</vt:lpstr>
      <vt:lpstr>2_Office Theme</vt:lpstr>
      <vt:lpstr>3_Office Theme</vt:lpstr>
      <vt:lpstr>2_Custom Design</vt:lpstr>
      <vt:lpstr>PowerPoint Presentation</vt:lpstr>
      <vt:lpstr>Background</vt:lpstr>
      <vt:lpstr>Event Overview </vt:lpstr>
      <vt:lpstr>Overview of Impacted Solar Projects</vt:lpstr>
      <vt:lpstr>Overview of Impacted Wind Projects</vt:lpstr>
      <vt:lpstr>Cause of Solar PV reduction</vt:lpstr>
      <vt:lpstr>PLL Loss of Synchronism</vt:lpstr>
      <vt:lpstr>AC Overvoltage – Inverter-Level</vt:lpstr>
      <vt:lpstr>AC Overvoltage – Feeder-Level</vt:lpstr>
      <vt:lpstr>Momentary Cessation</vt:lpstr>
      <vt:lpstr>Underfrequency – Inverter and Feeder</vt:lpstr>
      <vt:lpstr>Other</vt:lpstr>
      <vt:lpstr>Additional Observations</vt:lpstr>
      <vt:lpstr>Solar Growth in ERCOT</vt:lpstr>
      <vt:lpstr>ERCOT specific Recommendations from NERC</vt:lpstr>
      <vt:lpstr>Adoption of applicable Reliability Guideline Content</vt:lpstr>
      <vt:lpstr>Follow-Up with all Solar PV Resources in Texas Interconnection </vt:lpstr>
      <vt:lpstr>Detailed Model Quality Review  </vt:lpstr>
      <vt:lpstr>System Model Validation Effort   </vt:lpstr>
      <vt:lpstr>Gap Analysis of Interconnection Study Process   </vt:lpstr>
      <vt:lpstr>Questions?</vt:lpstr>
    </vt:vector>
  </TitlesOfParts>
  <Manager/>
  <Company>The Electric Reliability Council of Texas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Pysh, Danya</dc:creator>
  <cp:keywords/>
  <dc:description/>
  <cp:lastModifiedBy>Solis, Stephen</cp:lastModifiedBy>
  <cp:revision>671</cp:revision>
  <cp:lastPrinted>2021-11-22T18:26:12Z</cp:lastPrinted>
  <dcterms:created xsi:type="dcterms:W3CDTF">2016-01-21T15:20:31Z</dcterms:created>
  <dcterms:modified xsi:type="dcterms:W3CDTF">2022-01-07T23:41:43Z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0x010100D9D3683894B5264EB8E83338F6BA777E</vt:lpwstr>
  </property>
</Properties>
</file>