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411" r:id="rId3"/>
    <p:sldId id="408" r:id="rId4"/>
    <p:sldId id="409" r:id="rId5"/>
    <p:sldId id="405" r:id="rId6"/>
    <p:sldId id="385" r:id="rId7"/>
    <p:sldId id="38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84" d="100"/>
          <a:sy n="84" d="100"/>
        </p:scale>
        <p:origin x="1378" y="6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January 11, 2022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RMTTF ACTIVITIES – DECEMBER THROUGH 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 smtClean="0"/>
              <a:t>ERCOT Retail 101 Training, January </a:t>
            </a:r>
            <a:r>
              <a:rPr lang="en-US" sz="2400" b="0" dirty="0" smtClean="0"/>
              <a:t>27 Session</a:t>
            </a:r>
            <a:r>
              <a:rPr lang="en-US" sz="2400" b="0" dirty="0" smtClean="0"/>
              <a:t>:</a:t>
            </a:r>
          </a:p>
          <a:p>
            <a:r>
              <a:rPr lang="en-US" b="0" dirty="0" smtClean="0"/>
              <a:t>	Providing TDSP and CR Volunteer SMEs for Q&amp;A response</a:t>
            </a:r>
          </a:p>
          <a:p>
            <a:r>
              <a:rPr lang="en-US" b="0" dirty="0"/>
              <a:t>	</a:t>
            </a:r>
            <a:r>
              <a:rPr lang="en-US" b="0" dirty="0" smtClean="0"/>
              <a:t>Validated training materials are clear, accurate and current 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 </a:t>
            </a:r>
          </a:p>
          <a:p>
            <a:pPr marL="0" indent="0">
              <a:buNone/>
            </a:pPr>
            <a:r>
              <a:rPr lang="en-US" b="0" dirty="0" smtClean="0"/>
              <a:t>TX SET WBT </a:t>
            </a:r>
            <a:r>
              <a:rPr lang="en-US" b="0" dirty="0" smtClean="0"/>
              <a:t>Module Development </a:t>
            </a:r>
            <a:r>
              <a:rPr lang="en-US" b="0" dirty="0" smtClean="0"/>
              <a:t>– </a:t>
            </a:r>
          </a:p>
          <a:p>
            <a:r>
              <a:rPr lang="en-US" b="0" dirty="0"/>
              <a:t>	</a:t>
            </a:r>
            <a:r>
              <a:rPr lang="en-US" b="0" dirty="0" smtClean="0"/>
              <a:t>Past TX SET Presenters to review and complete draft or needed 	modifications to each of their past assigned modules  </a:t>
            </a:r>
            <a:endParaRPr lang="en-US" b="0" dirty="0" smtClean="0"/>
          </a:p>
          <a:p>
            <a:endParaRPr lang="en-US" b="0" dirty="0"/>
          </a:p>
          <a:p>
            <a:r>
              <a:rPr lang="en-US" b="0" dirty="0" smtClean="0"/>
              <a:t>	ERCOT </a:t>
            </a:r>
            <a:r>
              <a:rPr lang="en-US" b="0" dirty="0" smtClean="0"/>
              <a:t>to review drafts from Presenters, verify and update 	materials and present at February RMTTF meeting </a:t>
            </a:r>
            <a:endParaRPr lang="en-US" b="0" dirty="0" smtClean="0"/>
          </a:p>
          <a:p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 	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412561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48A235-82A0-419A-8D86-AB92B004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RMTTF </a:t>
            </a:r>
            <a:r>
              <a:rPr lang="en-US" dirty="0" smtClean="0"/>
              <a:t>ACTIVITIES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 DECEMBER THROUGH CURRENT, CONTINUED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4D07B2-8AFB-4DCD-917E-7D80EBAD4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724400"/>
          </a:xfrm>
        </p:spPr>
        <p:txBody>
          <a:bodyPr/>
          <a:lstStyle/>
          <a:p>
            <a:endParaRPr lang="en-US" b="0" dirty="0" smtClean="0"/>
          </a:p>
          <a:p>
            <a:r>
              <a:rPr lang="en-US" b="0" dirty="0" smtClean="0"/>
              <a:t>Enhancing RMTTF training email notifications to:</a:t>
            </a:r>
          </a:p>
          <a:p>
            <a:pPr lvl="1"/>
            <a:r>
              <a:rPr lang="en-US" b="0" dirty="0" smtClean="0"/>
              <a:t>Include specific benefits of learning  </a:t>
            </a:r>
          </a:p>
          <a:p>
            <a:pPr lvl="1"/>
            <a:r>
              <a:rPr lang="en-US" dirty="0" smtClean="0"/>
              <a:t>Increase emphasis of importance for voluntary prerequisite classes:</a:t>
            </a:r>
          </a:p>
          <a:p>
            <a:pPr lvl="2"/>
            <a:r>
              <a:rPr lang="en-US" dirty="0" smtClean="0"/>
              <a:t>Market Participant Relationships 	 WBT</a:t>
            </a:r>
          </a:p>
          <a:p>
            <a:pPr lvl="2"/>
            <a:r>
              <a:rPr lang="en-US" dirty="0" smtClean="0"/>
              <a:t>ERCOT Foundations 			 WBT </a:t>
            </a:r>
          </a:p>
          <a:p>
            <a:pPr lvl="2"/>
            <a:endParaRPr lang="en-US" dirty="0" smtClean="0"/>
          </a:p>
          <a:p>
            <a:r>
              <a:rPr lang="en-US" b="0" dirty="0" smtClean="0"/>
              <a:t>Identifying methods to expand communications for upcoming Retail Training sessions in an effort to reach a broader group of </a:t>
            </a:r>
            <a:r>
              <a:rPr lang="en-US" b="0" dirty="0" smtClean="0"/>
              <a:t>Retail Market Participants </a:t>
            </a:r>
            <a:endParaRPr lang="en-US" b="0" dirty="0" smtClean="0"/>
          </a:p>
          <a:p>
            <a:pPr lvl="1"/>
            <a:endParaRPr lang="en-US" dirty="0"/>
          </a:p>
          <a:p>
            <a:pPr lvl="1"/>
            <a:endParaRPr lang="en-US" b="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E5F5871-2C8B-4BCF-9309-4A1F10A0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DB9884F-397F-4C61-9053-75EBCC59C7C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9AC33BE-1796-47BD-84E3-4A4AF760F12B}"/>
              </a:ext>
            </a:extLst>
          </p:cNvPr>
          <p:cNvSpPr txBox="1"/>
          <p:nvPr/>
        </p:nvSpPr>
        <p:spPr>
          <a:xfrm>
            <a:off x="304800" y="5334000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 person classes may resume. </a:t>
            </a:r>
          </a:p>
        </p:txBody>
      </p:sp>
    </p:spTree>
    <p:extLst>
      <p:ext uri="{BB962C8B-B14F-4D97-AF65-F5344CB8AC3E}">
        <p14:creationId xmlns:p14="http://schemas.microsoft.com/office/powerpoint/2010/main" val="5509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Retail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/>
              <a:t>Retail 101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Thursday, January 27, 2022      8:30 AM 	WebEx only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400" u="sng" dirty="0"/>
              <a:t>Marketrak, Inadvertent Gain Training 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0" dirty="0" smtClean="0"/>
              <a:t>2 </a:t>
            </a:r>
            <a:r>
              <a:rPr lang="en-US" b="0" dirty="0"/>
              <a:t>Half day training sessions </a:t>
            </a:r>
            <a:r>
              <a:rPr lang="en-US" b="0" dirty="0" smtClean="0"/>
              <a:t>			WebEx </a:t>
            </a:r>
            <a:r>
              <a:rPr lang="en-US" b="0" dirty="0"/>
              <a:t>only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Date:				Class:			Start Time:</a:t>
            </a:r>
            <a:endParaRPr lang="en-US" dirty="0"/>
          </a:p>
          <a:p>
            <a:pPr marL="0" indent="0">
              <a:buNone/>
            </a:pPr>
            <a:r>
              <a:rPr lang="en-US" b="0" dirty="0" smtClean="0"/>
              <a:t>Wednesday</a:t>
            </a:r>
            <a:r>
              <a:rPr lang="en-US" b="0" dirty="0"/>
              <a:t>, March 2, </a:t>
            </a:r>
            <a:r>
              <a:rPr lang="en-US" b="0" dirty="0" smtClean="0"/>
              <a:t>2022        </a:t>
            </a:r>
            <a:r>
              <a:rPr lang="en-US" b="0" dirty="0"/>
              <a:t>MT – Part </a:t>
            </a:r>
            <a:r>
              <a:rPr lang="en-US" b="0" dirty="0" smtClean="0"/>
              <a:t>1		8:30 </a:t>
            </a:r>
            <a:r>
              <a:rPr lang="en-US" b="0" dirty="0"/>
              <a:t>AM </a:t>
            </a:r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Thursday</a:t>
            </a:r>
            <a:r>
              <a:rPr lang="en-US" b="0" dirty="0"/>
              <a:t>, March 3, 2022	</a:t>
            </a:r>
            <a:r>
              <a:rPr lang="en-US" b="0" dirty="0" smtClean="0"/>
              <a:t>MT&amp;IAG </a:t>
            </a:r>
            <a:r>
              <a:rPr lang="en-US" b="0" dirty="0"/>
              <a:t>– Part </a:t>
            </a:r>
            <a:r>
              <a:rPr lang="en-US" b="0" dirty="0" smtClean="0"/>
              <a:t>2	8:30 </a:t>
            </a:r>
            <a:r>
              <a:rPr lang="en-US" b="0" dirty="0"/>
              <a:t>AM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32297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/>
              <a:t> On-line ERCOT Retail Training Modules Available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MarkeTrak Series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Overview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Switch Hold Removal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Cancel With/Without  Approvals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Usage and Billing</a:t>
            </a:r>
            <a:endParaRPr lang="en-US" sz="16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Other D2D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Bulk Insert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Admin Functionality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Emails and Notifications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Reporting – Background &amp; GUI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Retail 101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Mass Transition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1143000" y="6438691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425044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64" y="742950"/>
            <a:ext cx="9144000" cy="54292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Registration is required for ERCOT Instructor Led and ERCOT Web Based Training (WBT) sessions.</a:t>
            </a:r>
          </a:p>
          <a:p>
            <a:pPr marL="0" indent="0">
              <a:buNone/>
            </a:pPr>
            <a:endParaRPr lang="en-US" sz="1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To complete registration, please follow the process below. 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Access the </a:t>
            </a:r>
            <a:r>
              <a:rPr lang="en-US" sz="2100" b="0" dirty="0">
                <a:latin typeface="Calibri" panose="020F0502020204030204" pitchFamily="34" charset="0"/>
              </a:rPr>
              <a:t>ERCOT Training Website </a:t>
            </a:r>
            <a:r>
              <a:rPr lang="en-US" sz="2100" b="0" dirty="0" smtClean="0">
                <a:latin typeface="Calibri" panose="020F0502020204030204" pitchFamily="34" charset="0"/>
              </a:rPr>
              <a:t>through the following link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Click ‘Course Catalog’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Click your </a:t>
            </a:r>
            <a:r>
              <a:rPr lang="en-US" sz="2100" b="0" smtClean="0">
                <a:latin typeface="Calibri" panose="020F0502020204030204" pitchFamily="34" charset="0"/>
              </a:rPr>
              <a:t>selected course  </a:t>
            </a:r>
            <a:endParaRPr lang="en-US" sz="2100" b="0" dirty="0" smtClean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Click </a:t>
            </a:r>
            <a:r>
              <a:rPr lang="en-US" sz="2100" b="0" dirty="0">
                <a:latin typeface="Calibri" panose="020F0502020204030204" pitchFamily="34" charset="0"/>
              </a:rPr>
              <a:t>‘Schedule/Registration’ </a:t>
            </a:r>
            <a:endParaRPr lang="en-US" sz="2100" b="0" dirty="0" smtClean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Click ‘Sign Up’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Log in (or create a log in) to</a:t>
            </a:r>
            <a:r>
              <a:rPr lang="en-US" sz="2100" b="0" dirty="0" smtClean="0">
                <a:latin typeface="Calibri" panose="020F0502020204030204" pitchFamily="34" charset="0"/>
              </a:rPr>
              <a:t> </a:t>
            </a:r>
            <a:r>
              <a:rPr lang="en-US" sz="2100" b="0" dirty="0">
                <a:latin typeface="Calibri" panose="020F0502020204030204" pitchFamily="34" charset="0"/>
              </a:rPr>
              <a:t>register for the course</a:t>
            </a:r>
            <a:r>
              <a:rPr lang="en-US" sz="2100" b="0" dirty="0" smtClean="0">
                <a:latin typeface="Calibri" panose="020F0502020204030204" pitchFamily="34" charset="0"/>
              </a:rPr>
              <a:t>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Look for an email from ERCOT confirming registration for the course.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Note</a:t>
            </a:r>
            <a:r>
              <a:rPr lang="en-US" sz="2400" dirty="0">
                <a:latin typeface="Calibri" panose="020F0502020204030204" pitchFamily="34" charset="0"/>
              </a:rPr>
              <a:t>! </a:t>
            </a:r>
            <a:r>
              <a:rPr lang="en-US" sz="2400" dirty="0" smtClean="0">
                <a:latin typeface="Calibri" panose="020F0502020204030204" pitchFamily="34" charset="0"/>
              </a:rPr>
              <a:t>Online modules </a:t>
            </a:r>
            <a:r>
              <a:rPr lang="en-US" sz="2400" dirty="0">
                <a:latin typeface="Calibri" panose="020F0502020204030204" pitchFamily="34" charset="0"/>
              </a:rPr>
              <a:t>are able to be completed in </a:t>
            </a:r>
            <a:r>
              <a:rPr lang="en-US" sz="2400" dirty="0" smtClean="0">
                <a:latin typeface="Calibri" panose="020F0502020204030204" pitchFamily="34" charset="0"/>
              </a:rPr>
              <a:t>approximately 30 minutes or less.   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057400"/>
            <a:ext cx="84582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Calibri" panose="020F0502020204030204" pitchFamily="34" charset="0"/>
              </a:rPr>
              <a:t>Thursday, February 3, 2022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9:30 </a:t>
            </a:r>
            <a:r>
              <a:rPr lang="en-US" sz="2400" dirty="0">
                <a:latin typeface="Calibri" panose="020F0502020204030204" pitchFamily="34" charset="0"/>
              </a:rPr>
              <a:t>AM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u="sng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u="sng" dirty="0">
                <a:latin typeface="Calibri" panose="020F0502020204030204" pitchFamily="34" charset="0"/>
              </a:rPr>
              <a:t>Primary Topics: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</a:rPr>
              <a:t>Goals &amp; Accomplishments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TX SET Training Module – Review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</a:rPr>
              <a:t>MT &amp; IAG/SH Training Deck </a:t>
            </a:r>
            <a:r>
              <a:rPr lang="en-US" sz="2400" dirty="0" smtClean="0">
                <a:latin typeface="Calibri" panose="020F0502020204030204" pitchFamily="34" charset="0"/>
              </a:rPr>
              <a:t>– Review</a:t>
            </a:r>
          </a:p>
          <a:p>
            <a:pPr algn="ctr">
              <a:spcBef>
                <a:spcPts val="0"/>
              </a:spcBef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algn="ctr"/>
            <a:endParaRPr lang="en-US" sz="2400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14913</TotalTime>
  <Words>323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RMTTF ACTIVITIES – DECEMBER THROUGH CURRENT</vt:lpstr>
      <vt:lpstr>RMTTF ACTIVITIES   DECEMBER THROUGH CURRENT, CONTINUED  </vt:lpstr>
      <vt:lpstr>Upcoming Retail Training</vt:lpstr>
      <vt:lpstr> On-line ERCOT Retail Training Modules Available </vt:lpstr>
      <vt:lpstr>Retail Market Training - Registration</vt:lpstr>
      <vt:lpstr>Upcoming  RMTTF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539</cp:revision>
  <cp:lastPrinted>2016-02-12T19:29:41Z</cp:lastPrinted>
  <dcterms:created xsi:type="dcterms:W3CDTF">2005-04-21T14:28:35Z</dcterms:created>
  <dcterms:modified xsi:type="dcterms:W3CDTF">2022-01-09T22:16:03Z</dcterms:modified>
</cp:coreProperties>
</file>