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6"/>
  </p:notesMasterIdLst>
  <p:handoutMasterIdLst>
    <p:handoutMasterId r:id="rId17"/>
  </p:handoutMasterIdLst>
  <p:sldIdLst>
    <p:sldId id="270" r:id="rId4"/>
    <p:sldId id="571" r:id="rId5"/>
    <p:sldId id="583" r:id="rId6"/>
    <p:sldId id="581" r:id="rId7"/>
    <p:sldId id="584" r:id="rId8"/>
    <p:sldId id="585" r:id="rId9"/>
    <p:sldId id="582" r:id="rId10"/>
    <p:sldId id="578" r:id="rId11"/>
    <p:sldId id="574" r:id="rId12"/>
    <p:sldId id="575" r:id="rId13"/>
    <p:sldId id="579" r:id="rId14"/>
    <p:sldId id="58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 id="6" name="Sandip Sharma" initials="SS" lastIdx="2" clrIdx="6">
    <p:extLst>
      <p:ext uri="{19B8F6BF-5375-455C-9EA6-DF929625EA0E}">
        <p15:presenceInfo xmlns:p15="http://schemas.microsoft.com/office/powerpoint/2012/main" userId="Sandip Shar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83419" autoAdjust="0"/>
  </p:normalViewPr>
  <p:slideViewPr>
    <p:cSldViewPr snapToGrid="0">
      <p:cViewPr varScale="1">
        <p:scale>
          <a:sx n="105" d="100"/>
          <a:sy n="105" d="100"/>
        </p:scale>
        <p:origin x="1314" y="10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1/5/2022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1/5/2022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ECRS: ERCOT Contingency Reserve Service</a:t>
            </a:r>
          </a:p>
          <a:p>
            <a:r>
              <a:rPr lang="en-US" dirty="0"/>
              <a:t>RRS: Responsive Reserve Service</a:t>
            </a:r>
          </a:p>
          <a:p>
            <a:r>
              <a:rPr lang="en-US" dirty="0"/>
              <a:t>Non-Spin: Non-Spinning Reserve Service</a:t>
            </a:r>
          </a:p>
          <a:p>
            <a:r>
              <a:rPr lang="en-US" dirty="0"/>
              <a:t>DAM: </a:t>
            </a:r>
            <a:r>
              <a:rPr lang="en-US" sz="1200" dirty="0"/>
              <a:t>Day-Ahead Market</a:t>
            </a:r>
          </a:p>
          <a:p>
            <a:r>
              <a:rPr lang="en-US" sz="1200" dirty="0"/>
              <a:t>RUC: Reliability Unit Commitment</a:t>
            </a:r>
          </a:p>
          <a:p>
            <a:r>
              <a:rPr lang="en-US" sz="1200" dirty="0"/>
              <a:t>RTC: Real-Time Co-Optimization </a:t>
            </a:r>
          </a:p>
          <a:p>
            <a:r>
              <a:rPr lang="en-US" sz="1200" dirty="0"/>
              <a:t>ESRs: Energy Storage Resources</a:t>
            </a:r>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2</a:t>
            </a:fld>
            <a:endParaRPr lang="en-US"/>
          </a:p>
        </p:txBody>
      </p:sp>
    </p:spTree>
    <p:extLst>
      <p:ext uri="{BB962C8B-B14F-4D97-AF65-F5344CB8AC3E}">
        <p14:creationId xmlns:p14="http://schemas.microsoft.com/office/powerpoint/2010/main" val="1769521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ECRS: ERCOT Contingency Reserve Service</a:t>
            </a:r>
          </a:p>
          <a:p>
            <a:r>
              <a:rPr lang="en-US" dirty="0"/>
              <a:t>RRS: Responsive Reserve Service</a:t>
            </a:r>
          </a:p>
          <a:p>
            <a:r>
              <a:rPr lang="en-US" dirty="0"/>
              <a:t>Non-Spin: Non-Spinning Reserve Service</a:t>
            </a:r>
          </a:p>
          <a:p>
            <a:r>
              <a:rPr lang="en-US" dirty="0"/>
              <a:t>DAM: </a:t>
            </a:r>
            <a:r>
              <a:rPr lang="en-US" sz="1200" dirty="0"/>
              <a:t>Day-Ahead Market</a:t>
            </a:r>
          </a:p>
          <a:p>
            <a:r>
              <a:rPr lang="en-US" sz="1200" dirty="0"/>
              <a:t>RUC: Reliability Unit Commitment</a:t>
            </a:r>
          </a:p>
          <a:p>
            <a:r>
              <a:rPr lang="en-US" sz="1200" dirty="0"/>
              <a:t>RTC: Real-Time Co-Optimization </a:t>
            </a:r>
          </a:p>
          <a:p>
            <a:r>
              <a:rPr lang="en-US" sz="1200" dirty="0"/>
              <a:t>ESRs: Energy Storage Resources</a:t>
            </a:r>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3</a:t>
            </a:fld>
            <a:endParaRPr lang="en-US"/>
          </a:p>
        </p:txBody>
      </p:sp>
    </p:spTree>
    <p:extLst>
      <p:ext uri="{BB962C8B-B14F-4D97-AF65-F5344CB8AC3E}">
        <p14:creationId xmlns:p14="http://schemas.microsoft.com/office/powerpoint/2010/main" val="757264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https://www.ercot.com/files/docs/2021/11/11/NPRR_1096_Update_11042021_v9.pptx</a:t>
            </a:r>
          </a:p>
        </p:txBody>
      </p:sp>
      <p:sp>
        <p:nvSpPr>
          <p:cNvPr id="4" name="Slide Number Placeholder 3"/>
          <p:cNvSpPr>
            <a:spLocks noGrp="1"/>
          </p:cNvSpPr>
          <p:nvPr>
            <p:ph type="sldNum" sz="quarter" idx="5"/>
          </p:nvPr>
        </p:nvSpPr>
        <p:spPr/>
        <p:txBody>
          <a:bodyPr/>
          <a:lstStyle/>
          <a:p>
            <a:fld id="{A772613F-3576-4EE9-945C-25503B987A39}" type="slidenum">
              <a:rPr lang="en-US" smtClean="0"/>
              <a:t>7</a:t>
            </a:fld>
            <a:endParaRPr lang="en-US"/>
          </a:p>
        </p:txBody>
      </p:sp>
    </p:spTree>
    <p:extLst>
      <p:ext uri="{BB962C8B-B14F-4D97-AF65-F5344CB8AC3E}">
        <p14:creationId xmlns:p14="http://schemas.microsoft.com/office/powerpoint/2010/main" val="3401850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11</a:t>
            </a:fld>
            <a:endParaRPr lang="en-US"/>
          </a:p>
        </p:txBody>
      </p:sp>
    </p:spTree>
    <p:extLst>
      <p:ext uri="{BB962C8B-B14F-4D97-AF65-F5344CB8AC3E}">
        <p14:creationId xmlns:p14="http://schemas.microsoft.com/office/powerpoint/2010/main" val="2811288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sz="2800" dirty="0"/>
              <a:t>NPRR 1096 Sustained Duration for ECRS and Non-Spin Ancillary Services</a:t>
            </a:r>
          </a:p>
        </p:txBody>
      </p:sp>
      <p:sp>
        <p:nvSpPr>
          <p:cNvPr id="3" name="Text Placeholder 2"/>
          <p:cNvSpPr>
            <a:spLocks noGrp="1"/>
          </p:cNvSpPr>
          <p:nvPr>
            <p:ph type="body" sz="quarter" idx="3"/>
          </p:nvPr>
        </p:nvSpPr>
        <p:spPr/>
        <p:txBody>
          <a:bodyPr/>
          <a:lstStyle/>
          <a:p>
            <a:r>
              <a:rPr lang="en-US" dirty="0"/>
              <a:t>January 06, 2022</a:t>
            </a:r>
          </a:p>
          <a:p>
            <a:r>
              <a:rPr lang="en-US" dirty="0"/>
              <a:t>ROS Meeting</a:t>
            </a:r>
          </a:p>
        </p:txBody>
      </p:sp>
      <p:sp>
        <p:nvSpPr>
          <p:cNvPr id="4" name="Text Placeholder 3"/>
          <p:cNvSpPr>
            <a:spLocks noGrp="1"/>
          </p:cNvSpPr>
          <p:nvPr>
            <p:ph type="body" sz="quarter" idx="10"/>
          </p:nvPr>
        </p:nvSpPr>
        <p:spPr/>
        <p:txBody>
          <a:bodyPr/>
          <a:lstStyle/>
          <a:p>
            <a:r>
              <a:rPr lang="en-US" dirty="0"/>
              <a:t>ERCOT Staff</a:t>
            </a:r>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5CD08-5753-4959-BCCC-43C5AB92713D}"/>
              </a:ext>
            </a:extLst>
          </p:cNvPr>
          <p:cNvSpPr>
            <a:spLocks noGrp="1"/>
          </p:cNvSpPr>
          <p:nvPr>
            <p:ph type="title"/>
          </p:nvPr>
        </p:nvSpPr>
        <p:spPr/>
        <p:txBody>
          <a:bodyPr/>
          <a:lstStyle/>
          <a:p>
            <a:r>
              <a:rPr lang="en-US" sz="2400" dirty="0"/>
              <a:t>Available Offline Capacity Analysis</a:t>
            </a:r>
          </a:p>
        </p:txBody>
      </p:sp>
      <p:sp>
        <p:nvSpPr>
          <p:cNvPr id="3" name="Content Placeholder 2">
            <a:extLst>
              <a:ext uri="{FF2B5EF4-FFF2-40B4-BE49-F238E27FC236}">
                <a16:creationId xmlns:a16="http://schemas.microsoft.com/office/drawing/2014/main" id="{D0DB1FC3-BA3E-41D4-AB02-0597D81FF761}"/>
              </a:ext>
            </a:extLst>
          </p:cNvPr>
          <p:cNvSpPr>
            <a:spLocks noGrp="1"/>
          </p:cNvSpPr>
          <p:nvPr>
            <p:ph idx="1"/>
          </p:nvPr>
        </p:nvSpPr>
        <p:spPr/>
        <p:txBody>
          <a:bodyPr/>
          <a:lstStyle/>
          <a:p>
            <a:r>
              <a:rPr lang="en-US" sz="1400" dirty="0"/>
              <a:t>In analyzing historical</a:t>
            </a:r>
            <a:r>
              <a:rPr lang="en-US" sz="1400" dirty="0">
                <a:solidFill>
                  <a:srgbClr val="FF0000"/>
                </a:solidFill>
              </a:rPr>
              <a:t>*</a:t>
            </a:r>
            <a:r>
              <a:rPr lang="en-US" sz="1400" dirty="0"/>
              <a:t> available offline capacity during conditions when Real Time headroom</a:t>
            </a:r>
            <a:r>
              <a:rPr lang="en-US" sz="1400" dirty="0">
                <a:solidFill>
                  <a:srgbClr val="FF0000"/>
                </a:solidFill>
              </a:rPr>
              <a:t>**</a:t>
            </a:r>
            <a:r>
              <a:rPr lang="en-US" sz="1400" dirty="0"/>
              <a:t> was low,</a:t>
            </a:r>
          </a:p>
          <a:p>
            <a:pPr lvl="1"/>
            <a:r>
              <a:rPr lang="en-US" sz="1200" dirty="0"/>
              <a:t>~1,408 MW could be brought online in 4 hours about 95% of the time</a:t>
            </a:r>
          </a:p>
          <a:p>
            <a:pPr lvl="1"/>
            <a:r>
              <a:rPr lang="en-US" sz="1200" dirty="0"/>
              <a:t>~1,597 MW could be brought online in 6 hours about 95% of the time</a:t>
            </a:r>
          </a:p>
          <a:p>
            <a:pPr lvl="1"/>
            <a:endParaRPr lang="en-US" sz="1600" dirty="0"/>
          </a:p>
          <a:p>
            <a:pPr lvl="1"/>
            <a:endParaRPr lang="en-US" sz="1600" dirty="0"/>
          </a:p>
          <a:p>
            <a:pPr lvl="1"/>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lvl="8" indent="0">
              <a:buNone/>
            </a:pPr>
            <a:br>
              <a:rPr lang="en-US" sz="900" dirty="0">
                <a:solidFill>
                  <a:srgbClr val="FF0000"/>
                </a:solidFill>
              </a:rPr>
            </a:br>
            <a:r>
              <a:rPr lang="en-US" sz="900" dirty="0">
                <a:solidFill>
                  <a:srgbClr val="FF0000"/>
                </a:solidFill>
              </a:rPr>
              <a:t>*</a:t>
            </a:r>
            <a:r>
              <a:rPr lang="en-US" sz="900" dirty="0">
                <a:solidFill>
                  <a:schemeClr val="tx2"/>
                </a:solidFill>
              </a:rPr>
              <a:t>Between Jan 1, 2020 and October 27, 2021; Excludes Feb 15 – Feb 19, 2021</a:t>
            </a:r>
          </a:p>
          <a:p>
            <a:pPr marL="0" lvl="8" indent="0">
              <a:buNone/>
            </a:pPr>
            <a:r>
              <a:rPr lang="en-US" sz="900" dirty="0">
                <a:solidFill>
                  <a:srgbClr val="FF0000"/>
                </a:solidFill>
              </a:rPr>
              <a:t>**</a:t>
            </a:r>
            <a:r>
              <a:rPr lang="en-US" sz="900" dirty="0">
                <a:solidFill>
                  <a:schemeClr val="tx2"/>
                </a:solidFill>
              </a:rPr>
              <a:t>Real Time Headroom = Total Online HSL + Offline Non-Spin – Actual Load </a:t>
            </a:r>
          </a:p>
          <a:p>
            <a:pPr marL="0" lvl="8" indent="0">
              <a:buNone/>
            </a:pPr>
            <a:r>
              <a:rPr lang="en-US" sz="900" dirty="0">
                <a:solidFill>
                  <a:srgbClr val="FF0000"/>
                </a:solidFill>
              </a:rPr>
              <a:t>***</a:t>
            </a:r>
            <a:r>
              <a:rPr lang="en-US" sz="900" dirty="0">
                <a:solidFill>
                  <a:schemeClr val="tx2"/>
                </a:solidFill>
              </a:rPr>
              <a:t>Real Time headroom less than 5,000 MW</a:t>
            </a:r>
          </a:p>
          <a:p>
            <a:pPr marL="0" lvl="8" indent="0">
              <a:buNone/>
            </a:pPr>
            <a:endParaRPr lang="en-US" sz="900" dirty="0">
              <a:solidFill>
                <a:schemeClr val="tx2"/>
              </a:solidFill>
            </a:endParaRPr>
          </a:p>
          <a:p>
            <a:pPr marL="0" lvl="8" indent="0">
              <a:buNone/>
            </a:pPr>
            <a:endParaRPr lang="en-US" sz="900" dirty="0">
              <a:solidFill>
                <a:schemeClr val="tx2"/>
              </a:solidFill>
            </a:endParaRPr>
          </a:p>
        </p:txBody>
      </p:sp>
      <p:sp>
        <p:nvSpPr>
          <p:cNvPr id="4" name="Slide Number Placeholder 3">
            <a:extLst>
              <a:ext uri="{FF2B5EF4-FFF2-40B4-BE49-F238E27FC236}">
                <a16:creationId xmlns:a16="http://schemas.microsoft.com/office/drawing/2014/main" id="{828EB033-BA70-4019-ADA0-313144DD7962}"/>
              </a:ext>
            </a:extLst>
          </p:cNvPr>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5" name="Picture 4">
            <a:extLst>
              <a:ext uri="{FF2B5EF4-FFF2-40B4-BE49-F238E27FC236}">
                <a16:creationId xmlns:a16="http://schemas.microsoft.com/office/drawing/2014/main" id="{2A0C10C7-497D-415E-BDB2-D86B0719F2AF}"/>
              </a:ext>
            </a:extLst>
          </p:cNvPr>
          <p:cNvPicPr>
            <a:picLocks noChangeAspect="1"/>
          </p:cNvPicPr>
          <p:nvPr/>
        </p:nvPicPr>
        <p:blipFill>
          <a:blip r:embed="rId2"/>
          <a:stretch>
            <a:fillRect/>
          </a:stretch>
        </p:blipFill>
        <p:spPr>
          <a:xfrm>
            <a:off x="304800" y="1869787"/>
            <a:ext cx="8547333" cy="3718882"/>
          </a:xfrm>
          <a:prstGeom prst="rect">
            <a:avLst/>
          </a:prstGeom>
        </p:spPr>
      </p:pic>
    </p:spTree>
    <p:extLst>
      <p:ext uri="{BB962C8B-B14F-4D97-AF65-F5344CB8AC3E}">
        <p14:creationId xmlns:p14="http://schemas.microsoft.com/office/powerpoint/2010/main" val="3705615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5EA52-1486-44E7-A399-3CBCEF74553E}"/>
              </a:ext>
            </a:extLst>
          </p:cNvPr>
          <p:cNvSpPr>
            <a:spLocks noGrp="1"/>
          </p:cNvSpPr>
          <p:nvPr>
            <p:ph type="title"/>
          </p:nvPr>
        </p:nvSpPr>
        <p:spPr/>
        <p:txBody>
          <a:bodyPr/>
          <a:lstStyle/>
          <a:p>
            <a:r>
              <a:rPr lang="en-US" sz="2400" dirty="0"/>
              <a:t>As a result, for ECRS….</a:t>
            </a:r>
          </a:p>
        </p:txBody>
      </p:sp>
      <p:sp>
        <p:nvSpPr>
          <p:cNvPr id="3" name="Content Placeholder 2">
            <a:extLst>
              <a:ext uri="{FF2B5EF4-FFF2-40B4-BE49-F238E27FC236}">
                <a16:creationId xmlns:a16="http://schemas.microsoft.com/office/drawing/2014/main" id="{2AC4FB7F-F573-4A63-8C6D-AECFA526B1DD}"/>
              </a:ext>
            </a:extLst>
          </p:cNvPr>
          <p:cNvSpPr>
            <a:spLocks noGrp="1"/>
          </p:cNvSpPr>
          <p:nvPr>
            <p:ph idx="1"/>
          </p:nvPr>
        </p:nvSpPr>
        <p:spPr/>
        <p:txBody>
          <a:bodyPr/>
          <a:lstStyle/>
          <a:p>
            <a:pPr marL="0" indent="0">
              <a:buNone/>
            </a:pPr>
            <a:r>
              <a:rPr lang="en-US" sz="1400" dirty="0">
                <a:effectLst/>
                <a:latin typeface="Arial" panose="020B0604020202020204" pitchFamily="34" charset="0"/>
                <a:ea typeface="Times New Roman" panose="02020603050405020304" pitchFamily="18" charset="0"/>
                <a:cs typeface="Times New Roman" panose="02020603050405020304" pitchFamily="18" charset="0"/>
              </a:rPr>
              <a:t>Knowing that</a:t>
            </a:r>
            <a:r>
              <a:rPr lang="en-US" sz="1400" dirty="0">
                <a:latin typeface="Arial" panose="020B0604020202020204" pitchFamily="34" charset="0"/>
                <a:ea typeface="Times New Roman" panose="02020603050405020304" pitchFamily="18" charset="0"/>
                <a:cs typeface="Times New Roman" panose="02020603050405020304" pitchFamily="18" charset="0"/>
              </a:rPr>
              <a:t>,</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1400" dirty="0">
                <a:effectLst/>
                <a:latin typeface="Arial" panose="020B0604020202020204" pitchFamily="34" charset="0"/>
                <a:ea typeface="Times New Roman" panose="02020603050405020304" pitchFamily="18" charset="0"/>
                <a:cs typeface="Times New Roman" panose="02020603050405020304" pitchFamily="18" charset="0"/>
              </a:rPr>
              <a:t>ECRS was designed to primarily meet the frequency recovery metrics under North American Electric Reliability Council (NERC’s) BAL-002, Disturbance Control Standard – Contingency Reserve for Recovery from a Balancing Contingency Event Standard.  This standard also requires ERCOT’s Physical Responsive Capability (PRC) to be recovered within 90 minutes.  </a:t>
            </a:r>
          </a:p>
          <a:p>
            <a:endParaRPr lang="en-US" sz="7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1400" dirty="0">
                <a:effectLst/>
                <a:latin typeface="Arial" panose="020B0604020202020204" pitchFamily="34" charset="0"/>
                <a:ea typeface="Times New Roman" panose="02020603050405020304" pitchFamily="18" charset="0"/>
                <a:cs typeface="Times New Roman" panose="02020603050405020304" pitchFamily="18" charset="0"/>
              </a:rPr>
              <a:t>ECRS will also provide ERCOT a targeted mechanism for addressing future ramping and variability on the ERCOT grid as ERCOT’s </a:t>
            </a:r>
            <a:r>
              <a:rPr lang="en-US" sz="1400" dirty="0" err="1">
                <a:effectLst/>
                <a:latin typeface="Arial" panose="020B0604020202020204" pitchFamily="34" charset="0"/>
                <a:ea typeface="Times New Roman" panose="02020603050405020304" pitchFamily="18" charset="0"/>
                <a:cs typeface="Times New Roman" panose="02020603050405020304" pitchFamily="18" charset="0"/>
              </a:rPr>
              <a:t>PhotoVoltaic</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 (PV) generation fleet grows.</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buNone/>
            </a:pPr>
            <a:endParaRPr lang="en-US" sz="700" dirty="0">
              <a:latin typeface="Times New Roman" panose="02020603050405020304" pitchFamily="18" charset="0"/>
              <a:cs typeface="Times New Roman" panose="02020603050405020304" pitchFamily="18" charset="0"/>
            </a:endParaRPr>
          </a:p>
          <a:p>
            <a:pPr marL="0" indent="0">
              <a:buNone/>
            </a:pPr>
            <a:r>
              <a:rPr lang="en-US" sz="1400" dirty="0"/>
              <a:t>And noting that, </a:t>
            </a:r>
          </a:p>
          <a:p>
            <a:r>
              <a:rPr lang="en-US" sz="1400" dirty="0">
                <a:latin typeface="Arial" panose="020B0604020202020204" pitchFamily="34" charset="0"/>
                <a:cs typeface="Times New Roman" panose="02020603050405020304" pitchFamily="18" charset="0"/>
              </a:rPr>
              <a:t>~99% of historic sustained net load up ramps that were 3,000MW/</a:t>
            </a:r>
            <a:r>
              <a:rPr lang="en-US" sz="1400" dirty="0" err="1">
                <a:latin typeface="Arial" panose="020B0604020202020204" pitchFamily="34" charset="0"/>
                <a:cs typeface="Times New Roman" panose="02020603050405020304" pitchFamily="18" charset="0"/>
              </a:rPr>
              <a:t>hr</a:t>
            </a:r>
            <a:r>
              <a:rPr lang="en-US" sz="1400" dirty="0">
                <a:latin typeface="Arial" panose="020B0604020202020204" pitchFamily="34" charset="0"/>
                <a:cs typeface="Times New Roman" panose="02020603050405020304" pitchFamily="18" charset="0"/>
              </a:rPr>
              <a:t> or more in magnitude during high-risk hours have lasted 2 hours or less; AND</a:t>
            </a:r>
          </a:p>
          <a:p>
            <a:r>
              <a:rPr lang="en-US" sz="1400" dirty="0">
                <a:latin typeface="Arial" panose="020B0604020202020204" pitchFamily="34" charset="0"/>
                <a:cs typeface="Times New Roman" panose="02020603050405020304" pitchFamily="18" charset="0"/>
              </a:rPr>
              <a:t>all of historic sustained 6 hours ahead net load forecast errors that were 6,250 MW or more in magnitude during times when Real Time headroom</a:t>
            </a:r>
            <a:r>
              <a:rPr lang="en-US" sz="1400" dirty="0">
                <a:solidFill>
                  <a:srgbClr val="FF0000"/>
                </a:solidFill>
                <a:latin typeface="Arial" panose="020B0604020202020204" pitchFamily="34" charset="0"/>
                <a:cs typeface="Times New Roman" panose="02020603050405020304" pitchFamily="18" charset="0"/>
              </a:rPr>
              <a:t>**</a:t>
            </a:r>
            <a:r>
              <a:rPr lang="en-US" sz="1400" dirty="0">
                <a:latin typeface="Arial" panose="020B0604020202020204" pitchFamily="34" charset="0"/>
                <a:cs typeface="Times New Roman" panose="02020603050405020304" pitchFamily="18" charset="0"/>
              </a:rPr>
              <a:t> was low</a:t>
            </a:r>
            <a:r>
              <a:rPr lang="en-US" sz="1400" dirty="0">
                <a:solidFill>
                  <a:srgbClr val="FF0000"/>
                </a:solidFill>
                <a:latin typeface="Arial" panose="020B0604020202020204" pitchFamily="34" charset="0"/>
                <a:cs typeface="Times New Roman" panose="02020603050405020304" pitchFamily="18" charset="0"/>
              </a:rPr>
              <a:t>***</a:t>
            </a:r>
            <a:r>
              <a:rPr lang="en-US" sz="1400" dirty="0">
                <a:latin typeface="Arial" panose="020B0604020202020204" pitchFamily="34" charset="0"/>
                <a:cs typeface="Times New Roman" panose="02020603050405020304" pitchFamily="18" charset="0"/>
              </a:rPr>
              <a:t> have lasted 2 hours or less, </a:t>
            </a:r>
          </a:p>
          <a:p>
            <a:pPr marL="0" indent="0">
              <a:buNone/>
            </a:pPr>
            <a:endParaRPr lang="en-US" sz="1400" dirty="0">
              <a:latin typeface="Arial" panose="020B0604020202020204" pitchFamily="34" charset="0"/>
              <a:cs typeface="Times New Roman" panose="02020603050405020304" pitchFamily="18" charset="0"/>
            </a:endParaRPr>
          </a:p>
          <a:p>
            <a:pPr marL="0" indent="0">
              <a:buNone/>
            </a:pPr>
            <a:r>
              <a:rPr lang="en-US" sz="1400" dirty="0"/>
              <a:t>ERCOT is proposing a two-hour duration limit for ECRS. This limit will help meet the NERC Contingency Reserve restoration requirement and sufficiently provide ramping flexibility to cover short duration net load ramps.  </a:t>
            </a:r>
          </a:p>
          <a:p>
            <a:pPr marL="0" indent="0">
              <a:buNone/>
            </a:pP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marL="0" lvl="2" indent="0">
              <a:buNone/>
            </a:pPr>
            <a:r>
              <a:rPr lang="en-US" sz="900" dirty="0">
                <a:solidFill>
                  <a:srgbClr val="FF0000"/>
                </a:solidFill>
              </a:rPr>
              <a:t>**</a:t>
            </a:r>
            <a:r>
              <a:rPr lang="en-US" sz="900" dirty="0"/>
              <a:t>Real Time Headroom = Total Online HSL + Offline Non-Spin – Actual Load</a:t>
            </a:r>
          </a:p>
          <a:p>
            <a:pPr marL="0" lvl="2" indent="0">
              <a:buNone/>
            </a:pPr>
            <a:r>
              <a:rPr lang="en-US" sz="900" dirty="0">
                <a:solidFill>
                  <a:srgbClr val="FF0000"/>
                </a:solidFill>
              </a:rPr>
              <a:t>***</a:t>
            </a:r>
            <a:r>
              <a:rPr lang="en-US" sz="900" dirty="0"/>
              <a:t>Real Time headroom less than 5,000 MW</a:t>
            </a:r>
          </a:p>
          <a:p>
            <a:pPr marL="0" indent="0">
              <a:buNone/>
            </a:pP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C49A6C7C-B6F3-438D-ABDB-98870B596398}"/>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3736143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FBABF-7806-4399-B77E-5DE553913E0D}"/>
              </a:ext>
            </a:extLst>
          </p:cNvPr>
          <p:cNvSpPr>
            <a:spLocks noGrp="1"/>
          </p:cNvSpPr>
          <p:nvPr>
            <p:ph type="title"/>
          </p:nvPr>
        </p:nvSpPr>
        <p:spPr/>
        <p:txBody>
          <a:bodyPr/>
          <a:lstStyle/>
          <a:p>
            <a:r>
              <a:rPr lang="en-US" sz="2400" dirty="0"/>
              <a:t>And for Non-Spin….</a:t>
            </a:r>
          </a:p>
        </p:txBody>
      </p:sp>
      <p:sp>
        <p:nvSpPr>
          <p:cNvPr id="3" name="Content Placeholder 2">
            <a:extLst>
              <a:ext uri="{FF2B5EF4-FFF2-40B4-BE49-F238E27FC236}">
                <a16:creationId xmlns:a16="http://schemas.microsoft.com/office/drawing/2014/main" id="{000B1C6A-D120-4903-A0BB-B8BE9BB44955}"/>
              </a:ext>
            </a:extLst>
          </p:cNvPr>
          <p:cNvSpPr>
            <a:spLocks noGrp="1"/>
          </p:cNvSpPr>
          <p:nvPr>
            <p:ph idx="1"/>
          </p:nvPr>
        </p:nvSpPr>
        <p:spPr/>
        <p:txBody>
          <a:bodyPr/>
          <a:lstStyle/>
          <a:p>
            <a:pPr marL="0" indent="0">
              <a:buNone/>
            </a:pPr>
            <a:r>
              <a:rPr lang="en-US" sz="1600" dirty="0"/>
              <a:t>Knowing that</a:t>
            </a:r>
          </a:p>
          <a:p>
            <a:r>
              <a:rPr lang="en-US" sz="1400" dirty="0">
                <a:latin typeface="Arial" panose="020B0604020202020204" pitchFamily="34" charset="0"/>
                <a:cs typeface="Times New Roman" panose="02020603050405020304" pitchFamily="18" charset="0"/>
              </a:rPr>
              <a:t>Similar to ECRS, Non-Spin can be utilized to cover risks associated with sustained net-load under-forecast forecast errors and may also be deployed to replenish Regulation Up Service (Reg-Up) and Responsive Reserve (RRS).  </a:t>
            </a:r>
          </a:p>
          <a:p>
            <a:r>
              <a:rPr lang="en-US" sz="1400" dirty="0">
                <a:latin typeface="Arial" panose="020B0604020202020204" pitchFamily="34" charset="0"/>
                <a:cs typeface="Times New Roman" panose="02020603050405020304" pitchFamily="18" charset="0"/>
              </a:rPr>
              <a:t>Non-Spin may also be used to cover risks associated with intra-day Forced Outages of thermal Resources. </a:t>
            </a:r>
          </a:p>
          <a:p>
            <a:r>
              <a:rPr lang="en-US" sz="1400" dirty="0">
                <a:latin typeface="Arial" panose="020B0604020202020204" pitchFamily="34" charset="0"/>
                <a:cs typeface="Times New Roman" panose="02020603050405020304" pitchFamily="18" charset="0"/>
              </a:rPr>
              <a:t>Upon deployment in these situations, the Non-Spin deployment would be needed to last until other Resources can be brought On-Line.</a:t>
            </a:r>
          </a:p>
          <a:p>
            <a:pPr marL="0" indent="0">
              <a:buNone/>
            </a:pPr>
            <a:endParaRPr lang="en-US" sz="800" dirty="0"/>
          </a:p>
          <a:p>
            <a:pPr marL="0" indent="0">
              <a:buNone/>
            </a:pPr>
            <a:r>
              <a:rPr lang="en-US" sz="1600" dirty="0"/>
              <a:t>And noting that, </a:t>
            </a:r>
          </a:p>
          <a:p>
            <a:pPr lvl="1"/>
            <a:r>
              <a:rPr lang="en-US" sz="1400" dirty="0">
                <a:latin typeface="Arial" panose="020B0604020202020204" pitchFamily="34" charset="0"/>
                <a:cs typeface="Times New Roman" panose="02020603050405020304" pitchFamily="18" charset="0"/>
              </a:rPr>
              <a:t>all historic sustained net load up ramps that were 3,000 MW/</a:t>
            </a:r>
            <a:r>
              <a:rPr lang="en-US" sz="1400" dirty="0" err="1">
                <a:latin typeface="Arial" panose="020B0604020202020204" pitchFamily="34" charset="0"/>
                <a:cs typeface="Times New Roman" panose="02020603050405020304" pitchFamily="18" charset="0"/>
              </a:rPr>
              <a:t>hr</a:t>
            </a:r>
            <a:r>
              <a:rPr lang="en-US" sz="1400" dirty="0">
                <a:latin typeface="Arial" panose="020B0604020202020204" pitchFamily="34" charset="0"/>
                <a:cs typeface="Times New Roman" panose="02020603050405020304" pitchFamily="18" charset="0"/>
              </a:rPr>
              <a:t> or more in magnitude during high-risk hours have lasted 4 hours or less; AND</a:t>
            </a:r>
            <a:endParaRPr lang="en-US" sz="1400" dirty="0"/>
          </a:p>
          <a:p>
            <a:pPr lvl="1"/>
            <a:r>
              <a:rPr lang="en-US" sz="1400" dirty="0">
                <a:latin typeface="Arial" panose="020B0604020202020204" pitchFamily="34" charset="0"/>
                <a:cs typeface="Times New Roman" panose="02020603050405020304" pitchFamily="18" charset="0"/>
              </a:rPr>
              <a:t>all of historic sustained 6 hours ahead net load forecast errors that were 4,500 MW or more in magnitude during times when Real Time headroom</a:t>
            </a:r>
            <a:r>
              <a:rPr lang="en-US" sz="1400" dirty="0">
                <a:solidFill>
                  <a:srgbClr val="FF0000"/>
                </a:solidFill>
                <a:latin typeface="Arial" panose="020B0604020202020204" pitchFamily="34" charset="0"/>
                <a:cs typeface="Times New Roman" panose="02020603050405020304" pitchFamily="18" charset="0"/>
              </a:rPr>
              <a:t>**</a:t>
            </a:r>
            <a:r>
              <a:rPr lang="en-US" sz="1400" dirty="0">
                <a:latin typeface="Arial" panose="020B0604020202020204" pitchFamily="34" charset="0"/>
                <a:cs typeface="Times New Roman" panose="02020603050405020304" pitchFamily="18" charset="0"/>
              </a:rPr>
              <a:t> was low</a:t>
            </a:r>
            <a:r>
              <a:rPr lang="en-US" sz="1400" dirty="0">
                <a:solidFill>
                  <a:srgbClr val="FF0000"/>
                </a:solidFill>
                <a:latin typeface="Arial" panose="020B0604020202020204" pitchFamily="34" charset="0"/>
                <a:cs typeface="Times New Roman" panose="02020603050405020304" pitchFamily="18" charset="0"/>
              </a:rPr>
              <a:t>***</a:t>
            </a:r>
            <a:r>
              <a:rPr lang="en-US" sz="1400" dirty="0">
                <a:latin typeface="Arial" panose="020B0604020202020204" pitchFamily="34" charset="0"/>
                <a:cs typeface="Times New Roman" panose="02020603050405020304" pitchFamily="18" charset="0"/>
              </a:rPr>
              <a:t> have lasted 4 hours or less; AND </a:t>
            </a:r>
          </a:p>
          <a:p>
            <a:pPr lvl="1"/>
            <a:r>
              <a:rPr lang="en-US" sz="1400" dirty="0"/>
              <a:t>95% of the time in the past ~1,408 MW of offline capacity could be brought online in 4 or more hours during times when Real Time headroom was low</a:t>
            </a:r>
            <a:r>
              <a:rPr lang="en-US" sz="1400" dirty="0">
                <a:solidFill>
                  <a:srgbClr val="FF0000"/>
                </a:solidFill>
              </a:rPr>
              <a:t>***</a:t>
            </a:r>
            <a:r>
              <a:rPr lang="en-US" sz="1400" dirty="0"/>
              <a:t>,</a:t>
            </a:r>
          </a:p>
          <a:p>
            <a:pPr lvl="1"/>
            <a:endParaRPr lang="en-US" sz="800" dirty="0"/>
          </a:p>
          <a:p>
            <a:pPr marL="0" lvl="1" indent="0">
              <a:buNone/>
            </a:pPr>
            <a:r>
              <a:rPr lang="en-US" sz="1600" dirty="0"/>
              <a:t>ERCOT is proposing a four-hour duration for Non-Spin. This limit will cover risks during most of the periods with sustained net load up ramps and sustained net load forecast errors.</a:t>
            </a:r>
          </a:p>
          <a:p>
            <a:pPr marL="0" lvl="1" indent="0">
              <a:buNone/>
            </a:pPr>
            <a:endParaRPr lang="en-US" sz="1600" dirty="0"/>
          </a:p>
          <a:p>
            <a:pPr marL="0" lvl="2" indent="0">
              <a:buNone/>
            </a:pPr>
            <a:r>
              <a:rPr lang="en-US" sz="900" dirty="0">
                <a:solidFill>
                  <a:srgbClr val="FF0000"/>
                </a:solidFill>
              </a:rPr>
              <a:t>**</a:t>
            </a:r>
            <a:r>
              <a:rPr lang="en-US" sz="900" dirty="0"/>
              <a:t>Real Time Headroom = Total Online HSL + Offline Non-Spin – Actual Load</a:t>
            </a:r>
          </a:p>
          <a:p>
            <a:pPr marL="0" lvl="2" indent="0">
              <a:buNone/>
            </a:pPr>
            <a:r>
              <a:rPr lang="en-US" sz="900" dirty="0">
                <a:solidFill>
                  <a:srgbClr val="FF0000"/>
                </a:solidFill>
              </a:rPr>
              <a:t>***</a:t>
            </a:r>
            <a:r>
              <a:rPr lang="en-US" sz="900" dirty="0"/>
              <a:t>Real Time headroom less than 5,000 MW</a:t>
            </a:r>
          </a:p>
          <a:p>
            <a:pPr marL="0" lvl="1" indent="0">
              <a:buNone/>
            </a:pPr>
            <a:endParaRPr lang="en-US" sz="1600" dirty="0"/>
          </a:p>
          <a:p>
            <a:pPr lvl="1"/>
            <a:endParaRPr lang="en-US" sz="1600" dirty="0"/>
          </a:p>
          <a:p>
            <a:pPr lvl="1"/>
            <a:endParaRPr lang="en-US" dirty="0"/>
          </a:p>
        </p:txBody>
      </p:sp>
      <p:sp>
        <p:nvSpPr>
          <p:cNvPr id="4" name="Slide Number Placeholder 3">
            <a:extLst>
              <a:ext uri="{FF2B5EF4-FFF2-40B4-BE49-F238E27FC236}">
                <a16:creationId xmlns:a16="http://schemas.microsoft.com/office/drawing/2014/main" id="{35CBF8F8-9BFD-483C-9EA7-1C162738CE07}"/>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530122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782E7-B06A-4C8F-B57A-6041DF7C523F}"/>
              </a:ext>
            </a:extLst>
          </p:cNvPr>
          <p:cNvSpPr>
            <a:spLocks noGrp="1"/>
          </p:cNvSpPr>
          <p:nvPr>
            <p:ph type="title"/>
          </p:nvPr>
        </p:nvSpPr>
        <p:spPr/>
        <p:txBody>
          <a:bodyPr/>
          <a:lstStyle/>
          <a:p>
            <a:r>
              <a:rPr lang="en-US" sz="2800" dirty="0"/>
              <a:t>NPRR 1096 - ERCOT Proposal Background</a:t>
            </a:r>
          </a:p>
        </p:txBody>
      </p:sp>
      <p:sp>
        <p:nvSpPr>
          <p:cNvPr id="3" name="Content Placeholder 2">
            <a:extLst>
              <a:ext uri="{FF2B5EF4-FFF2-40B4-BE49-F238E27FC236}">
                <a16:creationId xmlns:a16="http://schemas.microsoft.com/office/drawing/2014/main" id="{1CC6B805-ABC5-4DD6-A397-B4D84670B9FD}"/>
              </a:ext>
            </a:extLst>
          </p:cNvPr>
          <p:cNvSpPr>
            <a:spLocks noGrp="1"/>
          </p:cNvSpPr>
          <p:nvPr>
            <p:ph idx="1"/>
          </p:nvPr>
        </p:nvSpPr>
        <p:spPr/>
        <p:txBody>
          <a:bodyPr/>
          <a:lstStyle/>
          <a:p>
            <a:r>
              <a:rPr lang="en-US" sz="1400" dirty="0"/>
              <a:t>NPRR1096 proposes that ECRS be provided with a capacity that is capable of being sustained for two consecutive hours and Non-Spin be provided with a capacity that is capable of being sustained for four consecutive hours. </a:t>
            </a:r>
          </a:p>
          <a:p>
            <a:pPr lvl="1"/>
            <a:r>
              <a:rPr lang="en-US" sz="1200" dirty="0"/>
              <a:t>ECRS and Non-Spin are both ancillary services that can be expected to be utilized to cover risks associated with net load forecast errors. </a:t>
            </a:r>
          </a:p>
          <a:p>
            <a:pPr lvl="1"/>
            <a:r>
              <a:rPr lang="en-US" sz="1200" dirty="0"/>
              <a:t>ECRS and Non-Spin may be also be deployed to replenish Regulation and RRS. </a:t>
            </a:r>
          </a:p>
          <a:p>
            <a:pPr lvl="1"/>
            <a:r>
              <a:rPr lang="en-US" sz="1200" dirty="0"/>
              <a:t>Non-Spin may also be used to cover risks associated with intra-day forced outages of thermal resources. </a:t>
            </a:r>
          </a:p>
          <a:p>
            <a:pPr lvl="2"/>
            <a:r>
              <a:rPr lang="en-US" sz="1200" dirty="0"/>
              <a:t>In the above situations, Non-Spin deployment would be needed to last until other units can be brought online. </a:t>
            </a:r>
          </a:p>
          <a:p>
            <a:endParaRPr lang="en-US" sz="800" dirty="0"/>
          </a:p>
          <a:p>
            <a:r>
              <a:rPr lang="en-US" sz="1400" dirty="0"/>
              <a:t>Note that the proposed </a:t>
            </a:r>
          </a:p>
          <a:p>
            <a:pPr lvl="1"/>
            <a:r>
              <a:rPr lang="en-US" sz="1200" dirty="0"/>
              <a:t>two consecutive hour limit for ECRS will help meet the NERC Contingency Reserve restoration requirement and sufficiently provide ramping flexibility to cover short duration net load ramps; And </a:t>
            </a:r>
          </a:p>
          <a:p>
            <a:pPr lvl="1"/>
            <a:r>
              <a:rPr lang="en-US" sz="1200" dirty="0"/>
              <a:t>four consecutive hour limit for Non-Spin will cover risks during most of the periods with sustained large net load up ramps and sustained large net load forecast errors.</a:t>
            </a:r>
          </a:p>
          <a:p>
            <a:endParaRPr lang="en-US" sz="800" dirty="0"/>
          </a:p>
          <a:p>
            <a:r>
              <a:rPr lang="en-US" sz="1400" dirty="0"/>
              <a:t>A duration limit on the capacity that is used to provide ECRS and Non-Spin is needed under today’s market constructs. This is because,</a:t>
            </a:r>
          </a:p>
          <a:p>
            <a:pPr lvl="1"/>
            <a:r>
              <a:rPr lang="en-US" sz="1200" dirty="0"/>
              <a:t>In Real Time, during a failure to provide situation, SASM is the only tool available and SASM has a two-hour lead time for procurement. </a:t>
            </a:r>
          </a:p>
          <a:p>
            <a:pPr lvl="1"/>
            <a:r>
              <a:rPr lang="en-US" sz="1200" dirty="0"/>
              <a:t>Current DAM and RUC process do not take an ESR’s state-of-charge and/or energy capability into account. A 1-hour ESR could be awarded a particular A/S for all 24 hours in a day. </a:t>
            </a:r>
          </a:p>
          <a:p>
            <a:r>
              <a:rPr lang="en-US" sz="1400" dirty="0"/>
              <a:t>Future design changes to market tools to consider state of charge for ESRs or the implementation of RTC could lead to a reassessment of the proposed duration limits. Ex. RTC NPRR1011 had one hour limit for ECRS and Non-Spin.</a:t>
            </a:r>
          </a:p>
          <a:p>
            <a:pPr lvl="1"/>
            <a:endParaRPr lang="en-US" sz="1200" dirty="0"/>
          </a:p>
          <a:p>
            <a:endParaRPr lang="en-US" sz="1400" dirty="0"/>
          </a:p>
          <a:p>
            <a:pPr lvl="1"/>
            <a:endParaRPr lang="en-US" sz="1400" dirty="0"/>
          </a:p>
          <a:p>
            <a:endParaRPr lang="en-US" sz="700" dirty="0"/>
          </a:p>
          <a:p>
            <a:endParaRPr lang="en-US" sz="1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30225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782E7-B06A-4C8F-B57A-6041DF7C523F}"/>
              </a:ext>
            </a:extLst>
          </p:cNvPr>
          <p:cNvSpPr>
            <a:spLocks noGrp="1"/>
          </p:cNvSpPr>
          <p:nvPr>
            <p:ph type="title"/>
          </p:nvPr>
        </p:nvSpPr>
        <p:spPr/>
        <p:txBody>
          <a:bodyPr/>
          <a:lstStyle/>
          <a:p>
            <a:r>
              <a:rPr lang="en-US" sz="2800" dirty="0"/>
              <a:t>NPRR 1096 - ERCOT Proposal System Changes</a:t>
            </a:r>
          </a:p>
        </p:txBody>
      </p:sp>
      <p:sp>
        <p:nvSpPr>
          <p:cNvPr id="3" name="Content Placeholder 2">
            <a:extLst>
              <a:ext uri="{FF2B5EF4-FFF2-40B4-BE49-F238E27FC236}">
                <a16:creationId xmlns:a16="http://schemas.microsoft.com/office/drawing/2014/main" id="{1CC6B805-ABC5-4DD6-A397-B4D84670B9FD}"/>
              </a:ext>
            </a:extLst>
          </p:cNvPr>
          <p:cNvSpPr>
            <a:spLocks noGrp="1"/>
          </p:cNvSpPr>
          <p:nvPr>
            <p:ph idx="1"/>
          </p:nvPr>
        </p:nvSpPr>
        <p:spPr/>
        <p:txBody>
          <a:bodyPr/>
          <a:lstStyle/>
          <a:p>
            <a:r>
              <a:rPr lang="en-US" sz="1400" dirty="0"/>
              <a:t>NPRR 1096 proposes to implement the duration limit as a part of the qualification process for ECRS and Non-Spin. Along with the qualification procedure change, </a:t>
            </a:r>
          </a:p>
          <a:p>
            <a:pPr lvl="1"/>
            <a:r>
              <a:rPr lang="en-US" sz="1400" dirty="0"/>
              <a:t>To appropriately monitor available A/S in Real Time from ESRs, ECRS and Non-Spin capacity calculations for ESRs will be changed to account for capacity that can be sustained for two and/or four hours respectively based on real time telemetered state of charge. </a:t>
            </a:r>
          </a:p>
          <a:p>
            <a:pPr lvl="1"/>
            <a:endParaRPr lang="en-US" sz="1400" dirty="0"/>
          </a:p>
          <a:p>
            <a:pPr lvl="1"/>
            <a:r>
              <a:rPr lang="en-US" sz="1400" dirty="0"/>
              <a:t>A new test form will be included in NDCRC to track workflows associated with tracking unannounced ECRS and Non-Spin Capability test.</a:t>
            </a:r>
          </a:p>
          <a:p>
            <a:pPr lvl="2"/>
            <a:endParaRPr lang="en-US" sz="1200" dirty="0"/>
          </a:p>
          <a:p>
            <a:pPr lvl="1"/>
            <a:r>
              <a:rPr lang="en-US" sz="1400" dirty="0"/>
              <a:t>This approach allows for the quickest implementation of NPRR1096 and allows ERCOT to resume qualification of ESRs to provide Non-Spin.</a:t>
            </a:r>
          </a:p>
          <a:p>
            <a:pPr lvl="1"/>
            <a:endParaRPr lang="en-US" sz="1400" dirty="0"/>
          </a:p>
          <a:p>
            <a:endParaRPr lang="en-US" sz="700" dirty="0"/>
          </a:p>
          <a:p>
            <a:endParaRPr lang="en-US" sz="1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059161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10063-07B1-4334-A2D3-5B39C8C20CF0}"/>
              </a:ext>
            </a:extLst>
          </p:cNvPr>
          <p:cNvSpPr>
            <a:spLocks noGrp="1"/>
          </p:cNvSpPr>
          <p:nvPr>
            <p:ph type="title"/>
          </p:nvPr>
        </p:nvSpPr>
        <p:spPr/>
        <p:txBody>
          <a:bodyPr/>
          <a:lstStyle/>
          <a:p>
            <a:r>
              <a:rPr lang="en-US" dirty="0"/>
              <a:t>NPRR 1096 - Hunt Energy 11/1 Comments</a:t>
            </a:r>
          </a:p>
        </p:txBody>
      </p:sp>
      <p:sp>
        <p:nvSpPr>
          <p:cNvPr id="3" name="Content Placeholder 2">
            <a:extLst>
              <a:ext uri="{FF2B5EF4-FFF2-40B4-BE49-F238E27FC236}">
                <a16:creationId xmlns:a16="http://schemas.microsoft.com/office/drawing/2014/main" id="{286AD2B9-FDD2-46EC-AA32-83406EAF3E70}"/>
              </a:ext>
            </a:extLst>
          </p:cNvPr>
          <p:cNvSpPr>
            <a:spLocks noGrp="1"/>
          </p:cNvSpPr>
          <p:nvPr>
            <p:ph idx="1"/>
          </p:nvPr>
        </p:nvSpPr>
        <p:spPr/>
        <p:txBody>
          <a:bodyPr/>
          <a:lstStyle/>
          <a:p>
            <a:r>
              <a:rPr lang="en-US" sz="1400" dirty="0"/>
              <a:t>These comments propose that</a:t>
            </a:r>
          </a:p>
          <a:p>
            <a:pPr lvl="1"/>
            <a:r>
              <a:rPr lang="en-US" sz="1400" dirty="0"/>
              <a:t>ECRS be sustained at a specified level for the number of consecutive hours the service is provided up to two consecutive hours and two consecutive hours if the service is provided for greater than two consecutive hours.</a:t>
            </a:r>
          </a:p>
          <a:p>
            <a:pPr lvl="1"/>
            <a:endParaRPr lang="en-US" sz="1400" dirty="0"/>
          </a:p>
          <a:p>
            <a:pPr lvl="1"/>
            <a:r>
              <a:rPr lang="en-US" sz="1400" dirty="0"/>
              <a:t>Non-Spin be provided at a specified output level for the number of consecutive hours the service is provided up to four consecutive hours and at least four consecutive hours if the service is provided for greater than four consecutive hours. </a:t>
            </a:r>
          </a:p>
          <a:p>
            <a:pPr lvl="1"/>
            <a:endParaRPr lang="en-US" sz="800" dirty="0"/>
          </a:p>
          <a:p>
            <a:endParaRPr lang="en-US" sz="1400" dirty="0"/>
          </a:p>
          <a:p>
            <a:r>
              <a:rPr lang="en-US" sz="1400" dirty="0"/>
              <a:t>The above proposal allows one-hour ESR to provide its full capacity as ECRS or Non-Spin for every alternate hour throughout the day.</a:t>
            </a:r>
          </a:p>
          <a:p>
            <a:pPr lvl="1"/>
            <a:r>
              <a:rPr lang="en-US" sz="1400" dirty="0"/>
              <a:t>It is worth noting that during emergency conditions, there are restrictions on when an ESR is able to charge. For long-drawn events, a one-hour ESR assuming was deployed in hour no. 1 may not be able to meet its ECRS or Non-Spin obligation for hour no. 3, 5, etc.</a:t>
            </a:r>
          </a:p>
          <a:p>
            <a:endParaRPr lang="en-US" sz="800" dirty="0"/>
          </a:p>
          <a:p>
            <a:pPr lvl="1"/>
            <a:endParaRPr lang="en-US" sz="1400" dirty="0"/>
          </a:p>
          <a:p>
            <a:pPr lvl="2"/>
            <a:endParaRPr lang="en-US" sz="1200" dirty="0"/>
          </a:p>
          <a:p>
            <a:pPr lvl="2"/>
            <a:endParaRPr lang="en-US" sz="1200" dirty="0"/>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B8826C2F-BC1A-4DF0-90B8-EEEEDC909DA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1384605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10063-07B1-4334-A2D3-5B39C8C20CF0}"/>
              </a:ext>
            </a:extLst>
          </p:cNvPr>
          <p:cNvSpPr>
            <a:spLocks noGrp="1"/>
          </p:cNvSpPr>
          <p:nvPr>
            <p:ph type="title"/>
          </p:nvPr>
        </p:nvSpPr>
        <p:spPr/>
        <p:txBody>
          <a:bodyPr/>
          <a:lstStyle/>
          <a:p>
            <a:r>
              <a:rPr lang="en-US" sz="2000" dirty="0"/>
              <a:t>NPRR 1096 - Hunt Energy 11/1 Comments System Changes</a:t>
            </a:r>
          </a:p>
        </p:txBody>
      </p:sp>
      <p:sp>
        <p:nvSpPr>
          <p:cNvPr id="3" name="Content Placeholder 2">
            <a:extLst>
              <a:ext uri="{FF2B5EF4-FFF2-40B4-BE49-F238E27FC236}">
                <a16:creationId xmlns:a16="http://schemas.microsoft.com/office/drawing/2014/main" id="{286AD2B9-FDD2-46EC-AA32-83406EAF3E70}"/>
              </a:ext>
            </a:extLst>
          </p:cNvPr>
          <p:cNvSpPr>
            <a:spLocks noGrp="1"/>
          </p:cNvSpPr>
          <p:nvPr>
            <p:ph idx="1"/>
          </p:nvPr>
        </p:nvSpPr>
        <p:spPr/>
        <p:txBody>
          <a:bodyPr/>
          <a:lstStyle/>
          <a:p>
            <a:r>
              <a:rPr lang="en-US" sz="1400" dirty="0"/>
              <a:t>In order to appropriately support this proposal, the following additional system changes may be needed</a:t>
            </a:r>
          </a:p>
          <a:p>
            <a:pPr lvl="1"/>
            <a:r>
              <a:rPr lang="en-US" sz="1400" dirty="0"/>
              <a:t>DAM award updates such that an ESR is awarded A/S based on its capability, so that an ESR is awarded ECRS or Non-Spin based on its capability and the consecutive hours for which it is awarded the service.</a:t>
            </a:r>
          </a:p>
          <a:p>
            <a:pPr lvl="2"/>
            <a:endParaRPr lang="en-US" sz="1200" dirty="0"/>
          </a:p>
          <a:p>
            <a:pPr lvl="1"/>
            <a:r>
              <a:rPr lang="en-US" sz="1400" dirty="0"/>
              <a:t>EMS’s Real Time ECRS and Non-Spin capability calculations will need to be updated to account for not just the real time state of charge but also the Current Operating Plans of respective ESRs. </a:t>
            </a:r>
          </a:p>
          <a:p>
            <a:pPr lvl="2"/>
            <a:r>
              <a:rPr lang="en-US" sz="1400" dirty="0"/>
              <a:t>This involves additional EMS/MMS integration work that does not exist currently.</a:t>
            </a:r>
          </a:p>
          <a:p>
            <a:pPr lvl="2"/>
            <a:endParaRPr lang="en-US" sz="1400" dirty="0"/>
          </a:p>
          <a:p>
            <a:pPr lvl="2"/>
            <a:r>
              <a:rPr lang="en-US" sz="1400" dirty="0"/>
              <a:t>This also complicates the overall unannounced capability test procedure; the Operator will need to know how many consecutive hours the ESR is carrying ECRS and Non-Spin in it COPs.</a:t>
            </a:r>
          </a:p>
          <a:p>
            <a:pPr lvl="1"/>
            <a:endParaRPr lang="en-US" sz="1600" dirty="0"/>
          </a:p>
          <a:p>
            <a:pPr lvl="1"/>
            <a:r>
              <a:rPr lang="en-US" sz="1400" dirty="0"/>
              <a:t>This is a complicated approach that is highly reliant on QSEs setting the ECRS and Non-Spin responsibilities correctly across their ESR fleet and sending changes (be it telemetry or COPs) in a timely manner. An unannounced test alone is not sufficient, if this approach is desired, a new monitoring report that on an ongoing basis measures an ESR’s capability to reserve sufficient state of charge to provide the ECRS and Non-Spin responsibilities being carried in Real Time should also be instituted.</a:t>
            </a:r>
          </a:p>
          <a:p>
            <a:pPr lvl="1"/>
            <a:endParaRPr lang="en-US" sz="1400" dirty="0"/>
          </a:p>
          <a:p>
            <a:pPr lvl="2"/>
            <a:endParaRPr lang="en-US" sz="1200" dirty="0"/>
          </a:p>
          <a:p>
            <a:pPr lvl="2"/>
            <a:endParaRPr lang="en-US" sz="1200" dirty="0"/>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B8826C2F-BC1A-4DF0-90B8-EEEEDC909DA0}"/>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694894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24B90-0247-4267-8DE4-AD175AD611D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61B770E-A9E2-4221-8A45-A0B280003FB1}"/>
              </a:ext>
            </a:extLst>
          </p:cNvPr>
          <p:cNvSpPr>
            <a:spLocks noGrp="1"/>
          </p:cNvSpPr>
          <p:nvPr>
            <p:ph idx="1"/>
          </p:nvPr>
        </p:nvSpPr>
        <p:spPr/>
        <p:txBody>
          <a:bodyPr/>
          <a:lstStyle/>
          <a:p>
            <a:r>
              <a:rPr lang="en-US" sz="1800" dirty="0">
                <a:effectLst/>
                <a:latin typeface="Calibri" panose="020F0502020204030204" pitchFamily="34" charset="0"/>
                <a:ea typeface="Times New Roman" panose="02020603050405020304" pitchFamily="18" charset="0"/>
              </a:rPr>
              <a:t>ERCOT recommends moving forward with NPRR1096 with ERCOT 11/3 comments as an interim step. ERCOT will continue to work with stakeholders to develop a longer-term solution that may involve broader system changes.</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48FC785A-6374-44C5-A57F-6ED80DDCA092}"/>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4113077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71338D5-7B2E-402B-9B77-3E0171E22919}"/>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Content Placeholder 4">
            <a:extLst>
              <a:ext uri="{FF2B5EF4-FFF2-40B4-BE49-F238E27FC236}">
                <a16:creationId xmlns:a16="http://schemas.microsoft.com/office/drawing/2014/main" id="{5A943285-E506-43D2-8CF3-CFE0CE7CAAA5}"/>
              </a:ext>
            </a:extLst>
          </p:cNvPr>
          <p:cNvSpPr>
            <a:spLocks noGrp="1"/>
          </p:cNvSpPr>
          <p:nvPr>
            <p:ph idx="16"/>
          </p:nvPr>
        </p:nvSpPr>
        <p:spPr/>
        <p:txBody>
          <a:bodyPr/>
          <a:lstStyle/>
          <a:p>
            <a:r>
              <a:rPr lang="en-US" dirty="0"/>
              <a:t>Appendix</a:t>
            </a:r>
          </a:p>
          <a:p>
            <a:r>
              <a:rPr lang="en-US" sz="2400" dirty="0"/>
              <a:t>Slides presented at Nov 12, 2021 PDCWG</a:t>
            </a:r>
          </a:p>
        </p:txBody>
      </p:sp>
    </p:spTree>
    <p:extLst>
      <p:ext uri="{BB962C8B-B14F-4D97-AF65-F5344CB8AC3E}">
        <p14:creationId xmlns:p14="http://schemas.microsoft.com/office/powerpoint/2010/main" val="2487461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9AFCD-685E-4BBC-8BF7-45B5F842BE93}"/>
              </a:ext>
            </a:extLst>
          </p:cNvPr>
          <p:cNvSpPr>
            <a:spLocks noGrp="1"/>
          </p:cNvSpPr>
          <p:nvPr>
            <p:ph type="title"/>
          </p:nvPr>
        </p:nvSpPr>
        <p:spPr/>
        <p:txBody>
          <a:bodyPr/>
          <a:lstStyle/>
          <a:p>
            <a:r>
              <a:rPr lang="en-US" sz="2400" dirty="0"/>
              <a:t>Sustained Net Load Up Ramp Analysis</a:t>
            </a:r>
          </a:p>
        </p:txBody>
      </p:sp>
      <p:sp>
        <p:nvSpPr>
          <p:cNvPr id="3" name="Content Placeholder 2">
            <a:extLst>
              <a:ext uri="{FF2B5EF4-FFF2-40B4-BE49-F238E27FC236}">
                <a16:creationId xmlns:a16="http://schemas.microsoft.com/office/drawing/2014/main" id="{192A7418-96D3-41EB-BF32-3576C0320ADB}"/>
              </a:ext>
            </a:extLst>
          </p:cNvPr>
          <p:cNvSpPr>
            <a:spLocks noGrp="1"/>
          </p:cNvSpPr>
          <p:nvPr>
            <p:ph idx="1"/>
          </p:nvPr>
        </p:nvSpPr>
        <p:spPr>
          <a:xfrm>
            <a:off x="304800" y="855406"/>
            <a:ext cx="4592955" cy="5064627"/>
          </a:xfrm>
        </p:spPr>
        <p:txBody>
          <a:bodyPr/>
          <a:lstStyle/>
          <a:p>
            <a:r>
              <a:rPr lang="en-US" sz="1400" dirty="0"/>
              <a:t>In analyzing historical</a:t>
            </a:r>
            <a:r>
              <a:rPr lang="en-US" sz="1400" dirty="0">
                <a:solidFill>
                  <a:srgbClr val="FF0000"/>
                </a:solidFill>
              </a:rPr>
              <a:t>*</a:t>
            </a:r>
            <a:r>
              <a:rPr lang="en-US" sz="1400" dirty="0"/>
              <a:t> sustained net load up ramps that were </a:t>
            </a:r>
          </a:p>
          <a:p>
            <a:pPr lvl="1"/>
            <a:r>
              <a:rPr lang="en-US" sz="1400" dirty="0"/>
              <a:t>3,000 MW/</a:t>
            </a:r>
            <a:r>
              <a:rPr lang="en-US" sz="1400" dirty="0" err="1"/>
              <a:t>hr</a:t>
            </a:r>
            <a:r>
              <a:rPr lang="en-US" sz="1400" dirty="0"/>
              <a:t> or more in magnitude,</a:t>
            </a:r>
          </a:p>
          <a:p>
            <a:pPr lvl="2"/>
            <a:r>
              <a:rPr lang="en-US" sz="1200" dirty="0"/>
              <a:t>~99% events occurred d</a:t>
            </a:r>
            <a:r>
              <a:rPr lang="en-US" sz="1200" dirty="0">
                <a:solidFill>
                  <a:schemeClr val="accent2"/>
                </a:solidFill>
              </a:rPr>
              <a:t>uring high ri</a:t>
            </a:r>
            <a:r>
              <a:rPr lang="en-US" sz="1200" dirty="0"/>
              <a:t>sk hours</a:t>
            </a:r>
            <a:r>
              <a:rPr lang="en-US" sz="1200" dirty="0">
                <a:solidFill>
                  <a:srgbClr val="FF0000"/>
                </a:solidFill>
              </a:rPr>
              <a:t>**</a:t>
            </a:r>
            <a:r>
              <a:rPr lang="en-US" sz="1200" dirty="0"/>
              <a:t> and lasted 2 hours or less </a:t>
            </a:r>
          </a:p>
          <a:p>
            <a:pPr lvl="2"/>
            <a:r>
              <a:rPr lang="en-US" sz="1200" dirty="0"/>
              <a:t>All events that occurred </a:t>
            </a:r>
            <a:r>
              <a:rPr lang="en-US" sz="1200" dirty="0">
                <a:solidFill>
                  <a:schemeClr val="accent2"/>
                </a:solidFill>
              </a:rPr>
              <a:t>during high risk</a:t>
            </a:r>
            <a:r>
              <a:rPr lang="en-US" sz="1200" dirty="0"/>
              <a:t> hours and lasted 4 hours or less. </a:t>
            </a:r>
          </a:p>
          <a:p>
            <a:endParaRPr lang="en-US" sz="700" dirty="0">
              <a:solidFill>
                <a:srgbClr val="FF0000"/>
              </a:solidFill>
            </a:endParaRPr>
          </a:p>
          <a:p>
            <a:pPr lvl="1"/>
            <a:r>
              <a:rPr lang="en-US" sz="1400" dirty="0"/>
              <a:t>4,500 MW/</a:t>
            </a:r>
            <a:r>
              <a:rPr lang="en-US" sz="1400" dirty="0" err="1"/>
              <a:t>hr</a:t>
            </a:r>
            <a:r>
              <a:rPr lang="en-US" sz="1400" dirty="0"/>
              <a:t> or more in magnitude,</a:t>
            </a:r>
          </a:p>
          <a:p>
            <a:pPr lvl="2"/>
            <a:r>
              <a:rPr lang="en-US" sz="1200" dirty="0"/>
              <a:t>All events that occurred </a:t>
            </a:r>
            <a:r>
              <a:rPr lang="en-US" sz="1200" dirty="0">
                <a:solidFill>
                  <a:schemeClr val="accent2"/>
                </a:solidFill>
              </a:rPr>
              <a:t>during high risk</a:t>
            </a:r>
            <a:r>
              <a:rPr lang="en-US" sz="1200" dirty="0"/>
              <a:t> hours and lasted 2 hours or less. </a:t>
            </a:r>
          </a:p>
          <a:p>
            <a:endParaRPr lang="en-US" dirty="0">
              <a:solidFill>
                <a:srgbClr val="FF0000"/>
              </a:solidFill>
            </a:endParaRPr>
          </a:p>
          <a:p>
            <a:endParaRPr lang="en-US" dirty="0">
              <a:solidFill>
                <a:srgbClr val="FF0000"/>
              </a:solidFill>
            </a:endParaRPr>
          </a:p>
          <a:p>
            <a:endParaRPr lang="en-US" dirty="0">
              <a:solidFill>
                <a:srgbClr val="FF0000"/>
              </a:solidFill>
            </a:endParaRPr>
          </a:p>
          <a:p>
            <a:endParaRPr lang="en-US" dirty="0">
              <a:solidFill>
                <a:srgbClr val="FF0000"/>
              </a:solidFill>
            </a:endParaRPr>
          </a:p>
          <a:p>
            <a:endParaRPr lang="en-US" dirty="0">
              <a:solidFill>
                <a:srgbClr val="FF0000"/>
              </a:solidFill>
            </a:endParaRPr>
          </a:p>
          <a:p>
            <a:endParaRPr lang="en-US" dirty="0">
              <a:solidFill>
                <a:srgbClr val="FF0000"/>
              </a:solidFill>
            </a:endParaRPr>
          </a:p>
          <a:p>
            <a:endParaRPr lang="en-US" dirty="0">
              <a:solidFill>
                <a:srgbClr val="FF0000"/>
              </a:solidFill>
            </a:endParaRPr>
          </a:p>
          <a:p>
            <a:pPr marL="0" indent="0">
              <a:buNone/>
            </a:pPr>
            <a:r>
              <a:rPr lang="en-US" sz="900" dirty="0">
                <a:solidFill>
                  <a:srgbClr val="FF0000"/>
                </a:solidFill>
              </a:rPr>
              <a:t>*</a:t>
            </a:r>
            <a:r>
              <a:rPr lang="en-US" sz="900" dirty="0"/>
              <a:t>Between January 1, 2018 and July 31, 2021; excludes February 15 – 19, 2021.</a:t>
            </a:r>
          </a:p>
          <a:p>
            <a:pPr marL="0" indent="0">
              <a:buNone/>
            </a:pPr>
            <a:r>
              <a:rPr lang="en-US" sz="900" dirty="0">
                <a:solidFill>
                  <a:srgbClr val="FF0000"/>
                </a:solidFill>
              </a:rPr>
              <a:t>**</a:t>
            </a:r>
            <a:r>
              <a:rPr lang="en-US" sz="900" dirty="0"/>
              <a:t>High risk hours are hours where the risk of net load up ramp is high. These are computed using a methodology that is consistent with the current Non-Spin methodology.</a:t>
            </a:r>
          </a:p>
          <a:p>
            <a:endParaRPr lang="en-US" sz="1800" dirty="0">
              <a:solidFill>
                <a:srgbClr val="FF0000"/>
              </a:solidFill>
            </a:endParaRPr>
          </a:p>
          <a:p>
            <a:endParaRPr lang="en-US" dirty="0">
              <a:solidFill>
                <a:srgbClr val="FF0000"/>
              </a:solidFill>
            </a:endParaRPr>
          </a:p>
          <a:p>
            <a:endParaRPr lang="en-US" sz="1800" dirty="0">
              <a:solidFill>
                <a:srgbClr val="FF0000"/>
              </a:solidFill>
            </a:endParaRPr>
          </a:p>
          <a:p>
            <a:endParaRPr lang="en-US" dirty="0">
              <a:solidFill>
                <a:srgbClr val="FF0000"/>
              </a:solidFill>
            </a:endParaRPr>
          </a:p>
          <a:p>
            <a:endParaRPr lang="en-US" sz="1800" dirty="0">
              <a:solidFill>
                <a:srgbClr val="FF0000"/>
              </a:solidFill>
            </a:endParaRPr>
          </a:p>
          <a:p>
            <a:endParaRPr lang="en-US" dirty="0">
              <a:solidFill>
                <a:srgbClr val="FF0000"/>
              </a:solidFill>
            </a:endParaRPr>
          </a:p>
          <a:p>
            <a:endParaRPr lang="en-US" sz="1800" dirty="0">
              <a:solidFill>
                <a:srgbClr val="FF0000"/>
              </a:solidFill>
            </a:endParaRPr>
          </a:p>
          <a:p>
            <a:endParaRPr lang="en-US" dirty="0">
              <a:solidFill>
                <a:srgbClr val="FF0000"/>
              </a:solidFill>
            </a:endParaRPr>
          </a:p>
          <a:p>
            <a:endParaRPr lang="en-US" sz="1800" dirty="0">
              <a:solidFill>
                <a:srgbClr val="FF0000"/>
              </a:solidFill>
            </a:endParaRPr>
          </a:p>
          <a:p>
            <a:pPr marL="0" indent="0">
              <a:buNone/>
            </a:pPr>
            <a:endParaRPr lang="en-US" dirty="0">
              <a:solidFill>
                <a:srgbClr val="FF0000"/>
              </a:solidFill>
            </a:endParaRPr>
          </a:p>
          <a:p>
            <a:pPr marL="0" indent="0">
              <a:buNone/>
            </a:pPr>
            <a:r>
              <a:rPr lang="en-US" sz="900" dirty="0">
                <a:solidFill>
                  <a:srgbClr val="FF0000"/>
                </a:solidFill>
              </a:rPr>
              <a:t>*</a:t>
            </a:r>
            <a:r>
              <a:rPr lang="en-US" sz="900" dirty="0"/>
              <a:t>Excludes Feb 15 – Feb 19, 2021</a:t>
            </a:r>
          </a:p>
          <a:p>
            <a:endParaRPr lang="en-US" sz="1800" dirty="0">
              <a:solidFill>
                <a:srgbClr val="FF0000"/>
              </a:solidFill>
            </a:endParaRPr>
          </a:p>
          <a:p>
            <a:endParaRPr lang="en-US" sz="1800"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id="{D15B1149-8107-41C8-997A-DF4570B574FD}"/>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9" name="Picture 8">
            <a:extLst>
              <a:ext uri="{FF2B5EF4-FFF2-40B4-BE49-F238E27FC236}">
                <a16:creationId xmlns:a16="http://schemas.microsoft.com/office/drawing/2014/main" id="{695CDDAF-16BE-470F-B7A4-3E96F0493432}"/>
              </a:ext>
            </a:extLst>
          </p:cNvPr>
          <p:cNvPicPr>
            <a:picLocks noChangeAspect="1"/>
          </p:cNvPicPr>
          <p:nvPr/>
        </p:nvPicPr>
        <p:blipFill>
          <a:blip r:embed="rId2"/>
          <a:stretch>
            <a:fillRect/>
          </a:stretch>
        </p:blipFill>
        <p:spPr>
          <a:xfrm>
            <a:off x="4897755" y="1156335"/>
            <a:ext cx="4114800" cy="1910770"/>
          </a:xfrm>
          <a:prstGeom prst="rect">
            <a:avLst/>
          </a:prstGeom>
        </p:spPr>
      </p:pic>
      <p:pic>
        <p:nvPicPr>
          <p:cNvPr id="11" name="Picture 10">
            <a:extLst>
              <a:ext uri="{FF2B5EF4-FFF2-40B4-BE49-F238E27FC236}">
                <a16:creationId xmlns:a16="http://schemas.microsoft.com/office/drawing/2014/main" id="{026B9322-896E-474E-AFDF-FF1CC4657E4C}"/>
              </a:ext>
            </a:extLst>
          </p:cNvPr>
          <p:cNvPicPr>
            <a:picLocks noChangeAspect="1"/>
          </p:cNvPicPr>
          <p:nvPr/>
        </p:nvPicPr>
        <p:blipFill>
          <a:blip r:embed="rId3"/>
          <a:stretch>
            <a:fillRect/>
          </a:stretch>
        </p:blipFill>
        <p:spPr>
          <a:xfrm>
            <a:off x="4897755" y="3067105"/>
            <a:ext cx="4114800" cy="1888236"/>
          </a:xfrm>
          <a:prstGeom prst="rect">
            <a:avLst/>
          </a:prstGeom>
        </p:spPr>
      </p:pic>
    </p:spTree>
    <p:extLst>
      <p:ext uri="{BB962C8B-B14F-4D97-AF65-F5344CB8AC3E}">
        <p14:creationId xmlns:p14="http://schemas.microsoft.com/office/powerpoint/2010/main" val="2385221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20032-8F0E-41D0-B1FB-A39F3BC98E67}"/>
              </a:ext>
            </a:extLst>
          </p:cNvPr>
          <p:cNvSpPr>
            <a:spLocks noGrp="1"/>
          </p:cNvSpPr>
          <p:nvPr>
            <p:ph type="title"/>
          </p:nvPr>
        </p:nvSpPr>
        <p:spPr>
          <a:xfrm>
            <a:off x="381000" y="243682"/>
            <a:ext cx="4447032" cy="518318"/>
          </a:xfrm>
        </p:spPr>
        <p:txBody>
          <a:bodyPr/>
          <a:lstStyle/>
          <a:p>
            <a:r>
              <a:rPr lang="en-US" sz="2400" dirty="0"/>
              <a:t>Sustained Net Load Under Forecast Error Analysis</a:t>
            </a:r>
          </a:p>
        </p:txBody>
      </p:sp>
      <p:sp>
        <p:nvSpPr>
          <p:cNvPr id="3" name="Content Placeholder 2">
            <a:extLst>
              <a:ext uri="{FF2B5EF4-FFF2-40B4-BE49-F238E27FC236}">
                <a16:creationId xmlns:a16="http://schemas.microsoft.com/office/drawing/2014/main" id="{A46E4D5D-60F9-4510-99F4-5BB710E76088}"/>
              </a:ext>
            </a:extLst>
          </p:cNvPr>
          <p:cNvSpPr>
            <a:spLocks noGrp="1"/>
          </p:cNvSpPr>
          <p:nvPr>
            <p:ph idx="1"/>
          </p:nvPr>
        </p:nvSpPr>
        <p:spPr>
          <a:xfrm>
            <a:off x="304800" y="1150681"/>
            <a:ext cx="4523232" cy="5064627"/>
          </a:xfrm>
        </p:spPr>
        <p:txBody>
          <a:bodyPr/>
          <a:lstStyle/>
          <a:p>
            <a:r>
              <a:rPr lang="en-US" sz="1400" dirty="0"/>
              <a:t>In analyzing historical</a:t>
            </a:r>
            <a:r>
              <a:rPr lang="en-US" sz="1400" dirty="0">
                <a:solidFill>
                  <a:srgbClr val="FF0000"/>
                </a:solidFill>
              </a:rPr>
              <a:t>*</a:t>
            </a:r>
            <a:r>
              <a:rPr lang="en-US" sz="1400" dirty="0"/>
              <a:t> sustained net load up under forecast errors that were</a:t>
            </a:r>
          </a:p>
          <a:p>
            <a:pPr lvl="1"/>
            <a:endParaRPr lang="en-US" sz="700" dirty="0"/>
          </a:p>
          <a:p>
            <a:pPr lvl="1"/>
            <a:r>
              <a:rPr lang="en-US" sz="1400" dirty="0"/>
              <a:t>4,000 MW or more in magnitude</a:t>
            </a:r>
          </a:p>
          <a:p>
            <a:pPr lvl="2"/>
            <a:r>
              <a:rPr lang="en-US" sz="1200" dirty="0"/>
              <a:t>~81% events occurred during times when Real Time headroom</a:t>
            </a:r>
            <a:r>
              <a:rPr lang="en-US" sz="1200" dirty="0">
                <a:solidFill>
                  <a:srgbClr val="FF0000"/>
                </a:solidFill>
              </a:rPr>
              <a:t>**</a:t>
            </a:r>
            <a:r>
              <a:rPr lang="en-US" sz="1200" dirty="0"/>
              <a:t> was low</a:t>
            </a:r>
            <a:r>
              <a:rPr lang="en-US" sz="1200" dirty="0">
                <a:solidFill>
                  <a:srgbClr val="FF0000"/>
                </a:solidFill>
              </a:rPr>
              <a:t>***</a:t>
            </a:r>
            <a:r>
              <a:rPr lang="en-US" sz="1200" dirty="0"/>
              <a:t> and lasted 2 hours or less </a:t>
            </a:r>
          </a:p>
          <a:p>
            <a:pPr lvl="2"/>
            <a:r>
              <a:rPr lang="en-US" sz="1200" dirty="0"/>
              <a:t>~97% events occurred during times when Real Time headroom was low and lasted 4 hours or less.</a:t>
            </a:r>
          </a:p>
          <a:p>
            <a:pPr lvl="2"/>
            <a:r>
              <a:rPr lang="en-US" sz="1200" dirty="0"/>
              <a:t>All events occurred that during times when Real Time headroom was low and lasted 6 hours or more.</a:t>
            </a:r>
          </a:p>
          <a:p>
            <a:pPr lvl="1"/>
            <a:endParaRPr lang="en-US" sz="700" dirty="0"/>
          </a:p>
          <a:p>
            <a:pPr lvl="1"/>
            <a:r>
              <a:rPr lang="en-US" sz="1400" dirty="0"/>
              <a:t>4,500 MW or more in magnitude</a:t>
            </a:r>
          </a:p>
          <a:p>
            <a:pPr lvl="2"/>
            <a:r>
              <a:rPr lang="en-US" sz="1200" dirty="0"/>
              <a:t>~89% events occurred during times when Real Time headroom was low and lasted 2 hours or less.</a:t>
            </a:r>
          </a:p>
          <a:p>
            <a:pPr lvl="2"/>
            <a:r>
              <a:rPr lang="en-US" sz="1200" dirty="0"/>
              <a:t>All events that occurred during times when Real Time headroom was low and lasted 4 hours or less.</a:t>
            </a:r>
          </a:p>
          <a:p>
            <a:pPr lvl="1"/>
            <a:endParaRPr lang="en-US" sz="700" dirty="0"/>
          </a:p>
          <a:p>
            <a:pPr lvl="1"/>
            <a:r>
              <a:rPr lang="en-US" sz="1400" dirty="0"/>
              <a:t>6,250 MW or more in magnitude</a:t>
            </a:r>
          </a:p>
          <a:p>
            <a:pPr lvl="2"/>
            <a:r>
              <a:rPr lang="en-US" sz="1200" dirty="0"/>
              <a:t>All events that occurred during times when Real Time headroom was low and lasted 2 hours or less.</a:t>
            </a:r>
          </a:p>
          <a:p>
            <a:pPr marL="0" lvl="2" indent="0">
              <a:buNone/>
            </a:pPr>
            <a:endParaRPr lang="en-US" sz="700" dirty="0">
              <a:solidFill>
                <a:srgbClr val="FF0000"/>
              </a:solidFill>
            </a:endParaRPr>
          </a:p>
          <a:p>
            <a:pPr marL="0" lvl="2" indent="0">
              <a:buNone/>
            </a:pPr>
            <a:r>
              <a:rPr lang="en-US" sz="1200" dirty="0">
                <a:solidFill>
                  <a:srgbClr val="FF0000"/>
                </a:solidFill>
              </a:rPr>
              <a:t>*</a:t>
            </a:r>
            <a:r>
              <a:rPr lang="en-US" sz="900" dirty="0"/>
              <a:t>Between January 1, 2018 and December 31, 2020 </a:t>
            </a:r>
          </a:p>
          <a:p>
            <a:pPr marL="0" lvl="2" indent="0">
              <a:buNone/>
            </a:pPr>
            <a:r>
              <a:rPr lang="en-US" sz="900" dirty="0">
                <a:solidFill>
                  <a:srgbClr val="FF0000"/>
                </a:solidFill>
              </a:rPr>
              <a:t>**</a:t>
            </a:r>
            <a:r>
              <a:rPr lang="en-US" sz="900" dirty="0"/>
              <a:t>Real Time Headroom = Total Online HSL + Offline Non-Spin – Actual Load</a:t>
            </a:r>
          </a:p>
          <a:p>
            <a:pPr marL="0" lvl="2" indent="0">
              <a:buNone/>
            </a:pPr>
            <a:r>
              <a:rPr lang="en-US" sz="900" dirty="0">
                <a:solidFill>
                  <a:srgbClr val="FF0000"/>
                </a:solidFill>
              </a:rPr>
              <a:t>***</a:t>
            </a:r>
            <a:r>
              <a:rPr lang="en-US" sz="900" dirty="0"/>
              <a:t>Real Time headroom less than 5,000 MW</a:t>
            </a:r>
          </a:p>
          <a:p>
            <a:pPr marL="0" lvl="2" indent="0">
              <a:buNone/>
            </a:pPr>
            <a:endParaRPr lang="en-US" sz="900" dirty="0"/>
          </a:p>
          <a:p>
            <a:pPr lvl="1"/>
            <a:endParaRPr lang="en-US" sz="1600" dirty="0"/>
          </a:p>
          <a:p>
            <a:pPr lvl="1"/>
            <a:endParaRPr lang="en-US" sz="1600" dirty="0"/>
          </a:p>
          <a:p>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p:txBody>
      </p:sp>
      <p:sp>
        <p:nvSpPr>
          <p:cNvPr id="4" name="Slide Number Placeholder 3">
            <a:extLst>
              <a:ext uri="{FF2B5EF4-FFF2-40B4-BE49-F238E27FC236}">
                <a16:creationId xmlns:a16="http://schemas.microsoft.com/office/drawing/2014/main" id="{977DA2CC-86AB-4608-8B5A-30F2988025D1}"/>
              </a:ext>
            </a:extLst>
          </p:cNvPr>
          <p:cNvSpPr>
            <a:spLocks noGrp="1"/>
          </p:cNvSpPr>
          <p:nvPr>
            <p:ph type="sldNum" sz="quarter" idx="4"/>
          </p:nvPr>
        </p:nvSpPr>
        <p:spPr/>
        <p:txBody>
          <a:bodyPr/>
          <a:lstStyle/>
          <a:p>
            <a:fld id="{1D93BD3E-1E9A-4970-A6F7-E7AC52762E0C}" type="slidenum">
              <a:rPr lang="en-US" smtClean="0"/>
              <a:pPr/>
              <a:t>9</a:t>
            </a:fld>
            <a:endParaRPr lang="en-US" dirty="0"/>
          </a:p>
        </p:txBody>
      </p:sp>
      <p:pic>
        <p:nvPicPr>
          <p:cNvPr id="7" name="Picture 6">
            <a:extLst>
              <a:ext uri="{FF2B5EF4-FFF2-40B4-BE49-F238E27FC236}">
                <a16:creationId xmlns:a16="http://schemas.microsoft.com/office/drawing/2014/main" id="{20CE7F9F-1414-4808-B893-8AC5B655C9AE}"/>
              </a:ext>
            </a:extLst>
          </p:cNvPr>
          <p:cNvPicPr>
            <a:picLocks noChangeAspect="1"/>
          </p:cNvPicPr>
          <p:nvPr/>
        </p:nvPicPr>
        <p:blipFill>
          <a:blip r:embed="rId2"/>
          <a:stretch>
            <a:fillRect/>
          </a:stretch>
        </p:blipFill>
        <p:spPr>
          <a:xfrm>
            <a:off x="4828032" y="4442955"/>
            <a:ext cx="4114800" cy="1982544"/>
          </a:xfrm>
          <a:prstGeom prst="rect">
            <a:avLst/>
          </a:prstGeom>
        </p:spPr>
      </p:pic>
      <p:pic>
        <p:nvPicPr>
          <p:cNvPr id="8" name="Picture 7">
            <a:extLst>
              <a:ext uri="{FF2B5EF4-FFF2-40B4-BE49-F238E27FC236}">
                <a16:creationId xmlns:a16="http://schemas.microsoft.com/office/drawing/2014/main" id="{7BBED19E-8785-4B4E-97A2-11866B775121}"/>
              </a:ext>
            </a:extLst>
          </p:cNvPr>
          <p:cNvPicPr>
            <a:picLocks noChangeAspect="1"/>
          </p:cNvPicPr>
          <p:nvPr/>
        </p:nvPicPr>
        <p:blipFill>
          <a:blip r:embed="rId3"/>
          <a:stretch>
            <a:fillRect/>
          </a:stretch>
        </p:blipFill>
        <p:spPr>
          <a:xfrm>
            <a:off x="4828032" y="2432439"/>
            <a:ext cx="4114800" cy="2027911"/>
          </a:xfrm>
          <a:prstGeom prst="rect">
            <a:avLst/>
          </a:prstGeom>
        </p:spPr>
      </p:pic>
      <p:pic>
        <p:nvPicPr>
          <p:cNvPr id="9" name="Picture 8">
            <a:extLst>
              <a:ext uri="{FF2B5EF4-FFF2-40B4-BE49-F238E27FC236}">
                <a16:creationId xmlns:a16="http://schemas.microsoft.com/office/drawing/2014/main" id="{6298774D-2CD9-4CCD-BFB5-878A328BF4A8}"/>
              </a:ext>
            </a:extLst>
          </p:cNvPr>
          <p:cNvPicPr>
            <a:picLocks noChangeAspect="1"/>
          </p:cNvPicPr>
          <p:nvPr/>
        </p:nvPicPr>
        <p:blipFill>
          <a:blip r:embed="rId4"/>
          <a:stretch>
            <a:fillRect/>
          </a:stretch>
        </p:blipFill>
        <p:spPr>
          <a:xfrm>
            <a:off x="4828032" y="387823"/>
            <a:ext cx="4114800" cy="2059673"/>
          </a:xfrm>
          <a:prstGeom prst="rect">
            <a:avLst/>
          </a:prstGeom>
        </p:spPr>
      </p:pic>
    </p:spTree>
    <p:extLst>
      <p:ext uri="{BB962C8B-B14F-4D97-AF65-F5344CB8AC3E}">
        <p14:creationId xmlns:p14="http://schemas.microsoft.com/office/powerpoint/2010/main" val="832661656"/>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34299</TotalTime>
  <Words>1893</Words>
  <Application>Microsoft Office PowerPoint</Application>
  <PresentationFormat>On-screen Show (4:3)</PresentationFormat>
  <Paragraphs>197</Paragraphs>
  <Slides>12</Slides>
  <Notes>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12</vt:i4>
      </vt:variant>
    </vt:vector>
  </HeadingPairs>
  <TitlesOfParts>
    <vt:vector size="20" baseType="lpstr">
      <vt:lpstr>Arial</vt:lpstr>
      <vt:lpstr>Calibri</vt:lpstr>
      <vt:lpstr>Courier New</vt:lpstr>
      <vt:lpstr>Times New Roman</vt:lpstr>
      <vt:lpstr>Wingdings</vt:lpstr>
      <vt:lpstr>1_Office Theme</vt:lpstr>
      <vt:lpstr>2_Custom Design</vt:lpstr>
      <vt:lpstr>3_Custom Design</vt:lpstr>
      <vt:lpstr>PowerPoint Presentation</vt:lpstr>
      <vt:lpstr>NPRR 1096 - ERCOT Proposal Background</vt:lpstr>
      <vt:lpstr>NPRR 1096 - ERCOT Proposal System Changes</vt:lpstr>
      <vt:lpstr>NPRR 1096 - Hunt Energy 11/1 Comments</vt:lpstr>
      <vt:lpstr>NPRR 1096 - Hunt Energy 11/1 Comments System Changes</vt:lpstr>
      <vt:lpstr>Summary</vt:lpstr>
      <vt:lpstr>PowerPoint Presentation</vt:lpstr>
      <vt:lpstr>Sustained Net Load Up Ramp Analysis</vt:lpstr>
      <vt:lpstr>Sustained Net Load Under Forecast Error Analysis</vt:lpstr>
      <vt:lpstr>Available Offline Capacity Analysis</vt:lpstr>
      <vt:lpstr>As a result, for ECRS….</vt:lpstr>
      <vt:lpstr>And for Non-Spin….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708</cp:revision>
  <dcterms:created xsi:type="dcterms:W3CDTF">2016-04-16T13:25:21Z</dcterms:created>
  <dcterms:modified xsi:type="dcterms:W3CDTF">2022-01-06T14:36:16Z</dcterms:modified>
</cp:coreProperties>
</file>