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1/5/2022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01/05/2022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01/11/2022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6B9869E2-F65D-487A-8F5E-679239B319F6}"/>
              </a:ext>
            </a:extLst>
          </p:cNvPr>
          <p:cNvGraphicFramePr>
            <a:graphicFrameLocks noGrp="1"/>
          </p:cNvGraphicFramePr>
          <p:nvPr>
            <p:extLst>
              <p:ext uri="{D42A27DB-BD31-4B8C-83A1-F6EECF244321}">
                <p14:modId xmlns:p14="http://schemas.microsoft.com/office/powerpoint/2010/main" val="4234492740"/>
              </p:ext>
            </p:extLst>
          </p:nvPr>
        </p:nvGraphicFramePr>
        <p:xfrm>
          <a:off x="380994" y="990601"/>
          <a:ext cx="8382000" cy="4952992"/>
        </p:xfrm>
        <a:graphic>
          <a:graphicData uri="http://schemas.openxmlformats.org/drawingml/2006/table">
            <a:tbl>
              <a:tblPr/>
              <a:tblGrid>
                <a:gridCol w="698500">
                  <a:extLst>
                    <a:ext uri="{9D8B030D-6E8A-4147-A177-3AD203B41FA5}">
                      <a16:colId xmlns:a16="http://schemas.microsoft.com/office/drawing/2014/main" val="890637717"/>
                    </a:ext>
                  </a:extLst>
                </a:gridCol>
                <a:gridCol w="698500">
                  <a:extLst>
                    <a:ext uri="{9D8B030D-6E8A-4147-A177-3AD203B41FA5}">
                      <a16:colId xmlns:a16="http://schemas.microsoft.com/office/drawing/2014/main" val="2465001536"/>
                    </a:ext>
                  </a:extLst>
                </a:gridCol>
                <a:gridCol w="698500">
                  <a:extLst>
                    <a:ext uri="{9D8B030D-6E8A-4147-A177-3AD203B41FA5}">
                      <a16:colId xmlns:a16="http://schemas.microsoft.com/office/drawing/2014/main" val="192367626"/>
                    </a:ext>
                  </a:extLst>
                </a:gridCol>
                <a:gridCol w="698500">
                  <a:extLst>
                    <a:ext uri="{9D8B030D-6E8A-4147-A177-3AD203B41FA5}">
                      <a16:colId xmlns:a16="http://schemas.microsoft.com/office/drawing/2014/main" val="2368687255"/>
                    </a:ext>
                  </a:extLst>
                </a:gridCol>
                <a:gridCol w="698500">
                  <a:extLst>
                    <a:ext uri="{9D8B030D-6E8A-4147-A177-3AD203B41FA5}">
                      <a16:colId xmlns:a16="http://schemas.microsoft.com/office/drawing/2014/main" val="3661005723"/>
                    </a:ext>
                  </a:extLst>
                </a:gridCol>
                <a:gridCol w="698500">
                  <a:extLst>
                    <a:ext uri="{9D8B030D-6E8A-4147-A177-3AD203B41FA5}">
                      <a16:colId xmlns:a16="http://schemas.microsoft.com/office/drawing/2014/main" val="4285979258"/>
                    </a:ext>
                  </a:extLst>
                </a:gridCol>
                <a:gridCol w="698500">
                  <a:extLst>
                    <a:ext uri="{9D8B030D-6E8A-4147-A177-3AD203B41FA5}">
                      <a16:colId xmlns:a16="http://schemas.microsoft.com/office/drawing/2014/main" val="2128375209"/>
                    </a:ext>
                  </a:extLst>
                </a:gridCol>
                <a:gridCol w="698500">
                  <a:extLst>
                    <a:ext uri="{9D8B030D-6E8A-4147-A177-3AD203B41FA5}">
                      <a16:colId xmlns:a16="http://schemas.microsoft.com/office/drawing/2014/main" val="909013090"/>
                    </a:ext>
                  </a:extLst>
                </a:gridCol>
                <a:gridCol w="698500">
                  <a:extLst>
                    <a:ext uri="{9D8B030D-6E8A-4147-A177-3AD203B41FA5}">
                      <a16:colId xmlns:a16="http://schemas.microsoft.com/office/drawing/2014/main" val="3136306763"/>
                    </a:ext>
                  </a:extLst>
                </a:gridCol>
                <a:gridCol w="698500">
                  <a:extLst>
                    <a:ext uri="{9D8B030D-6E8A-4147-A177-3AD203B41FA5}">
                      <a16:colId xmlns:a16="http://schemas.microsoft.com/office/drawing/2014/main" val="2095076633"/>
                    </a:ext>
                  </a:extLst>
                </a:gridCol>
                <a:gridCol w="698500">
                  <a:extLst>
                    <a:ext uri="{9D8B030D-6E8A-4147-A177-3AD203B41FA5}">
                      <a16:colId xmlns:a16="http://schemas.microsoft.com/office/drawing/2014/main" val="516065874"/>
                    </a:ext>
                  </a:extLst>
                </a:gridCol>
                <a:gridCol w="698500">
                  <a:extLst>
                    <a:ext uri="{9D8B030D-6E8A-4147-A177-3AD203B41FA5}">
                      <a16:colId xmlns:a16="http://schemas.microsoft.com/office/drawing/2014/main" val="2171515680"/>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70379346"/>
                  </a:ext>
                </a:extLst>
              </a:tr>
              <a:tr h="48423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9946934"/>
                  </a:ext>
                </a:extLst>
              </a:tr>
              <a:tr h="235198">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863541"/>
                  </a:ext>
                </a:extLst>
              </a:tr>
              <a:tr h="235198">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6729314"/>
                  </a:ext>
                </a:extLst>
              </a:tr>
              <a:tr h="235198">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4725311"/>
                  </a:ext>
                </a:extLst>
              </a:tr>
              <a:tr h="235198">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2332850"/>
                  </a:ext>
                </a:extLst>
              </a:tr>
              <a:tr h="235198">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0194040"/>
                  </a:ext>
                </a:extLst>
              </a:tr>
              <a:tr h="235198">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412464"/>
                  </a:ext>
                </a:extLst>
              </a:tr>
              <a:tr h="235198">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0667843"/>
                  </a:ext>
                </a:extLst>
              </a:tr>
              <a:tr h="235198">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8769577"/>
                  </a:ext>
                </a:extLst>
              </a:tr>
              <a:tr h="235198">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5,112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534371"/>
                  </a:ext>
                </a:extLst>
              </a:tr>
              <a:tr h="235198">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7922901"/>
                  </a:ext>
                </a:extLst>
              </a:tr>
              <a:tr h="235198">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625082"/>
                  </a:ext>
                </a:extLst>
              </a:tr>
              <a:tr h="235198">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4,150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963572"/>
                  </a:ext>
                </a:extLst>
              </a:tr>
              <a:tr h="235198">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3672630"/>
                  </a:ext>
                </a:extLst>
              </a:tr>
              <a:tr h="235198">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304795"/>
                  </a:ext>
                </a:extLst>
              </a:tr>
              <a:tr h="235198">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189175"/>
                  </a:ext>
                </a:extLst>
              </a:tr>
              <a:tr h="235198">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609604"/>
                  </a:ext>
                </a:extLst>
              </a:tr>
              <a:tr h="235198">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46465"/>
                  </a:ext>
                </a:extLst>
              </a:tr>
              <a:tr h="235198">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1,372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27182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October 2021 - IAG/IAL Statistics</a:t>
            </a:r>
          </a:p>
          <a:p>
            <a:r>
              <a:rPr lang="en-US" altLang="en-US" dirty="0"/>
              <a:t>Top 10 – October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October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graphicFrame>
        <p:nvGraphicFramePr>
          <p:cNvPr id="5" name="Table 4">
            <a:extLst>
              <a:ext uri="{FF2B5EF4-FFF2-40B4-BE49-F238E27FC236}">
                <a16:creationId xmlns:a16="http://schemas.microsoft.com/office/drawing/2014/main" id="{40881704-41D8-4562-9022-6BB261BD8878}"/>
              </a:ext>
            </a:extLst>
          </p:cNvPr>
          <p:cNvGraphicFramePr>
            <a:graphicFrameLocks noGrp="1"/>
          </p:cNvGraphicFramePr>
          <p:nvPr>
            <p:extLst>
              <p:ext uri="{D42A27DB-BD31-4B8C-83A1-F6EECF244321}">
                <p14:modId xmlns:p14="http://schemas.microsoft.com/office/powerpoint/2010/main" val="4103177346"/>
              </p:ext>
            </p:extLst>
          </p:nvPr>
        </p:nvGraphicFramePr>
        <p:xfrm>
          <a:off x="2120899" y="1100888"/>
          <a:ext cx="4902201" cy="3914775"/>
        </p:xfrm>
        <a:graphic>
          <a:graphicData uri="http://schemas.openxmlformats.org/drawingml/2006/table">
            <a:tbl>
              <a:tblPr/>
              <a:tblGrid>
                <a:gridCol w="1148953">
                  <a:extLst>
                    <a:ext uri="{9D8B030D-6E8A-4147-A177-3AD203B41FA5}">
                      <a16:colId xmlns:a16="http://schemas.microsoft.com/office/drawing/2014/main" val="617187412"/>
                    </a:ext>
                  </a:extLst>
                </a:gridCol>
                <a:gridCol w="938312">
                  <a:extLst>
                    <a:ext uri="{9D8B030D-6E8A-4147-A177-3AD203B41FA5}">
                      <a16:colId xmlns:a16="http://schemas.microsoft.com/office/drawing/2014/main" val="435487418"/>
                    </a:ext>
                  </a:extLst>
                </a:gridCol>
                <a:gridCol w="938312">
                  <a:extLst>
                    <a:ext uri="{9D8B030D-6E8A-4147-A177-3AD203B41FA5}">
                      <a16:colId xmlns:a16="http://schemas.microsoft.com/office/drawing/2014/main" val="2319930720"/>
                    </a:ext>
                  </a:extLst>
                </a:gridCol>
                <a:gridCol w="938312">
                  <a:extLst>
                    <a:ext uri="{9D8B030D-6E8A-4147-A177-3AD203B41FA5}">
                      <a16:colId xmlns:a16="http://schemas.microsoft.com/office/drawing/2014/main" val="1419053995"/>
                    </a:ext>
                  </a:extLst>
                </a:gridCol>
                <a:gridCol w="938312">
                  <a:extLst>
                    <a:ext uri="{9D8B030D-6E8A-4147-A177-3AD203B41FA5}">
                      <a16:colId xmlns:a16="http://schemas.microsoft.com/office/drawing/2014/main" val="123529708"/>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04874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3147477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2492538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854356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1,308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798628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0320195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8650951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1423088"/>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1,712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921015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1794693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90177572"/>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34840728"/>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974868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51016197"/>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639932557"/>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682314176"/>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511798244"/>
                  </a:ext>
                </a:extLst>
              </a:tr>
            </a:tbl>
          </a:graphicData>
        </a:graphic>
      </p:graphicFrame>
      <p:graphicFrame>
        <p:nvGraphicFramePr>
          <p:cNvPr id="7" name="Object 6">
            <a:extLst>
              <a:ext uri="{FF2B5EF4-FFF2-40B4-BE49-F238E27FC236}">
                <a16:creationId xmlns:a16="http://schemas.microsoft.com/office/drawing/2014/main" id="{3B634EB0-53FF-40F6-8160-FE899386807A}"/>
              </a:ext>
            </a:extLst>
          </p:cNvPr>
          <p:cNvGraphicFramePr>
            <a:graphicFrameLocks noChangeAspect="1"/>
          </p:cNvGraphicFramePr>
          <p:nvPr>
            <p:extLst>
              <p:ext uri="{D42A27DB-BD31-4B8C-83A1-F6EECF244321}">
                <p14:modId xmlns:p14="http://schemas.microsoft.com/office/powerpoint/2010/main" val="3869851812"/>
              </p:ext>
            </p:extLst>
          </p:nvPr>
        </p:nvGraphicFramePr>
        <p:xfrm>
          <a:off x="4114799" y="5278351"/>
          <a:ext cx="914400" cy="771525"/>
        </p:xfrm>
        <a:graphic>
          <a:graphicData uri="http://schemas.openxmlformats.org/presentationml/2006/ole">
            <mc:AlternateContent xmlns:mc="http://schemas.openxmlformats.org/markup-compatibility/2006">
              <mc:Choice xmlns:v="urn:schemas-microsoft-com:vml" Requires="v">
                <p:oleObj spid="_x0000_s1039"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9"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October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pic>
        <p:nvPicPr>
          <p:cNvPr id="5" name="Picture 4" descr="Chart, box and whisker chart&#10;&#10;Description automatically generated">
            <a:extLst>
              <a:ext uri="{FF2B5EF4-FFF2-40B4-BE49-F238E27FC236}">
                <a16:creationId xmlns:a16="http://schemas.microsoft.com/office/drawing/2014/main" id="{D809B904-AE3B-49DC-8F3B-5AAE5251E8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0924"/>
            <a:ext cx="9144000" cy="1524000"/>
          </a:xfrm>
          <a:prstGeom prst="rect">
            <a:avLst/>
          </a:prstGeom>
        </p:spPr>
      </p:pic>
      <p:pic>
        <p:nvPicPr>
          <p:cNvPr id="8" name="Picture 7" descr="Chart, bar chart&#10;&#10;Description automatically generated">
            <a:extLst>
              <a:ext uri="{FF2B5EF4-FFF2-40B4-BE49-F238E27FC236}">
                <a16:creationId xmlns:a16="http://schemas.microsoft.com/office/drawing/2014/main" id="{7B6E30F0-7528-4C89-9121-F296607383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6" name="Picture 15" descr="Chart, box and whisker chart&#10;&#10;Description automatically generated">
            <a:extLst>
              <a:ext uri="{FF2B5EF4-FFF2-40B4-BE49-F238E27FC236}">
                <a16:creationId xmlns:a16="http://schemas.microsoft.com/office/drawing/2014/main" id="{E5CE0BB0-6DBD-4E5D-AE8E-7C6A64B19E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3076"/>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10;&#10;Description automatically generated">
            <a:extLst>
              <a:ext uri="{FF2B5EF4-FFF2-40B4-BE49-F238E27FC236}">
                <a16:creationId xmlns:a16="http://schemas.microsoft.com/office/drawing/2014/main" id="{5EAD097F-1E5B-4A32-A8CB-FDD93CEBD9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9877"/>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October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
        <p:nvSpPr>
          <p:cNvPr id="11" name="TextBox 10">
            <a:extLst>
              <a:ext uri="{FF2B5EF4-FFF2-40B4-BE49-F238E27FC236}">
                <a16:creationId xmlns:a16="http://schemas.microsoft.com/office/drawing/2014/main" id="{0DC42E8B-637A-4574-B90E-D2AAE5D48823}"/>
              </a:ext>
            </a:extLst>
          </p:cNvPr>
          <p:cNvSpPr txBox="1"/>
          <p:nvPr/>
        </p:nvSpPr>
        <p:spPr>
          <a:xfrm>
            <a:off x="8077200" y="938733"/>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8" name="Picture 7" descr="Chart, bar chart, box and whisker chart&#10;&#10;Description automatically generated">
            <a:extLst>
              <a:ext uri="{FF2B5EF4-FFF2-40B4-BE49-F238E27FC236}">
                <a16:creationId xmlns:a16="http://schemas.microsoft.com/office/drawing/2014/main" id="{1F4EFAD1-1B40-4896-AC27-03F77AC8D6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10;&#10;Description automatically generated">
            <a:extLst>
              <a:ext uri="{FF2B5EF4-FFF2-40B4-BE49-F238E27FC236}">
                <a16:creationId xmlns:a16="http://schemas.microsoft.com/office/drawing/2014/main" id="{64C6D80E-314B-41E3-9ECA-34505EB26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14123"/>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October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pic>
        <p:nvPicPr>
          <p:cNvPr id="7" name="Picture 6" descr="Chart, bar chart&#10;&#10;Description automatically generated">
            <a:extLst>
              <a:ext uri="{FF2B5EF4-FFF2-40B4-BE49-F238E27FC236}">
                <a16:creationId xmlns:a16="http://schemas.microsoft.com/office/drawing/2014/main" id="{B7B93977-750E-4884-8C7D-6ED8424E03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01/11/22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15940</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October 2021 - IAG/IAL Statistics</vt:lpstr>
      <vt:lpstr>Top 10 - October 2021 - IAG/IAL % Greater Than 1% of Enrollments With number of months Greater Than 1%  </vt:lpstr>
      <vt:lpstr>Top 10 - 12 Month Average IAG/IAL % Greater Than 1% of Enrollments thru October 2021 With number of months Greater Than 1% </vt:lpstr>
      <vt:lpstr>Explanation of IAG/IAL Slides Data</vt:lpstr>
      <vt:lpstr>Explanation of IAG/IAL Slides Data (Cont)</vt:lpstr>
      <vt:lpstr>Top - 12 Month Average Rescission % Greater Than 1% of Switches thru October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414</cp:revision>
  <cp:lastPrinted>2016-01-21T20:53:15Z</cp:lastPrinted>
  <dcterms:created xsi:type="dcterms:W3CDTF">2016-01-21T15:20:31Z</dcterms:created>
  <dcterms:modified xsi:type="dcterms:W3CDTF">2022-01-05T16:15:58Z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