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23"/>
  </p:notesMasterIdLst>
  <p:handoutMasterIdLst>
    <p:handoutMasterId r:id="rId24"/>
  </p:handoutMasterIdLst>
  <p:sldIdLst>
    <p:sldId id="260" r:id="rId6"/>
    <p:sldId id="284" r:id="rId7"/>
    <p:sldId id="261" r:id="rId8"/>
    <p:sldId id="294" r:id="rId9"/>
    <p:sldId id="299" r:id="rId10"/>
    <p:sldId id="296" r:id="rId11"/>
    <p:sldId id="262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7" r:id="rId21"/>
    <p:sldId id="298" r:id="rId22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33926FF-832A-42D0-9291-3EA76F20DFDB}">
          <p14:sldIdLst>
            <p14:sldId id="260"/>
            <p14:sldId id="284"/>
          </p14:sldIdLst>
        </p14:section>
        <p14:section name="Meeting Minutes" id="{D18BE402-A6BF-4A3B-BBC7-FD970CD5DCEF}">
          <p14:sldIdLst>
            <p14:sldId id="261"/>
          </p14:sldIdLst>
        </p14:section>
        <p14:section name="FMEs &amp; IMFR" id="{7B07A7F3-E643-48FA-B8F7-0A8F95EAB17B}">
          <p14:sldIdLst>
            <p14:sldId id="294"/>
            <p14:sldId id="299"/>
            <p14:sldId id="296"/>
          </p14:sldIdLst>
        </p14:section>
        <p14:section name="Questions" id="{96F416E3-8143-44F1-BC34-31FDEEEDC0B2}">
          <p14:sldIdLst>
            <p14:sldId id="262"/>
          </p14:sldIdLst>
        </p14:section>
        <p14:section name="Frequency Control" id="{B8F210D6-5D03-4ACD-A13A-59DB9A6E0761}">
          <p14:sldIdLst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87462" autoAdjust="0"/>
  </p:normalViewPr>
  <p:slideViewPr>
    <p:cSldViewPr snapToGrid="0" snapToObjects="1">
      <p:cViewPr>
        <p:scale>
          <a:sx n="80" d="100"/>
          <a:sy n="80" d="100"/>
        </p:scale>
        <p:origin x="2466" y="52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99" d="100"/>
          <a:sy n="99" d="100"/>
        </p:scale>
        <p:origin x="3528" y="7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59"/>
            <a:ext cx="5617208" cy="4188778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45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9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0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27,968,176MWh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18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8,537,442</a:t>
            </a:r>
            <a:r>
              <a:rPr lang="en-US" dirty="0"/>
              <a:t>  M</a:t>
            </a:r>
            <a:r>
              <a:rPr lang="en-US" sz="10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11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400" rtl="0" eaLnBrk="1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30.53%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64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1,182,376</a:t>
            </a:r>
            <a:r>
              <a:rPr lang="en-US" dirty="0"/>
              <a:t> MWh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94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4.23%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8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22545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/>
              <a:t>ROS</a:t>
            </a:r>
          </a:p>
          <a:p>
            <a:pPr algn="l"/>
            <a:r>
              <a:rPr lang="en-US" sz="1050" dirty="0"/>
              <a:t>1/6/22</a:t>
            </a:r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7400" y="2804577"/>
            <a:ext cx="7543800" cy="2586136"/>
            <a:chOff x="787400" y="1852613"/>
            <a:chExt cx="7543800" cy="2586136"/>
          </a:xfrm>
        </p:grpSpPr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PDCWG Report to ROS </a:t>
              </a:r>
            </a:p>
            <a:p>
              <a:endParaRPr lang="en-US" b="1" dirty="0"/>
            </a:p>
            <a:p>
              <a:r>
                <a:rPr lang="en-US" sz="2000" i="1" dirty="0"/>
                <a:t>Chair: Chad Mulholland, NRG</a:t>
              </a:r>
              <a:endParaRPr lang="en-US" sz="2000" dirty="0"/>
            </a:p>
            <a:p>
              <a:r>
                <a:rPr lang="en-US" sz="2000" i="1" dirty="0"/>
                <a:t>Vice Chair: </a:t>
              </a:r>
              <a:r>
                <a:rPr lang="en-US" sz="2000" dirty="0"/>
                <a:t>Jimmy Jackson, CPS</a:t>
              </a:r>
            </a:p>
            <a:p>
              <a:endParaRPr lang="en-US" dirty="0"/>
            </a:p>
            <a:p>
              <a:r>
                <a:rPr lang="en-US" dirty="0"/>
                <a:t>ROS</a:t>
              </a:r>
            </a:p>
            <a:p>
              <a:r>
                <a:rPr lang="en-US" dirty="0"/>
                <a:t>January 06, 2022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RMS1 Performance of ERCOT Frequency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91CD43-A96A-4535-84C4-90C021B47D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924" y="822960"/>
            <a:ext cx="7171016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893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Profile Analysis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3C0F54-45F0-4B33-8394-8D2FAE46AB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930" y="822960"/>
            <a:ext cx="7172910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82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Error Corrections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205C0B-5621-4042-9FD3-69B06D641F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026" y="777240"/>
            <a:ext cx="7301948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40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77DAFE-6FE7-4104-836F-C4D01EE60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024" y="822960"/>
            <a:ext cx="7177952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633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 from Wind Generation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D85DBE-373A-4D6E-AD6A-CC1077EBBD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825" y="838200"/>
            <a:ext cx="7177952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710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% Energy from Wind Generation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6A0968-0E90-44FD-A967-CF594E2BF4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091" y="777240"/>
            <a:ext cx="7305817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409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 from Solar Generation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E6EB7D-A780-4194-9303-6FA0071E88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935" y="822960"/>
            <a:ext cx="7182993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124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% Energy from Solar Generation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4017E6-4933-48C9-BA35-268500BAA1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010" y="822960"/>
            <a:ext cx="7165980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54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Report Overview</a:t>
            </a:r>
          </a:p>
          <a:p>
            <a:pPr lvl="1"/>
            <a:r>
              <a:rPr lang="en-US" sz="2000" dirty="0"/>
              <a:t>Meeting Minutes</a:t>
            </a:r>
          </a:p>
          <a:p>
            <a:pPr lvl="1"/>
            <a:r>
              <a:rPr lang="en-US" sz="2000" dirty="0"/>
              <a:t>BAL-001-TRE-2 FMEs and IMFR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/>
              </a:rPr>
              <a:t>1 FME in the month of November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/>
            <a:r>
              <a:rPr lang="en-US" sz="2000" dirty="0"/>
              <a:t>Frequency Control Report</a:t>
            </a:r>
          </a:p>
          <a:p>
            <a:pPr marL="914400" lvl="2" indent="0">
              <a:buNone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Overview &amp; Notes</a:t>
            </a:r>
          </a:p>
        </p:txBody>
      </p:sp>
    </p:spTree>
    <p:extLst>
      <p:ext uri="{BB962C8B-B14F-4D97-AF65-F5344CB8AC3E}">
        <p14:creationId xmlns:p14="http://schemas.microsoft.com/office/powerpoint/2010/main" val="3241662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208231"/>
          </a:xfrm>
        </p:spPr>
        <p:txBody>
          <a:bodyPr>
            <a:normAutofit/>
          </a:bodyPr>
          <a:lstStyle/>
          <a:p>
            <a:r>
              <a:rPr lang="en-US" sz="2400" b="1" kern="0" dirty="0"/>
              <a:t>PDCWG Meeting 12/8/2021</a:t>
            </a:r>
          </a:p>
          <a:p>
            <a:pPr lvl="1"/>
            <a:endParaRPr lang="en-US" sz="2000" kern="0" dirty="0"/>
          </a:p>
          <a:p>
            <a:pPr lvl="1"/>
            <a:r>
              <a:rPr lang="en-US" sz="2000" kern="0" dirty="0"/>
              <a:t>Reviewed two non-FMEs that occurred on</a:t>
            </a:r>
          </a:p>
          <a:p>
            <a:pPr lvl="2"/>
            <a:r>
              <a:rPr lang="en-US" sz="1600" kern="0" dirty="0"/>
              <a:t>11/15/2021</a:t>
            </a:r>
          </a:p>
          <a:p>
            <a:pPr lvl="2"/>
            <a:r>
              <a:rPr lang="en-US" sz="1600" kern="0" dirty="0"/>
              <a:t>11/17/2021</a:t>
            </a:r>
          </a:p>
          <a:p>
            <a:pPr marL="914400" lvl="2" indent="0">
              <a:buNone/>
            </a:pPr>
            <a:endParaRPr lang="en-US" sz="1600" kern="0" dirty="0"/>
          </a:p>
          <a:p>
            <a:pPr lvl="1"/>
            <a:r>
              <a:rPr lang="en-US" sz="2000" kern="0" dirty="0"/>
              <a:t>Reviewed one FME </a:t>
            </a:r>
          </a:p>
          <a:p>
            <a:pPr lvl="2"/>
            <a:r>
              <a:rPr lang="en-US" sz="1600" kern="0" dirty="0"/>
              <a:t>11/1/2021</a:t>
            </a:r>
          </a:p>
          <a:p>
            <a:pPr lvl="1"/>
            <a:endParaRPr lang="en-US" sz="2000" kern="0" dirty="0"/>
          </a:p>
          <a:p>
            <a:pPr lvl="1"/>
            <a:r>
              <a:rPr lang="en-US" sz="2000" kern="0" dirty="0"/>
              <a:t>Regulation and Frequency Control Reports</a:t>
            </a:r>
          </a:p>
          <a:p>
            <a:pPr lvl="1"/>
            <a:endParaRPr lang="en-US" sz="2000" kern="0" dirty="0"/>
          </a:p>
          <a:p>
            <a:pPr lvl="1"/>
            <a:endParaRPr lang="en-US" sz="2000" kern="0" dirty="0"/>
          </a:p>
          <a:p>
            <a:pPr lvl="1"/>
            <a:endParaRPr lang="en-US" sz="1800" kern="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Minutes</a:t>
            </a:r>
          </a:p>
        </p:txBody>
      </p:sp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Measurable Events Performance</a:t>
            </a:r>
          </a:p>
        </p:txBody>
      </p:sp>
    </p:spTree>
    <p:extLst>
      <p:ext uri="{BB962C8B-B14F-4D97-AF65-F5344CB8AC3E}">
        <p14:creationId xmlns:p14="http://schemas.microsoft.com/office/powerpoint/2010/main" val="1754938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There was 1 FME in November</a:t>
            </a:r>
          </a:p>
          <a:p>
            <a:pPr lvl="1"/>
            <a:r>
              <a:rPr lang="en-US" sz="2200" dirty="0"/>
              <a:t>11/1/2021 4:57:04</a:t>
            </a:r>
          </a:p>
          <a:p>
            <a:pPr lvl="2"/>
            <a:r>
              <a:rPr lang="en-US" sz="1900" dirty="0"/>
              <a:t>Loss of 540 MW generation</a:t>
            </a:r>
          </a:p>
          <a:p>
            <a:pPr lvl="2"/>
            <a:r>
              <a:rPr lang="en-US" sz="1900" dirty="0"/>
              <a:t>Interconnection Frequency Response: 771 MW/0.1 Hz</a:t>
            </a:r>
          </a:p>
          <a:p>
            <a:pPr lvl="2"/>
            <a:r>
              <a:rPr lang="en-US" sz="1900" dirty="0"/>
              <a:t>39 Resources were evaluated. These includes,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600" dirty="0"/>
              <a:t>37 Generation Resources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600" dirty="0"/>
              <a:t>2  Controllable Load Resources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600" dirty="0"/>
              <a:t>0 Energy Storage Resources    </a:t>
            </a:r>
          </a:p>
          <a:p>
            <a:pPr lvl="2"/>
            <a:r>
              <a:rPr lang="en-US" sz="1900" dirty="0"/>
              <a:t>10 of 37 Evaluated Generation Resources had less than 75% of their expected Initial Primary Frequency Response.</a:t>
            </a:r>
          </a:p>
          <a:p>
            <a:pPr lvl="2"/>
            <a:r>
              <a:rPr lang="en-US" sz="1900" dirty="0"/>
              <a:t>7 of 37 Evaluated Generation Resources had less than 75% of their expected Sustained Primary Frequency Response.</a:t>
            </a:r>
            <a:endParaRPr lang="en-US" sz="2800" dirty="0"/>
          </a:p>
          <a:p>
            <a:endParaRPr lang="en-US" sz="2800" dirty="0"/>
          </a:p>
          <a:p>
            <a:pPr lvl="2"/>
            <a:endParaRPr lang="en-US" sz="1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Measurable Events</a:t>
            </a:r>
          </a:p>
        </p:txBody>
      </p:sp>
    </p:spTree>
    <p:extLst>
      <p:ext uri="{BB962C8B-B14F-4D97-AF65-F5344CB8AC3E}">
        <p14:creationId xmlns:p14="http://schemas.microsoft.com/office/powerpoint/2010/main" val="4248203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337CBE7-32FB-4236-A25A-5C7D3CF09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175" y="763062"/>
            <a:ext cx="7133090" cy="505103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Interconnection Minimum Frequency Response (IMFR) Performance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23935" y="5936348"/>
            <a:ext cx="3715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j-lt"/>
                <a:ea typeface="+mj-ea"/>
                <a:cs typeface="+mj-cs"/>
              </a:rPr>
              <a:t>Frequency Response Obligation (FRO): 471 MW/0.1 Hz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51C9D7-E09C-490D-998E-80EB18E99B62}"/>
              </a:ext>
            </a:extLst>
          </p:cNvPr>
          <p:cNvSpPr/>
          <p:nvPr/>
        </p:nvSpPr>
        <p:spPr>
          <a:xfrm>
            <a:off x="5445940" y="4185318"/>
            <a:ext cx="2092960" cy="512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IMFR Performance currently</a:t>
            </a:r>
          </a:p>
          <a:p>
            <a:pPr algn="ctr"/>
            <a:r>
              <a:rPr lang="en-US" sz="1100" dirty="0"/>
              <a:t>1120.7 MW/0.1HZ</a:t>
            </a:r>
          </a:p>
        </p:txBody>
      </p:sp>
    </p:spTree>
    <p:extLst>
      <p:ext uri="{BB962C8B-B14F-4D97-AF65-F5344CB8AC3E}">
        <p14:creationId xmlns:p14="http://schemas.microsoft.com/office/powerpoint/2010/main" val="255834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5400" y="2736053"/>
            <a:ext cx="6553200" cy="1385895"/>
            <a:chOff x="1295400" y="2799182"/>
            <a:chExt cx="6553200" cy="1385895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3199742"/>
              <a:ext cx="655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/>
                <a:t>Questions?</a:t>
              </a:r>
              <a:endParaRPr lang="en-US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38275" y="4185077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742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Frequency Control Report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November 2021</a:t>
            </a:r>
          </a:p>
        </p:txBody>
      </p:sp>
    </p:spTree>
    <p:extLst>
      <p:ext uri="{BB962C8B-B14F-4D97-AF65-F5344CB8AC3E}">
        <p14:creationId xmlns:p14="http://schemas.microsoft.com/office/powerpoint/2010/main" val="2075098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CPS1 Performance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07680DD-AF81-4A35-B9D5-1EAF9761C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556" y="822960"/>
            <a:ext cx="7171102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5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14453</TotalTime>
  <Words>243</Words>
  <Application>Microsoft Office PowerPoint</Application>
  <PresentationFormat>On-screen Show (4:3)</PresentationFormat>
  <Paragraphs>67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Office Theme</vt:lpstr>
      <vt:lpstr>Custom Design</vt:lpstr>
      <vt:lpstr>PowerPoint Presentation</vt:lpstr>
      <vt:lpstr>Report Overview &amp; Notes</vt:lpstr>
      <vt:lpstr>Meeting Minutes</vt:lpstr>
      <vt:lpstr>Frequency Measurable Events Performance</vt:lpstr>
      <vt:lpstr>Frequency Measurable Events</vt:lpstr>
      <vt:lpstr>Interconnection Minimum Frequency Response (IMFR) Performance</vt:lpstr>
      <vt:lpstr>PowerPoint Presentation</vt:lpstr>
      <vt:lpstr>Frequency Control Report</vt:lpstr>
      <vt:lpstr>CPS1 Performance</vt:lpstr>
      <vt:lpstr>RMS1 Performance of ERCOT Frequency</vt:lpstr>
      <vt:lpstr>Frequency Profile Analysis</vt:lpstr>
      <vt:lpstr>Time Error Corrections</vt:lpstr>
      <vt:lpstr>ERCOT Total Energy</vt:lpstr>
      <vt:lpstr>ERCOT Total Energy from Wind Generation</vt:lpstr>
      <vt:lpstr>ERCOT % Energy from Wind Generation</vt:lpstr>
      <vt:lpstr>ERCOT Total Energy from Solar Generation</vt:lpstr>
      <vt:lpstr>ERCOT % Energy from Solar Generation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Jackson, Jimmy R.</cp:lastModifiedBy>
  <cp:revision>691</cp:revision>
  <cp:lastPrinted>2021-08-03T14:43:19Z</cp:lastPrinted>
  <dcterms:created xsi:type="dcterms:W3CDTF">2010-04-12T23:12:02Z</dcterms:created>
  <dcterms:modified xsi:type="dcterms:W3CDTF">2022-01-05T13:45:44Z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